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9" r:id="rId4"/>
    <p:sldId id="258"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84"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3488A1-E892-45BE-9A51-7462110027E3}" type="datetimeFigureOut">
              <a:rPr lang="en-MY" smtClean="0"/>
              <a:t>22/10/2020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3605816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3488A1-E892-45BE-9A51-7462110027E3}" type="datetimeFigureOut">
              <a:rPr lang="en-MY" smtClean="0"/>
              <a:t>22/10/2020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1435052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3488A1-E892-45BE-9A51-7462110027E3}" type="datetimeFigureOut">
              <a:rPr lang="en-MY" smtClean="0"/>
              <a:t>22/10/2020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2083074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3488A1-E892-45BE-9A51-7462110027E3}" type="datetimeFigureOut">
              <a:rPr lang="en-MY" smtClean="0"/>
              <a:t>22/10/2020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7CF74EA-EA94-44A8-9F01-AED8CF5152DD}" type="slidenum">
              <a:rPr lang="en-MY" smtClean="0"/>
              <a:t>‹#›</a:t>
            </a:fld>
            <a:endParaRPr lang="en-MY"/>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60596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3488A1-E892-45BE-9A51-7462110027E3}" type="datetimeFigureOut">
              <a:rPr lang="en-MY" smtClean="0"/>
              <a:t>22/10/2020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1857837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C3488A1-E892-45BE-9A51-7462110027E3}" type="datetimeFigureOut">
              <a:rPr lang="en-MY" smtClean="0"/>
              <a:t>22/10/2020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2633582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C3488A1-E892-45BE-9A51-7462110027E3}" type="datetimeFigureOut">
              <a:rPr lang="en-MY" smtClean="0"/>
              <a:t>22/10/2020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1345548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3488A1-E892-45BE-9A51-7462110027E3}" type="datetimeFigureOut">
              <a:rPr lang="en-MY" smtClean="0"/>
              <a:t>22/10/2020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1165513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3488A1-E892-45BE-9A51-7462110027E3}" type="datetimeFigureOut">
              <a:rPr lang="en-MY" smtClean="0"/>
              <a:t>22/10/2020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27698027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0F603-5BAA-41EE-927D-CC61DA051B7C}"/>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FD1D973D-0CCF-4116-A39B-641F30BAEF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4F49D415-09BE-4A10-AC9A-7AA40074A02D}"/>
              </a:ext>
            </a:extLst>
          </p:cNvPr>
          <p:cNvSpPr>
            <a:spLocks noGrp="1"/>
          </p:cNvSpPr>
          <p:nvPr>
            <p:ph type="dt" sz="half" idx="10"/>
          </p:nvPr>
        </p:nvSpPr>
        <p:spPr/>
        <p:txBody>
          <a:bodyPr/>
          <a:lstStyle/>
          <a:p>
            <a:fld id="{6C3488A1-E892-45BE-9A51-7462110027E3}" type="datetimeFigureOut">
              <a:rPr lang="en-MY" smtClean="0"/>
              <a:t>22/10/2020</a:t>
            </a:fld>
            <a:endParaRPr lang="en-MY"/>
          </a:p>
        </p:txBody>
      </p:sp>
      <p:sp>
        <p:nvSpPr>
          <p:cNvPr id="5" name="Footer Placeholder 4">
            <a:extLst>
              <a:ext uri="{FF2B5EF4-FFF2-40B4-BE49-F238E27FC236}">
                <a16:creationId xmlns:a16="http://schemas.microsoft.com/office/drawing/2014/main" id="{E68EB671-D35E-44F6-BE0D-8B2A939B1227}"/>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63AB3338-452D-4ED0-8642-FA6CD19DA4F0}"/>
              </a:ext>
            </a:extLst>
          </p:cNvPr>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362247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3488A1-E892-45BE-9A51-7462110027E3}" type="datetimeFigureOut">
              <a:rPr lang="en-MY" smtClean="0"/>
              <a:t>22/10/2020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3078691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3488A1-E892-45BE-9A51-7462110027E3}" type="datetimeFigureOut">
              <a:rPr lang="en-MY" smtClean="0"/>
              <a:t>22/10/2020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2781591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3488A1-E892-45BE-9A51-7462110027E3}" type="datetimeFigureOut">
              <a:rPr lang="en-MY" smtClean="0"/>
              <a:t>22/10/2020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445116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3488A1-E892-45BE-9A51-7462110027E3}" type="datetimeFigureOut">
              <a:rPr lang="en-MY" smtClean="0"/>
              <a:t>22/10/2020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3953427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3488A1-E892-45BE-9A51-7462110027E3}" type="datetimeFigureOut">
              <a:rPr lang="en-MY" smtClean="0"/>
              <a:t>22/10/2020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2332221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C3488A1-E892-45BE-9A51-7462110027E3}" type="datetimeFigureOut">
              <a:rPr lang="en-MY" smtClean="0"/>
              <a:t>22/10/2020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4263662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3488A1-E892-45BE-9A51-7462110027E3}" type="datetimeFigureOut">
              <a:rPr lang="en-MY" smtClean="0"/>
              <a:t>22/10/2020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1137845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3488A1-E892-45BE-9A51-7462110027E3}" type="datetimeFigureOut">
              <a:rPr lang="en-MY" smtClean="0"/>
              <a:t>22/10/2020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7CF74EA-EA94-44A8-9F01-AED8CF5152DD}" type="slidenum">
              <a:rPr lang="en-MY" smtClean="0"/>
              <a:t>‹#›</a:t>
            </a:fld>
            <a:endParaRPr lang="en-MY"/>
          </a:p>
        </p:txBody>
      </p:sp>
    </p:spTree>
    <p:extLst>
      <p:ext uri="{BB962C8B-B14F-4D97-AF65-F5344CB8AC3E}">
        <p14:creationId xmlns:p14="http://schemas.microsoft.com/office/powerpoint/2010/main" val="2456186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C3488A1-E892-45BE-9A51-7462110027E3}" type="datetimeFigureOut">
              <a:rPr lang="en-MY" smtClean="0"/>
              <a:t>22/10/2020</a:t>
            </a:fld>
            <a:endParaRPr lang="en-MY"/>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MY"/>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7CF74EA-EA94-44A8-9F01-AED8CF5152DD}" type="slidenum">
              <a:rPr lang="en-MY" smtClean="0"/>
              <a:t>‹#›</a:t>
            </a:fld>
            <a:endParaRPr lang="en-MY"/>
          </a:p>
        </p:txBody>
      </p:sp>
    </p:spTree>
    <p:extLst>
      <p:ext uri="{BB962C8B-B14F-4D97-AF65-F5344CB8AC3E}">
        <p14:creationId xmlns:p14="http://schemas.microsoft.com/office/powerpoint/2010/main" val="86785032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71883-C9A2-4948-BDFE-EBB8D4838A52}"/>
              </a:ext>
            </a:extLst>
          </p:cNvPr>
          <p:cNvSpPr>
            <a:spLocks noGrp="1"/>
          </p:cNvSpPr>
          <p:nvPr>
            <p:ph type="ctrTitle"/>
          </p:nvPr>
        </p:nvSpPr>
        <p:spPr/>
        <p:txBody>
          <a:bodyPr>
            <a:normAutofit/>
          </a:bodyPr>
          <a:lstStyle/>
          <a:p>
            <a:r>
              <a:rPr lang="en-MY" sz="8800" dirty="0"/>
              <a:t>FAM TRIP</a:t>
            </a:r>
          </a:p>
        </p:txBody>
      </p:sp>
      <p:sp>
        <p:nvSpPr>
          <p:cNvPr id="3" name="Subtitle 2">
            <a:extLst>
              <a:ext uri="{FF2B5EF4-FFF2-40B4-BE49-F238E27FC236}">
                <a16:creationId xmlns:a16="http://schemas.microsoft.com/office/drawing/2014/main" id="{F7F732AD-687E-4041-BF01-0B5362512528}"/>
              </a:ext>
            </a:extLst>
          </p:cNvPr>
          <p:cNvSpPr>
            <a:spLocks noGrp="1"/>
          </p:cNvSpPr>
          <p:nvPr>
            <p:ph type="subTitle" idx="1"/>
          </p:nvPr>
        </p:nvSpPr>
        <p:spPr/>
        <p:txBody>
          <a:bodyPr>
            <a:normAutofit/>
          </a:bodyPr>
          <a:lstStyle/>
          <a:p>
            <a:r>
              <a:rPr lang="en-MY" sz="4000" dirty="0"/>
              <a:t>MARCH – OCTOBER 2020</a:t>
            </a:r>
          </a:p>
        </p:txBody>
      </p:sp>
    </p:spTree>
    <p:extLst>
      <p:ext uri="{BB962C8B-B14F-4D97-AF65-F5344CB8AC3E}">
        <p14:creationId xmlns:p14="http://schemas.microsoft.com/office/powerpoint/2010/main" val="3744379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9C53C-1AF6-4382-B2FA-73415F9A6C65}"/>
              </a:ext>
            </a:extLst>
          </p:cNvPr>
          <p:cNvSpPr>
            <a:spLocks noGrp="1"/>
          </p:cNvSpPr>
          <p:nvPr>
            <p:ph type="title"/>
          </p:nvPr>
        </p:nvSpPr>
        <p:spPr>
          <a:xfrm>
            <a:off x="635795" y="48318"/>
            <a:ext cx="10515600" cy="1325563"/>
          </a:xfrm>
        </p:spPr>
        <p:txBody>
          <a:bodyPr/>
          <a:lstStyle/>
          <a:p>
            <a:r>
              <a:rPr lang="en-MY" dirty="0">
                <a:solidFill>
                  <a:schemeClr val="accent5">
                    <a:lumMod val="75000"/>
                  </a:schemeClr>
                </a:solidFill>
              </a:rPr>
              <a:t>SWEDISH FAM </a:t>
            </a:r>
          </a:p>
        </p:txBody>
      </p:sp>
      <p:pic>
        <p:nvPicPr>
          <p:cNvPr id="5" name="Content Placeholder 4">
            <a:extLst>
              <a:ext uri="{FF2B5EF4-FFF2-40B4-BE49-F238E27FC236}">
                <a16:creationId xmlns:a16="http://schemas.microsoft.com/office/drawing/2014/main" id="{1F6E9CDF-DD7F-4E33-A3B1-32BEA2FA5B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3316874"/>
            <a:ext cx="2847263" cy="2870615"/>
          </a:xfrm>
        </p:spPr>
      </p:pic>
      <p:sp>
        <p:nvSpPr>
          <p:cNvPr id="3" name="TextBox 2">
            <a:extLst>
              <a:ext uri="{FF2B5EF4-FFF2-40B4-BE49-F238E27FC236}">
                <a16:creationId xmlns:a16="http://schemas.microsoft.com/office/drawing/2014/main" id="{1529358E-70F1-44D7-AE44-A1F0429329D9}"/>
              </a:ext>
            </a:extLst>
          </p:cNvPr>
          <p:cNvSpPr txBox="1"/>
          <p:nvPr/>
        </p:nvSpPr>
        <p:spPr>
          <a:xfrm>
            <a:off x="838200" y="1074078"/>
            <a:ext cx="10515600" cy="1938992"/>
          </a:xfrm>
          <a:prstGeom prst="rect">
            <a:avLst/>
          </a:prstGeom>
          <a:noFill/>
        </p:spPr>
        <p:txBody>
          <a:bodyPr wrap="square" rtlCol="0">
            <a:spAutoFit/>
          </a:bodyPr>
          <a:lstStyle/>
          <a:p>
            <a:r>
              <a:rPr lang="en-US" sz="2000" dirty="0" err="1"/>
              <a:t>Mr</a:t>
            </a:r>
            <a:r>
              <a:rPr lang="en-US" sz="2000" dirty="0"/>
              <a:t> Anders </a:t>
            </a:r>
            <a:r>
              <a:rPr lang="en-US" sz="2000" dirty="0" err="1"/>
              <a:t>Pilh</a:t>
            </a:r>
            <a:r>
              <a:rPr lang="en-US" sz="2000" dirty="0"/>
              <a:t> is a Swedish travel journalist and also a photographer with over 15 years experience.  He also a  freelances for many of the largest publications in Sweden and Scandinavia. He has now a commission from </a:t>
            </a:r>
            <a:r>
              <a:rPr lang="en-US" sz="2000" dirty="0" err="1"/>
              <a:t>Bonniers</a:t>
            </a:r>
            <a:r>
              <a:rPr lang="en-US" sz="2000" dirty="0"/>
              <a:t>, the leading media house in Sweden, for writing a long travel article which reach of 4,7 million readers. Anders </a:t>
            </a:r>
            <a:r>
              <a:rPr lang="en-US" sz="2000" dirty="0" err="1"/>
              <a:t>Pilh</a:t>
            </a:r>
            <a:r>
              <a:rPr lang="en-US" sz="2000" dirty="0"/>
              <a:t>  stayed in Penang 4 days and he  featured Penang attraction, local food and lifestyle for his magazine. For more information can visit  www.anderspihl.com. </a:t>
            </a:r>
            <a:endParaRPr lang="en-MY" sz="2000" dirty="0"/>
          </a:p>
        </p:txBody>
      </p:sp>
      <p:pic>
        <p:nvPicPr>
          <p:cNvPr id="4" name="Picture 3">
            <a:extLst>
              <a:ext uri="{FF2B5EF4-FFF2-40B4-BE49-F238E27FC236}">
                <a16:creationId xmlns:a16="http://schemas.microsoft.com/office/drawing/2014/main" id="{0D9EFEE6-7425-4446-9227-BEBEEFCB8FD4}"/>
              </a:ext>
            </a:extLst>
          </p:cNvPr>
          <p:cNvPicPr>
            <a:picLocks noChangeAspect="1"/>
          </p:cNvPicPr>
          <p:nvPr/>
        </p:nvPicPr>
        <p:blipFill>
          <a:blip r:embed="rId3"/>
          <a:stretch>
            <a:fillRect/>
          </a:stretch>
        </p:blipFill>
        <p:spPr>
          <a:xfrm>
            <a:off x="4253186" y="3316873"/>
            <a:ext cx="3946433" cy="2870616"/>
          </a:xfrm>
          <a:prstGeom prst="rect">
            <a:avLst/>
          </a:prstGeom>
        </p:spPr>
      </p:pic>
      <p:pic>
        <p:nvPicPr>
          <p:cNvPr id="6" name="Picture 5">
            <a:extLst>
              <a:ext uri="{FF2B5EF4-FFF2-40B4-BE49-F238E27FC236}">
                <a16:creationId xmlns:a16="http://schemas.microsoft.com/office/drawing/2014/main" id="{F9D69557-709E-40DA-8766-4C732CE0CB24}"/>
              </a:ext>
            </a:extLst>
          </p:cNvPr>
          <p:cNvPicPr>
            <a:picLocks noChangeAspect="1"/>
          </p:cNvPicPr>
          <p:nvPr/>
        </p:nvPicPr>
        <p:blipFill>
          <a:blip r:embed="rId4"/>
          <a:stretch>
            <a:fillRect/>
          </a:stretch>
        </p:blipFill>
        <p:spPr>
          <a:xfrm>
            <a:off x="8767342" y="3316875"/>
            <a:ext cx="2586458" cy="2870615"/>
          </a:xfrm>
          <a:prstGeom prst="rect">
            <a:avLst/>
          </a:prstGeom>
        </p:spPr>
      </p:pic>
      <p:sp>
        <p:nvSpPr>
          <p:cNvPr id="8" name="AutoShape 2">
            <a:extLst>
              <a:ext uri="{FF2B5EF4-FFF2-40B4-BE49-F238E27FC236}">
                <a16:creationId xmlns:a16="http://schemas.microsoft.com/office/drawing/2014/main" id="{2C763A2A-589A-47B0-BAA3-907F28B866E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MY"/>
          </a:p>
        </p:txBody>
      </p:sp>
    </p:spTree>
    <p:extLst>
      <p:ext uri="{BB962C8B-B14F-4D97-AF65-F5344CB8AC3E}">
        <p14:creationId xmlns:p14="http://schemas.microsoft.com/office/powerpoint/2010/main" val="722191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1C0F-CEDD-4B29-8B6A-D6F057CB6D70}"/>
              </a:ext>
            </a:extLst>
          </p:cNvPr>
          <p:cNvSpPr>
            <a:spLocks noGrp="1"/>
          </p:cNvSpPr>
          <p:nvPr>
            <p:ph type="title"/>
          </p:nvPr>
        </p:nvSpPr>
        <p:spPr>
          <a:xfrm>
            <a:off x="1157364" y="141650"/>
            <a:ext cx="10004685" cy="909039"/>
          </a:xfrm>
        </p:spPr>
        <p:txBody>
          <a:bodyPr>
            <a:normAutofit fontScale="90000"/>
          </a:bodyPr>
          <a:lstStyle/>
          <a:p>
            <a:r>
              <a:rPr lang="en-US" dirty="0">
                <a:solidFill>
                  <a:schemeClr val="accent5">
                    <a:lumMod val="75000"/>
                  </a:schemeClr>
                </a:solidFill>
              </a:rPr>
              <a:t>OUTBOUND TRAVEL AGENTS &amp; MEDIA FAM</a:t>
            </a:r>
            <a:br>
              <a:rPr lang="en-US" dirty="0">
                <a:solidFill>
                  <a:schemeClr val="accent5">
                    <a:lumMod val="75000"/>
                  </a:schemeClr>
                </a:solidFill>
              </a:rPr>
            </a:br>
            <a:r>
              <a:rPr lang="en-US" dirty="0">
                <a:solidFill>
                  <a:schemeClr val="accent5">
                    <a:lumMod val="75000"/>
                  </a:schemeClr>
                </a:solidFill>
              </a:rPr>
              <a:t>FIRST BATCH</a:t>
            </a:r>
            <a:endParaRPr lang="en-MY" dirty="0">
              <a:solidFill>
                <a:schemeClr val="accent5">
                  <a:lumMod val="75000"/>
                </a:schemeClr>
              </a:solidFill>
            </a:endParaRPr>
          </a:p>
        </p:txBody>
      </p:sp>
      <p:pic>
        <p:nvPicPr>
          <p:cNvPr id="4" name="Content Placeholder 3">
            <a:extLst>
              <a:ext uri="{FF2B5EF4-FFF2-40B4-BE49-F238E27FC236}">
                <a16:creationId xmlns:a16="http://schemas.microsoft.com/office/drawing/2014/main" id="{E74AD2F0-2F60-4BBC-8B37-3AE2A37DDDC7}"/>
              </a:ext>
            </a:extLst>
          </p:cNvPr>
          <p:cNvPicPr>
            <a:picLocks noGrp="1" noChangeAspect="1"/>
          </p:cNvPicPr>
          <p:nvPr>
            <p:ph idx="1"/>
          </p:nvPr>
        </p:nvPicPr>
        <p:blipFill>
          <a:blip r:embed="rId2"/>
          <a:stretch>
            <a:fillRect/>
          </a:stretch>
        </p:blipFill>
        <p:spPr>
          <a:xfrm>
            <a:off x="809468" y="3534321"/>
            <a:ext cx="3645241" cy="3182029"/>
          </a:xfrm>
          <a:prstGeom prst="rect">
            <a:avLst/>
          </a:prstGeom>
        </p:spPr>
      </p:pic>
      <p:pic>
        <p:nvPicPr>
          <p:cNvPr id="5" name="Picture 4">
            <a:extLst>
              <a:ext uri="{FF2B5EF4-FFF2-40B4-BE49-F238E27FC236}">
                <a16:creationId xmlns:a16="http://schemas.microsoft.com/office/drawing/2014/main" id="{7FD590E9-D532-46ED-A657-0958E00AD81C}"/>
              </a:ext>
            </a:extLst>
          </p:cNvPr>
          <p:cNvPicPr>
            <a:picLocks noChangeAspect="1"/>
          </p:cNvPicPr>
          <p:nvPr/>
        </p:nvPicPr>
        <p:blipFill>
          <a:blip r:embed="rId3"/>
          <a:stretch>
            <a:fillRect/>
          </a:stretch>
        </p:blipFill>
        <p:spPr>
          <a:xfrm>
            <a:off x="4672778" y="3534321"/>
            <a:ext cx="3357355" cy="3182029"/>
          </a:xfrm>
          <a:prstGeom prst="rect">
            <a:avLst/>
          </a:prstGeom>
        </p:spPr>
      </p:pic>
      <p:sp>
        <p:nvSpPr>
          <p:cNvPr id="6" name="TextBox 5">
            <a:extLst>
              <a:ext uri="{FF2B5EF4-FFF2-40B4-BE49-F238E27FC236}">
                <a16:creationId xmlns:a16="http://schemas.microsoft.com/office/drawing/2014/main" id="{C6022634-7F30-41FD-BF0F-B8492D22FA98}"/>
              </a:ext>
            </a:extLst>
          </p:cNvPr>
          <p:cNvSpPr txBox="1"/>
          <p:nvPr/>
        </p:nvSpPr>
        <p:spPr>
          <a:xfrm>
            <a:off x="809469" y="1076910"/>
            <a:ext cx="10736078" cy="2246769"/>
          </a:xfrm>
          <a:prstGeom prst="rect">
            <a:avLst/>
          </a:prstGeom>
          <a:noFill/>
        </p:spPr>
        <p:txBody>
          <a:bodyPr wrap="square" rtlCol="0">
            <a:spAutoFit/>
          </a:bodyPr>
          <a:lstStyle/>
          <a:p>
            <a:r>
              <a:rPr lang="en-MY" sz="2000" dirty="0"/>
              <a:t>Malaysian Association of Tour and Travel agents (MATTA) organised a FAM trip for the Top outbound Travel Agencies in </a:t>
            </a:r>
            <a:r>
              <a:rPr lang="en-MY" sz="2000" dirty="0" err="1"/>
              <a:t>Klang</a:t>
            </a:r>
            <a:r>
              <a:rPr lang="en-MY" sz="2000" dirty="0"/>
              <a:t> Valley to Penang. There are 2 groups which are bumiputras and non bumiputras group. The first batch are non bumiputras followed by TV2 Media person and they cover new attraction in Penang such as Kampung </a:t>
            </a:r>
            <a:r>
              <a:rPr lang="en-MY" sz="2000" dirty="0" err="1"/>
              <a:t>Agong</a:t>
            </a:r>
            <a:r>
              <a:rPr lang="en-MY" sz="2000" dirty="0"/>
              <a:t>, Fruit farm and Genting Hill leisure park &amp; Restaurant.  On the last day of Familiarisation trip PETERAB arranged a networking session with all Tourism players in Penang and also a townhall session with YB Yeoh Soon </a:t>
            </a:r>
            <a:r>
              <a:rPr lang="en-MY" sz="2000" dirty="0" err="1"/>
              <a:t>Hin</a:t>
            </a:r>
            <a:r>
              <a:rPr lang="en-MY" sz="2000" dirty="0"/>
              <a:t>, the state EXCO for Tourism, Arts, Culture and Heritage.  </a:t>
            </a:r>
          </a:p>
        </p:txBody>
      </p:sp>
      <p:pic>
        <p:nvPicPr>
          <p:cNvPr id="8" name="Picture 7">
            <a:extLst>
              <a:ext uri="{FF2B5EF4-FFF2-40B4-BE49-F238E27FC236}">
                <a16:creationId xmlns:a16="http://schemas.microsoft.com/office/drawing/2014/main" id="{9604FCE6-B3E9-4643-8D68-7FE8B110ABB2}"/>
              </a:ext>
            </a:extLst>
          </p:cNvPr>
          <p:cNvPicPr>
            <a:picLocks noChangeAspect="1"/>
          </p:cNvPicPr>
          <p:nvPr/>
        </p:nvPicPr>
        <p:blipFill rotWithShape="1">
          <a:blip r:embed="rId4"/>
          <a:srcRect l="-3697" t="11264" r="-8242" b="37718"/>
          <a:stretch/>
        </p:blipFill>
        <p:spPr>
          <a:xfrm>
            <a:off x="8248201" y="3534320"/>
            <a:ext cx="3862326" cy="3218329"/>
          </a:xfrm>
          <a:prstGeom prst="rect">
            <a:avLst/>
          </a:prstGeom>
        </p:spPr>
      </p:pic>
    </p:spTree>
    <p:extLst>
      <p:ext uri="{BB962C8B-B14F-4D97-AF65-F5344CB8AC3E}">
        <p14:creationId xmlns:p14="http://schemas.microsoft.com/office/powerpoint/2010/main" val="4048658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75F26-9E3F-4E42-9AF6-8D6FE2EFA0F9}"/>
              </a:ext>
            </a:extLst>
          </p:cNvPr>
          <p:cNvSpPr>
            <a:spLocks noGrp="1"/>
          </p:cNvSpPr>
          <p:nvPr>
            <p:ph type="title"/>
          </p:nvPr>
        </p:nvSpPr>
        <p:spPr>
          <a:xfrm>
            <a:off x="838200" y="171108"/>
            <a:ext cx="10515600" cy="1008335"/>
          </a:xfrm>
        </p:spPr>
        <p:txBody>
          <a:bodyPr>
            <a:normAutofit fontScale="90000"/>
          </a:bodyPr>
          <a:lstStyle/>
          <a:p>
            <a:r>
              <a:rPr lang="en-MY" dirty="0">
                <a:solidFill>
                  <a:schemeClr val="accent5">
                    <a:lumMod val="75000"/>
                  </a:schemeClr>
                </a:solidFill>
              </a:rPr>
              <a:t>OUTBOUND TRAVEL AGENTS &amp; MEDIA FAM</a:t>
            </a:r>
            <a:br>
              <a:rPr lang="en-MY" dirty="0">
                <a:solidFill>
                  <a:schemeClr val="accent5">
                    <a:lumMod val="75000"/>
                  </a:schemeClr>
                </a:solidFill>
              </a:rPr>
            </a:br>
            <a:r>
              <a:rPr lang="en-MY" dirty="0">
                <a:solidFill>
                  <a:schemeClr val="accent5">
                    <a:lumMod val="75000"/>
                  </a:schemeClr>
                </a:solidFill>
              </a:rPr>
              <a:t>SECOND BATCH</a:t>
            </a:r>
          </a:p>
        </p:txBody>
      </p:sp>
      <p:pic>
        <p:nvPicPr>
          <p:cNvPr id="4" name="Content Placeholder 3">
            <a:extLst>
              <a:ext uri="{FF2B5EF4-FFF2-40B4-BE49-F238E27FC236}">
                <a16:creationId xmlns:a16="http://schemas.microsoft.com/office/drawing/2014/main" id="{B698C35A-54DA-4024-90BA-63F1D0F52C4B}"/>
              </a:ext>
            </a:extLst>
          </p:cNvPr>
          <p:cNvPicPr>
            <a:picLocks noGrp="1" noChangeAspect="1"/>
          </p:cNvPicPr>
          <p:nvPr>
            <p:ph idx="1"/>
          </p:nvPr>
        </p:nvPicPr>
        <p:blipFill rotWithShape="1">
          <a:blip r:embed="rId2"/>
          <a:stretch/>
        </p:blipFill>
        <p:spPr>
          <a:xfrm>
            <a:off x="8928624" y="3803374"/>
            <a:ext cx="2519962" cy="2883518"/>
          </a:xfrm>
          <a:prstGeom prst="rect">
            <a:avLst/>
          </a:prstGeom>
        </p:spPr>
      </p:pic>
      <p:pic>
        <p:nvPicPr>
          <p:cNvPr id="5" name="Picture 4">
            <a:extLst>
              <a:ext uri="{FF2B5EF4-FFF2-40B4-BE49-F238E27FC236}">
                <a16:creationId xmlns:a16="http://schemas.microsoft.com/office/drawing/2014/main" id="{0C65E1B6-D848-4778-86DC-66DE1AE1C6F8}"/>
              </a:ext>
            </a:extLst>
          </p:cNvPr>
          <p:cNvPicPr>
            <a:picLocks noChangeAspect="1"/>
          </p:cNvPicPr>
          <p:nvPr/>
        </p:nvPicPr>
        <p:blipFill>
          <a:blip r:embed="rId3"/>
          <a:stretch>
            <a:fillRect/>
          </a:stretch>
        </p:blipFill>
        <p:spPr>
          <a:xfrm>
            <a:off x="1158294" y="3803374"/>
            <a:ext cx="3593823" cy="2883518"/>
          </a:xfrm>
          <a:prstGeom prst="rect">
            <a:avLst/>
          </a:prstGeom>
        </p:spPr>
      </p:pic>
      <p:pic>
        <p:nvPicPr>
          <p:cNvPr id="6" name="Picture 5">
            <a:extLst>
              <a:ext uri="{FF2B5EF4-FFF2-40B4-BE49-F238E27FC236}">
                <a16:creationId xmlns:a16="http://schemas.microsoft.com/office/drawing/2014/main" id="{1D0FB764-381D-4504-AE42-7756C0CD46A8}"/>
              </a:ext>
            </a:extLst>
          </p:cNvPr>
          <p:cNvPicPr>
            <a:picLocks noChangeAspect="1"/>
          </p:cNvPicPr>
          <p:nvPr/>
        </p:nvPicPr>
        <p:blipFill>
          <a:blip r:embed="rId4"/>
          <a:stretch>
            <a:fillRect/>
          </a:stretch>
        </p:blipFill>
        <p:spPr>
          <a:xfrm>
            <a:off x="5043459" y="3803374"/>
            <a:ext cx="3593823" cy="2883518"/>
          </a:xfrm>
          <a:prstGeom prst="rect">
            <a:avLst/>
          </a:prstGeom>
        </p:spPr>
      </p:pic>
      <p:sp>
        <p:nvSpPr>
          <p:cNvPr id="7" name="TextBox 6">
            <a:extLst>
              <a:ext uri="{FF2B5EF4-FFF2-40B4-BE49-F238E27FC236}">
                <a16:creationId xmlns:a16="http://schemas.microsoft.com/office/drawing/2014/main" id="{A65732B4-21F6-4D80-A5AE-C6690109D6F9}"/>
              </a:ext>
            </a:extLst>
          </p:cNvPr>
          <p:cNvSpPr txBox="1"/>
          <p:nvPr/>
        </p:nvSpPr>
        <p:spPr>
          <a:xfrm>
            <a:off x="838200" y="1182231"/>
            <a:ext cx="10190921" cy="2246769"/>
          </a:xfrm>
          <a:prstGeom prst="rect">
            <a:avLst/>
          </a:prstGeom>
          <a:noFill/>
        </p:spPr>
        <p:txBody>
          <a:bodyPr wrap="square" rtlCol="0">
            <a:spAutoFit/>
          </a:bodyPr>
          <a:lstStyle/>
          <a:p>
            <a:r>
              <a:rPr lang="en-MY" sz="2000" dirty="0"/>
              <a:t>Malaysian Association of Tour and Travel Agents (MATTA)  has initiated  FAM Trip to the Top outbound travel agencies in </a:t>
            </a:r>
            <a:r>
              <a:rPr lang="en-MY" sz="2000" dirty="0" err="1"/>
              <a:t>Klang</a:t>
            </a:r>
            <a:r>
              <a:rPr lang="en-MY" sz="2000" dirty="0"/>
              <a:t> Valley to Penang. The second batch agents will be bumiputras. The objective for this FAM trip is to convert the outbound travel agencies customers to plan their holidays and corporate events to be held in Penang. This group focus more on island hoping in Penang such as </a:t>
            </a:r>
            <a:r>
              <a:rPr lang="en-MY" sz="2000" dirty="0" err="1"/>
              <a:t>Pulau</a:t>
            </a:r>
            <a:r>
              <a:rPr lang="en-MY" sz="2000" dirty="0"/>
              <a:t> Aman, </a:t>
            </a:r>
            <a:r>
              <a:rPr lang="en-MY" sz="2000" dirty="0" err="1"/>
              <a:t>Pulau</a:t>
            </a:r>
            <a:r>
              <a:rPr lang="en-MY" sz="2000" dirty="0"/>
              <a:t> Gedung, </a:t>
            </a:r>
            <a:r>
              <a:rPr lang="en-MY" sz="2000" dirty="0" err="1"/>
              <a:t>Pulau</a:t>
            </a:r>
            <a:r>
              <a:rPr lang="en-MY" sz="2000" dirty="0"/>
              <a:t> Batu </a:t>
            </a:r>
            <a:r>
              <a:rPr lang="en-MY" sz="2000" dirty="0" err="1"/>
              <a:t>Puyung</a:t>
            </a:r>
            <a:r>
              <a:rPr lang="en-MY" sz="2000" dirty="0"/>
              <a:t> and </a:t>
            </a:r>
            <a:r>
              <a:rPr lang="en-MY" sz="2000" dirty="0" err="1"/>
              <a:t>Pulau</a:t>
            </a:r>
            <a:r>
              <a:rPr lang="en-MY" sz="2000" dirty="0"/>
              <a:t> </a:t>
            </a:r>
            <a:r>
              <a:rPr lang="en-MY" sz="2000" dirty="0" err="1"/>
              <a:t>Jerejak</a:t>
            </a:r>
            <a:r>
              <a:rPr lang="en-MY" sz="2000" dirty="0"/>
              <a:t>. </a:t>
            </a:r>
            <a:r>
              <a:rPr lang="en-US" sz="2000" dirty="0"/>
              <a:t>On the last day of </a:t>
            </a:r>
            <a:r>
              <a:rPr lang="en-US" sz="2000" dirty="0" err="1"/>
              <a:t>Familiarisation</a:t>
            </a:r>
            <a:r>
              <a:rPr lang="en-US" sz="2000" dirty="0"/>
              <a:t> trip held a  networking session with Hotels and attraction in Penang and also a townhall session with YB Yeoh Soon </a:t>
            </a:r>
            <a:r>
              <a:rPr lang="en-US" sz="2000" dirty="0" err="1"/>
              <a:t>Hin</a:t>
            </a:r>
            <a:r>
              <a:rPr lang="en-US" sz="2000" dirty="0"/>
              <a:t>, the state EXCO for Tourism, Arts, Culture and Heritage</a:t>
            </a:r>
            <a:r>
              <a:rPr lang="en-US" dirty="0"/>
              <a:t>. </a:t>
            </a:r>
            <a:endParaRPr lang="en-MY" dirty="0"/>
          </a:p>
        </p:txBody>
      </p:sp>
    </p:spTree>
    <p:extLst>
      <p:ext uri="{BB962C8B-B14F-4D97-AF65-F5344CB8AC3E}">
        <p14:creationId xmlns:p14="http://schemas.microsoft.com/office/powerpoint/2010/main" val="1168038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8E310-55B4-4FCA-9E12-4814BB196B1B}"/>
              </a:ext>
            </a:extLst>
          </p:cNvPr>
          <p:cNvSpPr>
            <a:spLocks noGrp="1"/>
          </p:cNvSpPr>
          <p:nvPr>
            <p:ph type="title"/>
          </p:nvPr>
        </p:nvSpPr>
        <p:spPr>
          <a:xfrm>
            <a:off x="1083039" y="76878"/>
            <a:ext cx="10515600" cy="1325563"/>
          </a:xfrm>
        </p:spPr>
        <p:txBody>
          <a:bodyPr>
            <a:normAutofit/>
          </a:bodyPr>
          <a:lstStyle/>
          <a:p>
            <a:r>
              <a:rPr lang="en-MY" dirty="0">
                <a:solidFill>
                  <a:schemeClr val="accent5">
                    <a:lumMod val="75000"/>
                  </a:schemeClr>
                </a:solidFill>
              </a:rPr>
              <a:t>MCTA TRAVEL AGENTS FAMILIARIZATION TRIP </a:t>
            </a:r>
          </a:p>
        </p:txBody>
      </p:sp>
      <p:pic>
        <p:nvPicPr>
          <p:cNvPr id="4" name="Content Placeholder 3">
            <a:extLst>
              <a:ext uri="{FF2B5EF4-FFF2-40B4-BE49-F238E27FC236}">
                <a16:creationId xmlns:a16="http://schemas.microsoft.com/office/drawing/2014/main" id="{4E0C6F7A-4EC4-4A01-B819-7A9D840F33FA}"/>
              </a:ext>
            </a:extLst>
          </p:cNvPr>
          <p:cNvPicPr>
            <a:picLocks noGrp="1" noChangeAspect="1"/>
          </p:cNvPicPr>
          <p:nvPr>
            <p:ph idx="1"/>
          </p:nvPr>
        </p:nvPicPr>
        <p:blipFill>
          <a:blip r:embed="rId2"/>
          <a:stretch>
            <a:fillRect/>
          </a:stretch>
        </p:blipFill>
        <p:spPr>
          <a:xfrm>
            <a:off x="8818505" y="3894546"/>
            <a:ext cx="3373495" cy="2782958"/>
          </a:xfrm>
          <a:prstGeom prst="rect">
            <a:avLst/>
          </a:prstGeom>
        </p:spPr>
      </p:pic>
      <p:pic>
        <p:nvPicPr>
          <p:cNvPr id="5" name="Picture 4">
            <a:extLst>
              <a:ext uri="{FF2B5EF4-FFF2-40B4-BE49-F238E27FC236}">
                <a16:creationId xmlns:a16="http://schemas.microsoft.com/office/drawing/2014/main" id="{37B375BB-B7F4-4B11-8E6E-B66DAAC2B638}"/>
              </a:ext>
            </a:extLst>
          </p:cNvPr>
          <p:cNvPicPr>
            <a:picLocks noChangeAspect="1"/>
          </p:cNvPicPr>
          <p:nvPr/>
        </p:nvPicPr>
        <p:blipFill>
          <a:blip r:embed="rId3"/>
          <a:stretch>
            <a:fillRect/>
          </a:stretch>
        </p:blipFill>
        <p:spPr>
          <a:xfrm>
            <a:off x="838200" y="3894546"/>
            <a:ext cx="3413793" cy="2782957"/>
          </a:xfrm>
          <a:prstGeom prst="rect">
            <a:avLst/>
          </a:prstGeom>
        </p:spPr>
      </p:pic>
      <p:pic>
        <p:nvPicPr>
          <p:cNvPr id="6" name="Picture 5">
            <a:extLst>
              <a:ext uri="{FF2B5EF4-FFF2-40B4-BE49-F238E27FC236}">
                <a16:creationId xmlns:a16="http://schemas.microsoft.com/office/drawing/2014/main" id="{431CDDC9-F1B7-4584-B132-8EAC25501B98}"/>
              </a:ext>
            </a:extLst>
          </p:cNvPr>
          <p:cNvPicPr>
            <a:picLocks noChangeAspect="1"/>
          </p:cNvPicPr>
          <p:nvPr/>
        </p:nvPicPr>
        <p:blipFill>
          <a:blip r:embed="rId4"/>
          <a:stretch>
            <a:fillRect/>
          </a:stretch>
        </p:blipFill>
        <p:spPr>
          <a:xfrm>
            <a:off x="4523444" y="3894546"/>
            <a:ext cx="4174435" cy="2782957"/>
          </a:xfrm>
          <a:prstGeom prst="rect">
            <a:avLst/>
          </a:prstGeom>
        </p:spPr>
      </p:pic>
      <p:sp>
        <p:nvSpPr>
          <p:cNvPr id="7" name="TextBox 6">
            <a:extLst>
              <a:ext uri="{FF2B5EF4-FFF2-40B4-BE49-F238E27FC236}">
                <a16:creationId xmlns:a16="http://schemas.microsoft.com/office/drawing/2014/main" id="{4D0459DE-F237-4232-97D7-B114B6C6ABF0}"/>
              </a:ext>
            </a:extLst>
          </p:cNvPr>
          <p:cNvSpPr txBox="1"/>
          <p:nvPr/>
        </p:nvSpPr>
        <p:spPr>
          <a:xfrm>
            <a:off x="838200" y="1402441"/>
            <a:ext cx="10515600" cy="2246769"/>
          </a:xfrm>
          <a:prstGeom prst="rect">
            <a:avLst/>
          </a:prstGeom>
          <a:noFill/>
        </p:spPr>
        <p:txBody>
          <a:bodyPr wrap="square" rtlCol="0">
            <a:spAutoFit/>
          </a:bodyPr>
          <a:lstStyle/>
          <a:p>
            <a:r>
              <a:rPr lang="en-US" sz="2000" dirty="0"/>
              <a:t>Malaysian Chinese Tourism Association (MCTA)  was initially incorporated by a group of concerned and dedicated Malaysian Chinese travel agents. It was officially registered with the Registrar of Societies (ROS) on 14th Sept 1992.  MCTA have a total membership of 1,005 members nationwide. The Malaysian Chinese Tourism Association (MCTA)  Penang Chapter organized FAM trip for 40 travel agents from different state. Objective of this FAM trip is to encourage the Malaysian to focus on domestic tourism as international border still closed. The objective is to build a networking with Penang players and create attractive packages during B2B session and also as a recovery plan.</a:t>
            </a:r>
            <a:endParaRPr lang="en-MY" sz="2000" dirty="0"/>
          </a:p>
        </p:txBody>
      </p:sp>
    </p:spTree>
    <p:extLst>
      <p:ext uri="{BB962C8B-B14F-4D97-AF65-F5344CB8AC3E}">
        <p14:creationId xmlns:p14="http://schemas.microsoft.com/office/powerpoint/2010/main" val="1972214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C5950-532A-4531-9659-0C45D417FECC}"/>
              </a:ext>
            </a:extLst>
          </p:cNvPr>
          <p:cNvSpPr>
            <a:spLocks noGrp="1"/>
          </p:cNvSpPr>
          <p:nvPr>
            <p:ph type="title"/>
          </p:nvPr>
        </p:nvSpPr>
        <p:spPr>
          <a:xfrm>
            <a:off x="838200" y="71092"/>
            <a:ext cx="10515600" cy="1013101"/>
          </a:xfrm>
        </p:spPr>
        <p:txBody>
          <a:bodyPr>
            <a:normAutofit fontScale="90000"/>
          </a:bodyPr>
          <a:lstStyle/>
          <a:p>
            <a:r>
              <a:rPr lang="en-MY" dirty="0">
                <a:solidFill>
                  <a:schemeClr val="accent5">
                    <a:lumMod val="75000"/>
                  </a:schemeClr>
                </a:solidFill>
              </a:rPr>
              <a:t>MICA (MALAYSIA INBOUND CHINESE ASSOCIATION) KOL FAM </a:t>
            </a:r>
          </a:p>
        </p:txBody>
      </p:sp>
      <p:pic>
        <p:nvPicPr>
          <p:cNvPr id="8" name="Content Placeholder 7">
            <a:extLst>
              <a:ext uri="{FF2B5EF4-FFF2-40B4-BE49-F238E27FC236}">
                <a16:creationId xmlns:a16="http://schemas.microsoft.com/office/drawing/2014/main" id="{8C25A5D3-04FC-4456-8E4B-5D298A86C086}"/>
              </a:ext>
            </a:extLst>
          </p:cNvPr>
          <p:cNvPicPr>
            <a:picLocks noGrp="1" noChangeAspect="1"/>
          </p:cNvPicPr>
          <p:nvPr>
            <p:ph idx="1"/>
          </p:nvPr>
        </p:nvPicPr>
        <p:blipFill rotWithShape="1">
          <a:blip r:embed="rId2"/>
          <a:srcRect t="27178" r="-863" b="37798"/>
          <a:stretch/>
        </p:blipFill>
        <p:spPr>
          <a:xfrm>
            <a:off x="704755" y="3595618"/>
            <a:ext cx="3949148" cy="3030195"/>
          </a:xfrm>
          <a:prstGeom prst="rect">
            <a:avLst/>
          </a:prstGeom>
        </p:spPr>
      </p:pic>
      <p:pic>
        <p:nvPicPr>
          <p:cNvPr id="5" name="Picture 4">
            <a:extLst>
              <a:ext uri="{FF2B5EF4-FFF2-40B4-BE49-F238E27FC236}">
                <a16:creationId xmlns:a16="http://schemas.microsoft.com/office/drawing/2014/main" id="{A96DC83D-6D7E-4393-86BA-75D6EF946ECD}"/>
              </a:ext>
            </a:extLst>
          </p:cNvPr>
          <p:cNvPicPr>
            <a:picLocks noChangeAspect="1"/>
          </p:cNvPicPr>
          <p:nvPr/>
        </p:nvPicPr>
        <p:blipFill>
          <a:blip r:embed="rId3"/>
          <a:stretch>
            <a:fillRect/>
          </a:stretch>
        </p:blipFill>
        <p:spPr>
          <a:xfrm>
            <a:off x="4866671" y="3553012"/>
            <a:ext cx="3949148" cy="3151405"/>
          </a:xfrm>
          <a:prstGeom prst="rect">
            <a:avLst/>
          </a:prstGeom>
        </p:spPr>
      </p:pic>
      <p:pic>
        <p:nvPicPr>
          <p:cNvPr id="9" name="Picture 8">
            <a:extLst>
              <a:ext uri="{FF2B5EF4-FFF2-40B4-BE49-F238E27FC236}">
                <a16:creationId xmlns:a16="http://schemas.microsoft.com/office/drawing/2014/main" id="{23BBC924-1437-478F-A543-3A766EC41CDF}"/>
              </a:ext>
            </a:extLst>
          </p:cNvPr>
          <p:cNvPicPr>
            <a:picLocks noChangeAspect="1"/>
          </p:cNvPicPr>
          <p:nvPr/>
        </p:nvPicPr>
        <p:blipFill rotWithShape="1">
          <a:blip r:embed="rId4"/>
          <a:srcRect l="1" t="5324" r="1375" b="15555"/>
          <a:stretch/>
        </p:blipFill>
        <p:spPr>
          <a:xfrm>
            <a:off x="9036327" y="3595618"/>
            <a:ext cx="2771360" cy="3191290"/>
          </a:xfrm>
          <a:prstGeom prst="rect">
            <a:avLst/>
          </a:prstGeom>
        </p:spPr>
      </p:pic>
      <p:sp>
        <p:nvSpPr>
          <p:cNvPr id="10" name="TextBox 9">
            <a:extLst>
              <a:ext uri="{FF2B5EF4-FFF2-40B4-BE49-F238E27FC236}">
                <a16:creationId xmlns:a16="http://schemas.microsoft.com/office/drawing/2014/main" id="{A702D51F-C76F-4815-A55A-501BAF32308A}"/>
              </a:ext>
            </a:extLst>
          </p:cNvPr>
          <p:cNvSpPr txBox="1"/>
          <p:nvPr/>
        </p:nvSpPr>
        <p:spPr>
          <a:xfrm>
            <a:off x="611257" y="997614"/>
            <a:ext cx="10969486" cy="2246769"/>
          </a:xfrm>
          <a:prstGeom prst="rect">
            <a:avLst/>
          </a:prstGeom>
          <a:noFill/>
        </p:spPr>
        <p:txBody>
          <a:bodyPr wrap="square" rtlCol="0">
            <a:spAutoFit/>
          </a:bodyPr>
          <a:lstStyle/>
          <a:p>
            <a:r>
              <a:rPr lang="en-US" sz="2000" dirty="0"/>
              <a:t>MICA (Malaysian inbound Chinese Association) has </a:t>
            </a:r>
            <a:r>
              <a:rPr lang="en-US" sz="2000" dirty="0" err="1"/>
              <a:t>organised</a:t>
            </a:r>
            <a:r>
              <a:rPr lang="en-US" sz="2000" dirty="0"/>
              <a:t> FAM for KOL from different state to promote Penang. The main objective of the Association is to assist and gather all tour operators and tourism-related industry members. Malaysian Inbound Chinese Association is a registered non-government and non-profit organization under the registrar of Society of Malaysia. </a:t>
            </a:r>
            <a:r>
              <a:rPr lang="en-MY" sz="2000" dirty="0"/>
              <a:t>The FAM trip will be covering all tourism areas include Mainland .  The objective of this FAM to reactive Penang Tourism and encourage people to explore Penang and  support domestic market. Total 12 KOL participate in this FAM</a:t>
            </a:r>
            <a:r>
              <a:rPr lang="en-US" sz="2000" dirty="0"/>
              <a:t> who built their names on popular niche blogs</a:t>
            </a:r>
            <a:r>
              <a:rPr lang="en-MY" sz="2000" dirty="0"/>
              <a:t> and Sosial media in return they will promote the attraction on their social media page. </a:t>
            </a:r>
          </a:p>
        </p:txBody>
      </p:sp>
    </p:spTree>
    <p:extLst>
      <p:ext uri="{BB962C8B-B14F-4D97-AF65-F5344CB8AC3E}">
        <p14:creationId xmlns:p14="http://schemas.microsoft.com/office/powerpoint/2010/main" val="3636264040"/>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165</TotalTime>
  <Words>605</Words>
  <Application>Microsoft Office PowerPoint</Application>
  <PresentationFormat>Widescreen</PresentationFormat>
  <Paragraphs>12</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Tw Cen MT</vt:lpstr>
      <vt:lpstr>Droplet</vt:lpstr>
      <vt:lpstr>FAM TRIP</vt:lpstr>
      <vt:lpstr>SWEDISH FAM </vt:lpstr>
      <vt:lpstr>OUTBOUND TRAVEL AGENTS &amp; MEDIA FAM FIRST BATCH</vt:lpstr>
      <vt:lpstr>OUTBOUND TRAVEL AGENTS &amp; MEDIA FAM SECOND BATCH</vt:lpstr>
      <vt:lpstr>MCTA TRAVEL AGENTS FAMILIARIZATION TRIP </vt:lpstr>
      <vt:lpstr>MICA (MALAYSIA INBOUND CHINESE ASSOCIATION) KOL FAM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dc:title>
  <dc:creator>User</dc:creator>
  <cp:lastModifiedBy>User</cp:lastModifiedBy>
  <cp:revision>18</cp:revision>
  <dcterms:created xsi:type="dcterms:W3CDTF">2020-10-21T13:22:32Z</dcterms:created>
  <dcterms:modified xsi:type="dcterms:W3CDTF">2020-10-22T01:59:34Z</dcterms:modified>
</cp:coreProperties>
</file>