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6"/>
  </p:notesMasterIdLst>
  <p:handoutMasterIdLst>
    <p:handoutMasterId r:id="rId87"/>
  </p:handoutMasterIdLst>
  <p:sldIdLst>
    <p:sldId id="370" r:id="rId2"/>
    <p:sldId id="614" r:id="rId3"/>
    <p:sldId id="612" r:id="rId4"/>
    <p:sldId id="615" r:id="rId5"/>
    <p:sldId id="647" r:id="rId6"/>
    <p:sldId id="617" r:id="rId7"/>
    <p:sldId id="630" r:id="rId8"/>
    <p:sldId id="653" r:id="rId9"/>
    <p:sldId id="588" r:id="rId10"/>
    <p:sldId id="559" r:id="rId11"/>
    <p:sldId id="618" r:id="rId12"/>
    <p:sldId id="634" r:id="rId13"/>
    <p:sldId id="636" r:id="rId14"/>
    <p:sldId id="562" r:id="rId15"/>
    <p:sldId id="560" r:id="rId16"/>
    <p:sldId id="561" r:id="rId17"/>
    <p:sldId id="595" r:id="rId18"/>
    <p:sldId id="623" r:id="rId19"/>
    <p:sldId id="624" r:id="rId20"/>
    <p:sldId id="654" r:id="rId21"/>
    <p:sldId id="640" r:id="rId22"/>
    <p:sldId id="641" r:id="rId23"/>
    <p:sldId id="642" r:id="rId24"/>
    <p:sldId id="643" r:id="rId25"/>
    <p:sldId id="590" r:id="rId26"/>
    <p:sldId id="620" r:id="rId27"/>
    <p:sldId id="625" r:id="rId28"/>
    <p:sldId id="626" r:id="rId29"/>
    <p:sldId id="621" r:id="rId30"/>
    <p:sldId id="574" r:id="rId31"/>
    <p:sldId id="627" r:id="rId32"/>
    <p:sldId id="633" r:id="rId33"/>
    <p:sldId id="628" r:id="rId34"/>
    <p:sldId id="629" r:id="rId35"/>
    <p:sldId id="523" r:id="rId36"/>
    <p:sldId id="631" r:id="rId37"/>
    <p:sldId id="566" r:id="rId38"/>
    <p:sldId id="570" r:id="rId39"/>
    <p:sldId id="573" r:id="rId40"/>
    <p:sldId id="577" r:id="rId41"/>
    <p:sldId id="649" r:id="rId42"/>
    <p:sldId id="650" r:id="rId43"/>
    <p:sldId id="651" r:id="rId44"/>
    <p:sldId id="578" r:id="rId45"/>
    <p:sldId id="579" r:id="rId46"/>
    <p:sldId id="580" r:id="rId47"/>
    <p:sldId id="582" r:id="rId48"/>
    <p:sldId id="583" r:id="rId49"/>
    <p:sldId id="541" r:id="rId50"/>
    <p:sldId id="587" r:id="rId51"/>
    <p:sldId id="543" r:id="rId52"/>
    <p:sldId id="531" r:id="rId53"/>
    <p:sldId id="644" r:id="rId54"/>
    <p:sldId id="645" r:id="rId55"/>
    <p:sldId id="646" r:id="rId56"/>
    <p:sldId id="601" r:id="rId57"/>
    <p:sldId id="622" r:id="rId58"/>
    <p:sldId id="597" r:id="rId59"/>
    <p:sldId id="637" r:id="rId60"/>
    <p:sldId id="638" r:id="rId61"/>
    <p:sldId id="598" r:id="rId62"/>
    <p:sldId id="599" r:id="rId63"/>
    <p:sldId id="606" r:id="rId64"/>
    <p:sldId id="607" r:id="rId65"/>
    <p:sldId id="639" r:id="rId66"/>
    <p:sldId id="652" r:id="rId67"/>
    <p:sldId id="655" r:id="rId68"/>
    <p:sldId id="656" r:id="rId69"/>
    <p:sldId id="657" r:id="rId70"/>
    <p:sldId id="658" r:id="rId71"/>
    <p:sldId id="667" r:id="rId72"/>
    <p:sldId id="668" r:id="rId73"/>
    <p:sldId id="669" r:id="rId74"/>
    <p:sldId id="664" r:id="rId75"/>
    <p:sldId id="665" r:id="rId76"/>
    <p:sldId id="666" r:id="rId77"/>
    <p:sldId id="659" r:id="rId78"/>
    <p:sldId id="660" r:id="rId79"/>
    <p:sldId id="661" r:id="rId80"/>
    <p:sldId id="662" r:id="rId81"/>
    <p:sldId id="663" r:id="rId82"/>
    <p:sldId id="670" r:id="rId83"/>
    <p:sldId id="671" r:id="rId84"/>
    <p:sldId id="672" r:id="rId85"/>
  </p:sldIdLst>
  <p:sldSz cx="12192000" cy="6858000"/>
  <p:notesSz cx="6784975" cy="9906000"/>
  <p:defaultTextStyle>
    <a:defPPr>
      <a:defRPr lang="de-DE"/>
    </a:defPPr>
    <a:lvl1pPr algn="ctr" rtl="0" fontAlgn="base">
      <a:spcBef>
        <a:spcPct val="0"/>
      </a:spcBef>
      <a:spcAft>
        <a:spcPct val="0"/>
      </a:spcAft>
      <a:defRPr kern="1200">
        <a:solidFill>
          <a:schemeClr val="tx1"/>
        </a:solidFill>
        <a:latin typeface="Arial" charset="0"/>
        <a:ea typeface="+mn-ea"/>
        <a:cs typeface="Arial" charset="0"/>
      </a:defRPr>
    </a:lvl1pPr>
    <a:lvl2pPr marL="457200" algn="ctr" rtl="0" fontAlgn="base">
      <a:spcBef>
        <a:spcPct val="0"/>
      </a:spcBef>
      <a:spcAft>
        <a:spcPct val="0"/>
      </a:spcAft>
      <a:defRPr kern="1200">
        <a:solidFill>
          <a:schemeClr val="tx1"/>
        </a:solidFill>
        <a:latin typeface="Arial" charset="0"/>
        <a:ea typeface="+mn-ea"/>
        <a:cs typeface="Arial" charset="0"/>
      </a:defRPr>
    </a:lvl2pPr>
    <a:lvl3pPr marL="914400" algn="ctr" rtl="0" fontAlgn="base">
      <a:spcBef>
        <a:spcPct val="0"/>
      </a:spcBef>
      <a:spcAft>
        <a:spcPct val="0"/>
      </a:spcAft>
      <a:defRPr kern="1200">
        <a:solidFill>
          <a:schemeClr val="tx1"/>
        </a:solidFill>
        <a:latin typeface="Arial" charset="0"/>
        <a:ea typeface="+mn-ea"/>
        <a:cs typeface="Arial" charset="0"/>
      </a:defRPr>
    </a:lvl3pPr>
    <a:lvl4pPr marL="1371600" algn="ctr" rtl="0" fontAlgn="base">
      <a:spcBef>
        <a:spcPct val="0"/>
      </a:spcBef>
      <a:spcAft>
        <a:spcPct val="0"/>
      </a:spcAft>
      <a:defRPr kern="1200">
        <a:solidFill>
          <a:schemeClr val="tx1"/>
        </a:solidFill>
        <a:latin typeface="Arial" charset="0"/>
        <a:ea typeface="+mn-ea"/>
        <a:cs typeface="Arial" charset="0"/>
      </a:defRPr>
    </a:lvl4pPr>
    <a:lvl5pPr marL="1828800" algn="ctr"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296" userDrawn="1">
          <p15:clr>
            <a:srgbClr val="A4A3A4"/>
          </p15:clr>
        </p15:guide>
        <p15:guide id="2" orient="horz" pos="2387" userDrawn="1">
          <p15:clr>
            <a:srgbClr val="A4A3A4"/>
          </p15:clr>
        </p15:guide>
        <p15:guide id="3" orient="horz" pos="3793" userDrawn="1">
          <p15:clr>
            <a:srgbClr val="A4A3A4"/>
          </p15:clr>
        </p15:guide>
        <p15:guide id="4" orient="horz" pos="890" userDrawn="1">
          <p15:clr>
            <a:srgbClr val="A4A3A4"/>
          </p15:clr>
        </p15:guide>
        <p15:guide id="9" pos="7333">
          <p15:clr>
            <a:srgbClr val="A4A3A4"/>
          </p15:clr>
        </p15:guide>
        <p15:guide id="10" pos="347">
          <p15:clr>
            <a:srgbClr val="A4A3A4"/>
          </p15:clr>
        </p15:guide>
        <p15:guide id="11" pos="3795">
          <p15:clr>
            <a:srgbClr val="A4A3A4"/>
          </p15:clr>
        </p15:guide>
        <p15:guide id="12" pos="3885">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19A"/>
    <a:srgbClr val="58585A"/>
    <a:srgbClr val="EBF6FA"/>
    <a:srgbClr val="00B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54" autoAdjust="0"/>
    <p:restoredTop sz="86368" autoAdjust="0"/>
  </p:normalViewPr>
  <p:slideViewPr>
    <p:cSldViewPr showGuides="1">
      <p:cViewPr varScale="1">
        <p:scale>
          <a:sx n="63" d="100"/>
          <a:sy n="63" d="100"/>
        </p:scale>
        <p:origin x="1056" y="48"/>
      </p:cViewPr>
      <p:guideLst>
        <p:guide orient="horz" pos="2296"/>
        <p:guide orient="horz" pos="2387"/>
        <p:guide orient="horz" pos="3793"/>
        <p:guide orient="horz" pos="890"/>
        <p:guide pos="7333"/>
        <p:guide pos="347"/>
        <p:guide pos="3795"/>
        <p:guide pos="3885"/>
      </p:guideLst>
    </p:cSldViewPr>
  </p:slideViewPr>
  <p:outlineViewPr>
    <p:cViewPr>
      <p:scale>
        <a:sx n="33" d="100"/>
        <a:sy n="33" d="100"/>
      </p:scale>
      <p:origin x="0" y="-2568"/>
    </p:cViewPr>
  </p:outlineViewPr>
  <p:notesTextViewPr>
    <p:cViewPr>
      <p:scale>
        <a:sx n="3" d="2"/>
        <a:sy n="3" d="2"/>
      </p:scale>
      <p:origin x="0" y="0"/>
    </p:cViewPr>
  </p:notesTextViewPr>
  <p:sorterViewPr>
    <p:cViewPr>
      <p:scale>
        <a:sx n="50" d="100"/>
        <a:sy n="50" d="100"/>
      </p:scale>
      <p:origin x="0" y="-480"/>
    </p:cViewPr>
  </p:sorterViewPr>
  <p:notesViewPr>
    <p:cSldViewPr>
      <p:cViewPr varScale="1">
        <p:scale>
          <a:sx n="68" d="100"/>
          <a:sy n="68" d="100"/>
        </p:scale>
        <p:origin x="2826" y="5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005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3338" y="0"/>
            <a:ext cx="2940050" cy="496888"/>
          </a:xfrm>
          <a:prstGeom prst="rect">
            <a:avLst/>
          </a:prstGeom>
        </p:spPr>
        <p:txBody>
          <a:bodyPr vert="horz" lIns="91440" tIns="45720" rIns="91440" bIns="45720" rtlCol="0"/>
          <a:lstStyle>
            <a:lvl1pPr algn="r">
              <a:defRPr sz="1200"/>
            </a:lvl1pPr>
          </a:lstStyle>
          <a:p>
            <a:fld id="{7CB9B58C-8A9C-4C94-9ABB-C381031AB1CC}" type="datetimeFigureOut">
              <a:rPr lang="en-GB" smtClean="0"/>
              <a:t>24/07/2019</a:t>
            </a:fld>
            <a:endParaRPr lang="en-GB"/>
          </a:p>
        </p:txBody>
      </p:sp>
      <p:sp>
        <p:nvSpPr>
          <p:cNvPr id="4" name="Footer Placeholder 3"/>
          <p:cNvSpPr>
            <a:spLocks noGrp="1"/>
          </p:cNvSpPr>
          <p:nvPr>
            <p:ph type="ftr" sz="quarter" idx="2"/>
          </p:nvPr>
        </p:nvSpPr>
        <p:spPr>
          <a:xfrm>
            <a:off x="0" y="9409113"/>
            <a:ext cx="2940050" cy="4968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3338" y="9409113"/>
            <a:ext cx="2940050" cy="496887"/>
          </a:xfrm>
          <a:prstGeom prst="rect">
            <a:avLst/>
          </a:prstGeom>
        </p:spPr>
        <p:txBody>
          <a:bodyPr vert="horz" lIns="91440" tIns="45720" rIns="91440" bIns="45720" rtlCol="0" anchor="b"/>
          <a:lstStyle>
            <a:lvl1pPr algn="r">
              <a:defRPr sz="1200"/>
            </a:lvl1pPr>
          </a:lstStyle>
          <a:p>
            <a:fld id="{2247404F-2109-4FF4-8D58-C8229176C0C9}" type="slidenum">
              <a:rPr lang="en-GB" smtClean="0"/>
              <a:t>‹#›</a:t>
            </a:fld>
            <a:endParaRPr lang="en-GB"/>
          </a:p>
        </p:txBody>
      </p:sp>
    </p:spTree>
    <p:extLst>
      <p:ext uri="{BB962C8B-B14F-4D97-AF65-F5344CB8AC3E}">
        <p14:creationId xmlns:p14="http://schemas.microsoft.com/office/powerpoint/2010/main" val="4211035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40156"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de-DE"/>
          </a:p>
        </p:txBody>
      </p:sp>
      <p:sp>
        <p:nvSpPr>
          <p:cNvPr id="31747" name="Rectangle 3"/>
          <p:cNvSpPr>
            <a:spLocks noGrp="1" noChangeArrowheads="1"/>
          </p:cNvSpPr>
          <p:nvPr>
            <p:ph type="dt" idx="1"/>
          </p:nvPr>
        </p:nvSpPr>
        <p:spPr bwMode="auto">
          <a:xfrm>
            <a:off x="3843249" y="0"/>
            <a:ext cx="2940156"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de-DE"/>
          </a:p>
        </p:txBody>
      </p:sp>
      <p:sp>
        <p:nvSpPr>
          <p:cNvPr id="31748" name="Rectangle 4"/>
          <p:cNvSpPr>
            <a:spLocks noGrp="1" noRot="1" noChangeAspect="1" noChangeArrowheads="1" noTextEdit="1"/>
          </p:cNvSpPr>
          <p:nvPr>
            <p:ph type="sldImg" idx="2"/>
          </p:nvPr>
        </p:nvSpPr>
        <p:spPr bwMode="auto">
          <a:xfrm>
            <a:off x="90488" y="742950"/>
            <a:ext cx="6604000" cy="37147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1749" name="Rectangle 5"/>
          <p:cNvSpPr>
            <a:spLocks noGrp="1" noChangeArrowheads="1"/>
          </p:cNvSpPr>
          <p:nvPr>
            <p:ph type="body" sz="quarter" idx="3"/>
          </p:nvPr>
        </p:nvSpPr>
        <p:spPr bwMode="auto">
          <a:xfrm>
            <a:off x="678498" y="4705350"/>
            <a:ext cx="5427980" cy="445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31750" name="Rectangle 6"/>
          <p:cNvSpPr>
            <a:spLocks noGrp="1" noChangeArrowheads="1"/>
          </p:cNvSpPr>
          <p:nvPr>
            <p:ph type="ftr" sz="quarter" idx="4"/>
          </p:nvPr>
        </p:nvSpPr>
        <p:spPr bwMode="auto">
          <a:xfrm>
            <a:off x="0" y="9408981"/>
            <a:ext cx="2940156"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de-DE"/>
          </a:p>
        </p:txBody>
      </p:sp>
      <p:sp>
        <p:nvSpPr>
          <p:cNvPr id="31751" name="Rectangle 7"/>
          <p:cNvSpPr>
            <a:spLocks noGrp="1" noChangeArrowheads="1"/>
          </p:cNvSpPr>
          <p:nvPr>
            <p:ph type="sldNum" sz="quarter" idx="5"/>
          </p:nvPr>
        </p:nvSpPr>
        <p:spPr bwMode="auto">
          <a:xfrm>
            <a:off x="3843249" y="9408981"/>
            <a:ext cx="2940156" cy="49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76917457-1F20-47F6-BE95-58D269157FAF}" type="slidenum">
              <a:rPr lang="de-DE"/>
              <a:pPr/>
              <a:t>‹#›</a:t>
            </a:fld>
            <a:endParaRPr lang="de-DE"/>
          </a:p>
        </p:txBody>
      </p:sp>
    </p:spTree>
    <p:extLst>
      <p:ext uri="{BB962C8B-B14F-4D97-AF65-F5344CB8AC3E}">
        <p14:creationId xmlns:p14="http://schemas.microsoft.com/office/powerpoint/2010/main" val="41510839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danielfooddiary.com/2014/08/16/airitamlaksa/"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danielfooddiary.com/2014/08/16/airitamlaksa/"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anielfooddiary.com/2014/08/16/airitamlaksa/"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anielfooddiary.com/2014/08/16/airitamlaksa/"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thestar.com.my/news/nation/2018/06/11/from-the-home-to-the-streets-for-the-country/"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thestar.com.my/news/nation/2018/06/11/from-the-home-to-the-streets-for-the-country/"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thestar.com.my/news/nation/2018/06/11/from-the-home-to-the-streets-for-the-country/"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foursquare.com/v/penang-road-famous-teochew-chendul-tan/4bca9176937ca593f841a892"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malaymail.com/news/eat-drink/2019/02/26/the-curry-mee-sisters-spicing-up-penang/1726935"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choiyen.com/888-hokkien-mee-bayan-baru-penang/"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1</a:t>
            </a:fld>
            <a:endParaRPr lang="de-DE"/>
          </a:p>
        </p:txBody>
      </p:sp>
    </p:spTree>
    <p:extLst>
      <p:ext uri="{BB962C8B-B14F-4D97-AF65-F5344CB8AC3E}">
        <p14:creationId xmlns:p14="http://schemas.microsoft.com/office/powerpoint/2010/main" val="143542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hlinkClick r:id="rId3"/>
              </a:rPr>
              <a:t>https://danielfooddiary.com/2014/08/16/airitamlaksa/</a:t>
            </a:r>
            <a:endParaRPr lang="en-MY" dirty="0"/>
          </a:p>
        </p:txBody>
      </p:sp>
      <p:sp>
        <p:nvSpPr>
          <p:cNvPr id="4" name="Slide Number Placeholder 3"/>
          <p:cNvSpPr>
            <a:spLocks noGrp="1"/>
          </p:cNvSpPr>
          <p:nvPr>
            <p:ph type="sldNum" sz="quarter" idx="5"/>
          </p:nvPr>
        </p:nvSpPr>
        <p:spPr/>
        <p:txBody>
          <a:bodyPr/>
          <a:lstStyle/>
          <a:p>
            <a:fld id="{76917457-1F20-47F6-BE95-58D269157FAF}" type="slidenum">
              <a:rPr lang="de-DE" smtClean="0"/>
              <a:pPr/>
              <a:t>25</a:t>
            </a:fld>
            <a:endParaRPr lang="de-DE"/>
          </a:p>
        </p:txBody>
      </p:sp>
    </p:spTree>
    <p:extLst>
      <p:ext uri="{BB962C8B-B14F-4D97-AF65-F5344CB8AC3E}">
        <p14:creationId xmlns:p14="http://schemas.microsoft.com/office/powerpoint/2010/main" val="37953635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hlinkClick r:id="rId3"/>
              </a:rPr>
              <a:t>https://danielfooddiary.com/2014/08/16/airitamlaksa/</a:t>
            </a:r>
            <a:endParaRPr lang="en-MY" dirty="0"/>
          </a:p>
        </p:txBody>
      </p:sp>
      <p:sp>
        <p:nvSpPr>
          <p:cNvPr id="4" name="Slide Number Placeholder 3"/>
          <p:cNvSpPr>
            <a:spLocks noGrp="1"/>
          </p:cNvSpPr>
          <p:nvPr>
            <p:ph type="sldNum" sz="quarter" idx="5"/>
          </p:nvPr>
        </p:nvSpPr>
        <p:spPr/>
        <p:txBody>
          <a:bodyPr/>
          <a:lstStyle/>
          <a:p>
            <a:fld id="{76917457-1F20-47F6-BE95-58D269157FAF}" type="slidenum">
              <a:rPr lang="de-DE" smtClean="0"/>
              <a:pPr/>
              <a:t>26</a:t>
            </a:fld>
            <a:endParaRPr lang="de-DE"/>
          </a:p>
        </p:txBody>
      </p:sp>
    </p:spTree>
    <p:extLst>
      <p:ext uri="{BB962C8B-B14F-4D97-AF65-F5344CB8AC3E}">
        <p14:creationId xmlns:p14="http://schemas.microsoft.com/office/powerpoint/2010/main" val="40610613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hlinkClick r:id="rId3"/>
              </a:rPr>
              <a:t>https://danielfooddiary.com/2014/08/16/airitamlaksa/</a:t>
            </a:r>
            <a:endParaRPr lang="en-MY" dirty="0"/>
          </a:p>
        </p:txBody>
      </p:sp>
      <p:sp>
        <p:nvSpPr>
          <p:cNvPr id="4" name="Slide Number Placeholder 3"/>
          <p:cNvSpPr>
            <a:spLocks noGrp="1"/>
          </p:cNvSpPr>
          <p:nvPr>
            <p:ph type="sldNum" sz="quarter" idx="5"/>
          </p:nvPr>
        </p:nvSpPr>
        <p:spPr/>
        <p:txBody>
          <a:bodyPr/>
          <a:lstStyle/>
          <a:p>
            <a:fld id="{76917457-1F20-47F6-BE95-58D269157FAF}" type="slidenum">
              <a:rPr lang="de-DE" smtClean="0"/>
              <a:pPr/>
              <a:t>27</a:t>
            </a:fld>
            <a:endParaRPr lang="de-DE"/>
          </a:p>
        </p:txBody>
      </p:sp>
    </p:spTree>
    <p:extLst>
      <p:ext uri="{BB962C8B-B14F-4D97-AF65-F5344CB8AC3E}">
        <p14:creationId xmlns:p14="http://schemas.microsoft.com/office/powerpoint/2010/main" val="18762137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hlinkClick r:id="rId3"/>
              </a:rPr>
              <a:t>https://danielfooddiary.com/2014/08/16/airitamlaksa/</a:t>
            </a:r>
            <a:endParaRPr lang="en-MY" dirty="0"/>
          </a:p>
        </p:txBody>
      </p:sp>
      <p:sp>
        <p:nvSpPr>
          <p:cNvPr id="4" name="Slide Number Placeholder 3"/>
          <p:cNvSpPr>
            <a:spLocks noGrp="1"/>
          </p:cNvSpPr>
          <p:nvPr>
            <p:ph type="sldNum" sz="quarter" idx="5"/>
          </p:nvPr>
        </p:nvSpPr>
        <p:spPr/>
        <p:txBody>
          <a:bodyPr/>
          <a:lstStyle/>
          <a:p>
            <a:fld id="{76917457-1F20-47F6-BE95-58D269157FAF}" type="slidenum">
              <a:rPr lang="de-DE" smtClean="0"/>
              <a:pPr/>
              <a:t>28</a:t>
            </a:fld>
            <a:endParaRPr lang="de-DE"/>
          </a:p>
        </p:txBody>
      </p:sp>
    </p:spTree>
    <p:extLst>
      <p:ext uri="{BB962C8B-B14F-4D97-AF65-F5344CB8AC3E}">
        <p14:creationId xmlns:p14="http://schemas.microsoft.com/office/powerpoint/2010/main" val="19310750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481013" y="1279525"/>
            <a:ext cx="6140450" cy="3454400"/>
          </a:xfrm>
        </p:spPr>
      </p:sp>
      <p:sp>
        <p:nvSpPr>
          <p:cNvPr id="3" name="Text Placeholder 2"/>
          <p:cNvSpPr>
            <a:spLocks noGrp="1"/>
          </p:cNvSpPr>
          <p:nvPr>
            <p:ph type="body" idx="3"/>
          </p:nvPr>
        </p:nvSpPr>
        <p:spPr/>
        <p:txBody>
          <a:bodyPr/>
          <a:lstStyle/>
          <a:p>
            <a:r>
              <a:rPr lang="en-MY" dirty="0">
                <a:hlinkClick r:id="rId3"/>
              </a:rPr>
              <a:t>https://www.thestar.com.my/news/nation/2018/06/11/from-the-home-to-the-streets-for-the-country/</a:t>
            </a:r>
            <a:endParaRPr lang="en-US" altLang="en-MY" dirty="0"/>
          </a:p>
        </p:txBody>
      </p:sp>
    </p:spTree>
    <p:extLst>
      <p:ext uri="{BB962C8B-B14F-4D97-AF65-F5344CB8AC3E}">
        <p14:creationId xmlns:p14="http://schemas.microsoft.com/office/powerpoint/2010/main" val="33855508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481013" y="1279525"/>
            <a:ext cx="6140450" cy="3454400"/>
          </a:xfrm>
        </p:spPr>
      </p:sp>
      <p:sp>
        <p:nvSpPr>
          <p:cNvPr id="3" name="Text Placeholder 2"/>
          <p:cNvSpPr>
            <a:spLocks noGrp="1"/>
          </p:cNvSpPr>
          <p:nvPr>
            <p:ph type="body" idx="3"/>
          </p:nvPr>
        </p:nvSpPr>
        <p:spPr/>
        <p:txBody>
          <a:bodyPr/>
          <a:lstStyle/>
          <a:p>
            <a:r>
              <a:rPr lang="en-MY" dirty="0">
                <a:hlinkClick r:id="rId3"/>
              </a:rPr>
              <a:t>https://www.thestar.com.my/news/nation/2018/06/11/from-the-home-to-the-streets-for-the-country/</a:t>
            </a:r>
            <a:endParaRPr lang="en-US" altLang="en-MY" dirty="0"/>
          </a:p>
        </p:txBody>
      </p:sp>
    </p:spTree>
    <p:extLst>
      <p:ext uri="{BB962C8B-B14F-4D97-AF65-F5344CB8AC3E}">
        <p14:creationId xmlns:p14="http://schemas.microsoft.com/office/powerpoint/2010/main" val="39860506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481013" y="1279525"/>
            <a:ext cx="6140450" cy="3454400"/>
          </a:xfrm>
        </p:spPr>
      </p:sp>
      <p:sp>
        <p:nvSpPr>
          <p:cNvPr id="3" name="Text Placeholder 2"/>
          <p:cNvSpPr>
            <a:spLocks noGrp="1"/>
          </p:cNvSpPr>
          <p:nvPr>
            <p:ph type="body" idx="3"/>
          </p:nvPr>
        </p:nvSpPr>
        <p:spPr/>
        <p:txBody>
          <a:bodyPr/>
          <a:lstStyle/>
          <a:p>
            <a:r>
              <a:rPr lang="en-MY" dirty="0">
                <a:hlinkClick r:id="rId3"/>
              </a:rPr>
              <a:t>https://www.thestar.com.my/news/nation/2018/06/11/from-the-home-to-the-streets-for-the-country/</a:t>
            </a:r>
            <a:endParaRPr lang="en-US" altLang="en-MY" dirty="0"/>
          </a:p>
        </p:txBody>
      </p:sp>
    </p:spTree>
    <p:extLst>
      <p:ext uri="{BB962C8B-B14F-4D97-AF65-F5344CB8AC3E}">
        <p14:creationId xmlns:p14="http://schemas.microsoft.com/office/powerpoint/2010/main" val="13684905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481013" y="1279525"/>
            <a:ext cx="6140450" cy="3454400"/>
          </a:xfrm>
        </p:spPr>
      </p:sp>
      <p:sp>
        <p:nvSpPr>
          <p:cNvPr id="3" name="Text Placeholder 2"/>
          <p:cNvSpPr>
            <a:spLocks noGrp="1"/>
          </p:cNvSpPr>
          <p:nvPr>
            <p:ph type="body" idx="3"/>
          </p:nvPr>
        </p:nvSpPr>
        <p:spPr/>
        <p:txBody>
          <a:bodyPr/>
          <a:lstStyle/>
          <a:p>
            <a:r>
              <a:rPr lang="en-US" altLang="en-MY"/>
              <a:t>https://www.youtube.com/watch?v=uspWbI6Dk7s or</a:t>
            </a:r>
          </a:p>
          <a:p>
            <a:r>
              <a:rPr lang="en-US" altLang="en-MY"/>
              <a:t>https://www.youtube.com/watch?v=8X3BrLKvC1I</a:t>
            </a:r>
          </a:p>
        </p:txBody>
      </p:sp>
    </p:spTree>
    <p:extLst>
      <p:ext uri="{BB962C8B-B14F-4D97-AF65-F5344CB8AC3E}">
        <p14:creationId xmlns:p14="http://schemas.microsoft.com/office/powerpoint/2010/main" val="11341370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481013" y="1279525"/>
            <a:ext cx="6140450" cy="3454400"/>
          </a:xfrm>
        </p:spPr>
      </p:sp>
      <p:sp>
        <p:nvSpPr>
          <p:cNvPr id="3" name="Text Placeholder 2"/>
          <p:cNvSpPr>
            <a:spLocks noGrp="1"/>
          </p:cNvSpPr>
          <p:nvPr>
            <p:ph type="body" idx="3"/>
          </p:nvPr>
        </p:nvSpPr>
        <p:spPr/>
        <p:txBody>
          <a:bodyPr/>
          <a:lstStyle/>
          <a:p>
            <a:r>
              <a:rPr lang="en-US" altLang="en-MY"/>
              <a:t>https://www.youtube.com/watch?v=J-Jb_3lzhek</a:t>
            </a:r>
          </a:p>
        </p:txBody>
      </p:sp>
    </p:spTree>
    <p:extLst>
      <p:ext uri="{BB962C8B-B14F-4D97-AF65-F5344CB8AC3E}">
        <p14:creationId xmlns:p14="http://schemas.microsoft.com/office/powerpoint/2010/main" val="2855673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481013" y="1279525"/>
            <a:ext cx="6140450" cy="3454400"/>
          </a:xfrm>
        </p:spPr>
      </p:sp>
      <p:sp>
        <p:nvSpPr>
          <p:cNvPr id="3" name="Text Placeholder 2"/>
          <p:cNvSpPr>
            <a:spLocks noGrp="1"/>
          </p:cNvSpPr>
          <p:nvPr>
            <p:ph type="body" idx="3"/>
          </p:nvPr>
        </p:nvSpPr>
        <p:spPr/>
        <p:txBody>
          <a:bodyPr/>
          <a:lstStyle/>
          <a:p>
            <a:r>
              <a:rPr lang="en-US" altLang="en-MY"/>
              <a:t>https://www.youtube.com/watch?v=J-Jb_3lzhek</a:t>
            </a:r>
          </a:p>
        </p:txBody>
      </p:sp>
    </p:spTree>
    <p:extLst>
      <p:ext uri="{BB962C8B-B14F-4D97-AF65-F5344CB8AC3E}">
        <p14:creationId xmlns:p14="http://schemas.microsoft.com/office/powerpoint/2010/main" val="1925748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2</a:t>
            </a:fld>
            <a:endParaRPr lang="de-DE"/>
          </a:p>
        </p:txBody>
      </p:sp>
    </p:spTree>
    <p:extLst>
      <p:ext uri="{BB962C8B-B14F-4D97-AF65-F5344CB8AC3E}">
        <p14:creationId xmlns:p14="http://schemas.microsoft.com/office/powerpoint/2010/main" val="4226679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481013" y="1279525"/>
            <a:ext cx="6140450" cy="3454400"/>
          </a:xfrm>
        </p:spPr>
      </p:sp>
      <p:sp>
        <p:nvSpPr>
          <p:cNvPr id="3" name="Text Placeholder 2"/>
          <p:cNvSpPr>
            <a:spLocks noGrp="1"/>
          </p:cNvSpPr>
          <p:nvPr>
            <p:ph type="body" idx="3"/>
          </p:nvPr>
        </p:nvSpPr>
        <p:spPr/>
        <p:txBody>
          <a:bodyPr/>
          <a:lstStyle/>
          <a:p>
            <a:r>
              <a:rPr lang="en-US" altLang="en-MY"/>
              <a:t>https://www.youtube.com/watch?v=J-Jb_3lzhek</a:t>
            </a:r>
          </a:p>
        </p:txBody>
      </p:sp>
    </p:spTree>
    <p:extLst>
      <p:ext uri="{BB962C8B-B14F-4D97-AF65-F5344CB8AC3E}">
        <p14:creationId xmlns:p14="http://schemas.microsoft.com/office/powerpoint/2010/main" val="4198006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43</a:t>
            </a:fld>
            <a:endParaRPr lang="de-DE"/>
          </a:p>
        </p:txBody>
      </p:sp>
    </p:spTree>
    <p:extLst>
      <p:ext uri="{BB962C8B-B14F-4D97-AF65-F5344CB8AC3E}">
        <p14:creationId xmlns:p14="http://schemas.microsoft.com/office/powerpoint/2010/main" val="3108417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hlinkClick r:id="rId3"/>
              </a:rPr>
              <a:t>https://foursquare.com/v/penang-road-famous-teochew-chendul-tan/4bca9176937ca593f841a892</a:t>
            </a:r>
            <a:endParaRPr lang="en-MY" dirty="0"/>
          </a:p>
        </p:txBody>
      </p:sp>
      <p:sp>
        <p:nvSpPr>
          <p:cNvPr id="4" name="Slide Number Placeholder 3"/>
          <p:cNvSpPr>
            <a:spLocks noGrp="1"/>
          </p:cNvSpPr>
          <p:nvPr>
            <p:ph type="sldNum" sz="quarter" idx="5"/>
          </p:nvPr>
        </p:nvSpPr>
        <p:spPr/>
        <p:txBody>
          <a:bodyPr/>
          <a:lstStyle/>
          <a:p>
            <a:fld id="{76917457-1F20-47F6-BE95-58D269157FAF}" type="slidenum">
              <a:rPr lang="de-DE" smtClean="0"/>
              <a:pPr/>
              <a:t>44</a:t>
            </a:fld>
            <a:endParaRPr lang="de-DE"/>
          </a:p>
        </p:txBody>
      </p:sp>
    </p:spTree>
    <p:extLst>
      <p:ext uri="{BB962C8B-B14F-4D97-AF65-F5344CB8AC3E}">
        <p14:creationId xmlns:p14="http://schemas.microsoft.com/office/powerpoint/2010/main" val="41657714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http://hirogosomewhere.com/2018/02/15/curry-mee-jalan-kuantan-curry-mee-ah-ban-curry-mee/</a:t>
            </a:r>
          </a:p>
        </p:txBody>
      </p:sp>
      <p:sp>
        <p:nvSpPr>
          <p:cNvPr id="4" name="Slide Number Placeholder 3"/>
          <p:cNvSpPr>
            <a:spLocks noGrp="1"/>
          </p:cNvSpPr>
          <p:nvPr>
            <p:ph type="sldNum" sz="quarter" idx="5"/>
          </p:nvPr>
        </p:nvSpPr>
        <p:spPr/>
        <p:txBody>
          <a:bodyPr/>
          <a:lstStyle/>
          <a:p>
            <a:fld id="{76917457-1F20-47F6-BE95-58D269157FAF}" type="slidenum">
              <a:rPr lang="de-DE" smtClean="0"/>
              <a:pPr/>
              <a:t>45</a:t>
            </a:fld>
            <a:endParaRPr lang="de-DE"/>
          </a:p>
        </p:txBody>
      </p:sp>
    </p:spTree>
    <p:extLst>
      <p:ext uri="{BB962C8B-B14F-4D97-AF65-F5344CB8AC3E}">
        <p14:creationId xmlns:p14="http://schemas.microsoft.com/office/powerpoint/2010/main" val="21478994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hlinkClick r:id="rId3"/>
              </a:rPr>
              <a:t>https://www.malaymail.com/news/eat-drink/2019/02/26/the-curry-mee-sisters-spicing-up-penang/1726935</a:t>
            </a:r>
            <a:endParaRPr lang="en-MY" dirty="0"/>
          </a:p>
        </p:txBody>
      </p:sp>
      <p:sp>
        <p:nvSpPr>
          <p:cNvPr id="4" name="Slide Number Placeholder 3"/>
          <p:cNvSpPr>
            <a:spLocks noGrp="1"/>
          </p:cNvSpPr>
          <p:nvPr>
            <p:ph type="sldNum" sz="quarter" idx="5"/>
          </p:nvPr>
        </p:nvSpPr>
        <p:spPr/>
        <p:txBody>
          <a:bodyPr/>
          <a:lstStyle/>
          <a:p>
            <a:fld id="{76917457-1F20-47F6-BE95-58D269157FAF}" type="slidenum">
              <a:rPr lang="de-DE" smtClean="0"/>
              <a:pPr/>
              <a:t>46</a:t>
            </a:fld>
            <a:endParaRPr lang="de-DE"/>
          </a:p>
        </p:txBody>
      </p:sp>
    </p:spTree>
    <p:extLst>
      <p:ext uri="{BB962C8B-B14F-4D97-AF65-F5344CB8AC3E}">
        <p14:creationId xmlns:p14="http://schemas.microsoft.com/office/powerpoint/2010/main" val="22311202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hlinkClick r:id="rId3"/>
              </a:rPr>
              <a:t>https://www.choiyen.com/888-hokkien-mee-bayan-baru-penang/</a:t>
            </a:r>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47</a:t>
            </a:fld>
            <a:endParaRPr lang="de-DE"/>
          </a:p>
        </p:txBody>
      </p:sp>
    </p:spTree>
    <p:extLst>
      <p:ext uri="{BB962C8B-B14F-4D97-AF65-F5344CB8AC3E}">
        <p14:creationId xmlns:p14="http://schemas.microsoft.com/office/powerpoint/2010/main" val="16646277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50</a:t>
            </a:fld>
            <a:endParaRPr lang="de-DE"/>
          </a:p>
        </p:txBody>
      </p:sp>
    </p:spTree>
    <p:extLst>
      <p:ext uri="{BB962C8B-B14F-4D97-AF65-F5344CB8AC3E}">
        <p14:creationId xmlns:p14="http://schemas.microsoft.com/office/powerpoint/2010/main" val="15597731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53</a:t>
            </a:fld>
            <a:endParaRPr lang="de-DE"/>
          </a:p>
        </p:txBody>
      </p:sp>
    </p:spTree>
    <p:extLst>
      <p:ext uri="{BB962C8B-B14F-4D97-AF65-F5344CB8AC3E}">
        <p14:creationId xmlns:p14="http://schemas.microsoft.com/office/powerpoint/2010/main" val="36654058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57</a:t>
            </a:fld>
            <a:endParaRPr lang="de-DE"/>
          </a:p>
        </p:txBody>
      </p:sp>
    </p:spTree>
    <p:extLst>
      <p:ext uri="{BB962C8B-B14F-4D97-AF65-F5344CB8AC3E}">
        <p14:creationId xmlns:p14="http://schemas.microsoft.com/office/powerpoint/2010/main" val="14975792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76917457-1F20-47F6-BE95-58D269157FAF}" type="slidenum">
              <a:rPr lang="de-DE" smtClean="0"/>
              <a:pPr/>
              <a:t>64</a:t>
            </a:fld>
            <a:endParaRPr lang="de-DE"/>
          </a:p>
        </p:txBody>
      </p:sp>
    </p:spTree>
    <p:extLst>
      <p:ext uri="{BB962C8B-B14F-4D97-AF65-F5344CB8AC3E}">
        <p14:creationId xmlns:p14="http://schemas.microsoft.com/office/powerpoint/2010/main" val="1793759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3</a:t>
            </a:fld>
            <a:endParaRPr lang="de-DE"/>
          </a:p>
        </p:txBody>
      </p:sp>
    </p:spTree>
    <p:extLst>
      <p:ext uri="{BB962C8B-B14F-4D97-AF65-F5344CB8AC3E}">
        <p14:creationId xmlns:p14="http://schemas.microsoft.com/office/powerpoint/2010/main" val="10276678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65</a:t>
            </a:fld>
            <a:endParaRPr lang="de-DE"/>
          </a:p>
        </p:txBody>
      </p:sp>
    </p:spTree>
    <p:extLst>
      <p:ext uri="{BB962C8B-B14F-4D97-AF65-F5344CB8AC3E}">
        <p14:creationId xmlns:p14="http://schemas.microsoft.com/office/powerpoint/2010/main" val="118739524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66</a:t>
            </a:fld>
            <a:endParaRPr lang="de-DE"/>
          </a:p>
        </p:txBody>
      </p:sp>
    </p:spTree>
    <p:extLst>
      <p:ext uri="{BB962C8B-B14F-4D97-AF65-F5344CB8AC3E}">
        <p14:creationId xmlns:p14="http://schemas.microsoft.com/office/powerpoint/2010/main" val="10089430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E940400-A419-445D-ADEA-0BE2378F4AEE}" type="slidenum">
              <a:rPr lang="en-GB" smtClean="0"/>
              <a:t>68</a:t>
            </a:fld>
            <a:endParaRPr lang="en-GB"/>
          </a:p>
        </p:txBody>
      </p:sp>
    </p:spTree>
    <p:extLst>
      <p:ext uri="{BB962C8B-B14F-4D97-AF65-F5344CB8AC3E}">
        <p14:creationId xmlns:p14="http://schemas.microsoft.com/office/powerpoint/2010/main" val="4199592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4</a:t>
            </a:fld>
            <a:endParaRPr lang="de-DE"/>
          </a:p>
        </p:txBody>
      </p:sp>
    </p:spTree>
    <p:extLst>
      <p:ext uri="{BB962C8B-B14F-4D97-AF65-F5344CB8AC3E}">
        <p14:creationId xmlns:p14="http://schemas.microsoft.com/office/powerpoint/2010/main" val="4007512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5</a:t>
            </a:fld>
            <a:endParaRPr lang="de-DE"/>
          </a:p>
        </p:txBody>
      </p:sp>
    </p:spTree>
    <p:extLst>
      <p:ext uri="{BB962C8B-B14F-4D97-AF65-F5344CB8AC3E}">
        <p14:creationId xmlns:p14="http://schemas.microsoft.com/office/powerpoint/2010/main" val="11156072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6</a:t>
            </a:fld>
            <a:endParaRPr lang="de-DE"/>
          </a:p>
        </p:txBody>
      </p:sp>
    </p:spTree>
    <p:extLst>
      <p:ext uri="{BB962C8B-B14F-4D97-AF65-F5344CB8AC3E}">
        <p14:creationId xmlns:p14="http://schemas.microsoft.com/office/powerpoint/2010/main" val="12516084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7</a:t>
            </a:fld>
            <a:endParaRPr lang="de-DE"/>
          </a:p>
        </p:txBody>
      </p:sp>
    </p:spTree>
    <p:extLst>
      <p:ext uri="{BB962C8B-B14F-4D97-AF65-F5344CB8AC3E}">
        <p14:creationId xmlns:p14="http://schemas.microsoft.com/office/powerpoint/2010/main" val="35462382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8</a:t>
            </a:fld>
            <a:endParaRPr lang="de-DE"/>
          </a:p>
        </p:txBody>
      </p:sp>
    </p:spTree>
    <p:extLst>
      <p:ext uri="{BB962C8B-B14F-4D97-AF65-F5344CB8AC3E}">
        <p14:creationId xmlns:p14="http://schemas.microsoft.com/office/powerpoint/2010/main" val="1244655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6917457-1F20-47F6-BE95-58D269157FAF}" type="slidenum">
              <a:rPr lang="de-DE" smtClean="0"/>
              <a:pPr/>
              <a:t>10</a:t>
            </a:fld>
            <a:endParaRPr lang="de-DE"/>
          </a:p>
        </p:txBody>
      </p:sp>
    </p:spTree>
    <p:extLst>
      <p:ext uri="{BB962C8B-B14F-4D97-AF65-F5344CB8AC3E}">
        <p14:creationId xmlns:p14="http://schemas.microsoft.com/office/powerpoint/2010/main" val="2890165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spTree>
      <p:nvGrpSpPr>
        <p:cNvPr id="1" name=""/>
        <p:cNvGrpSpPr/>
        <p:nvPr/>
      </p:nvGrpSpPr>
      <p:grpSpPr>
        <a:xfrm>
          <a:off x="0" y="0"/>
          <a:ext cx="0" cy="0"/>
          <a:chOff x="0" y="0"/>
          <a:chExt cx="0" cy="0"/>
        </a:xfrm>
      </p:grpSpPr>
      <p:sp>
        <p:nvSpPr>
          <p:cNvPr id="5" name="Bildplatzhalter 4"/>
          <p:cNvSpPr>
            <a:spLocks noGrp="1"/>
          </p:cNvSpPr>
          <p:nvPr>
            <p:ph type="pic" sz="quarter" idx="11"/>
          </p:nvPr>
        </p:nvSpPr>
        <p:spPr bwMode="gray">
          <a:xfrm>
            <a:off x="-14513" y="1"/>
            <a:ext cx="12235542" cy="6857999"/>
          </a:xfrm>
          <a:custGeom>
            <a:avLst/>
            <a:gdLst>
              <a:gd name="connsiteX0" fmla="*/ 0 w 9144000"/>
              <a:gd name="connsiteY0" fmla="*/ 0 h 6857999"/>
              <a:gd name="connsiteX1" fmla="*/ 9144000 w 9144000"/>
              <a:gd name="connsiteY1" fmla="*/ 0 h 6857999"/>
              <a:gd name="connsiteX2" fmla="*/ 9144000 w 9144000"/>
              <a:gd name="connsiteY2" fmla="*/ 6857999 h 6857999"/>
              <a:gd name="connsiteX3" fmla="*/ 0 w 9144000"/>
              <a:gd name="connsiteY3" fmla="*/ 6857999 h 6857999"/>
              <a:gd name="connsiteX4" fmla="*/ 0 w 9144000"/>
              <a:gd name="connsiteY4" fmla="*/ 0 h 6857999"/>
              <a:gd name="connsiteX5" fmla="*/ 259644 w 9144000"/>
              <a:gd name="connsiteY5" fmla="*/ 259644 h 6857999"/>
              <a:gd name="connsiteX6" fmla="*/ 259644 w 9144000"/>
              <a:gd name="connsiteY6" fmla="*/ 6598355 h 6857999"/>
              <a:gd name="connsiteX7" fmla="*/ 8884356 w 9144000"/>
              <a:gd name="connsiteY7" fmla="*/ 6598355 h 6857999"/>
              <a:gd name="connsiteX8" fmla="*/ 8884356 w 9144000"/>
              <a:gd name="connsiteY8" fmla="*/ 259644 h 6857999"/>
              <a:gd name="connsiteX9" fmla="*/ 259644 w 9144000"/>
              <a:gd name="connsiteY9" fmla="*/ 259644 h 6857999"/>
              <a:gd name="connsiteX0" fmla="*/ 0 w 9144000"/>
              <a:gd name="connsiteY0" fmla="*/ 0 h 6857999"/>
              <a:gd name="connsiteX1" fmla="*/ 9144000 w 9144000"/>
              <a:gd name="connsiteY1" fmla="*/ 0 h 6857999"/>
              <a:gd name="connsiteX2" fmla="*/ 9144000 w 9144000"/>
              <a:gd name="connsiteY2" fmla="*/ 6857999 h 6857999"/>
              <a:gd name="connsiteX3" fmla="*/ 0 w 9144000"/>
              <a:gd name="connsiteY3" fmla="*/ 6857999 h 6857999"/>
              <a:gd name="connsiteX4" fmla="*/ 0 w 9144000"/>
              <a:gd name="connsiteY4" fmla="*/ 0 h 6857999"/>
              <a:gd name="connsiteX5" fmla="*/ 259644 w 9144000"/>
              <a:gd name="connsiteY5" fmla="*/ 4874844 h 6857999"/>
              <a:gd name="connsiteX6" fmla="*/ 259644 w 9144000"/>
              <a:gd name="connsiteY6" fmla="*/ 6598355 h 6857999"/>
              <a:gd name="connsiteX7" fmla="*/ 8884356 w 9144000"/>
              <a:gd name="connsiteY7" fmla="*/ 6598355 h 6857999"/>
              <a:gd name="connsiteX8" fmla="*/ 8884356 w 9144000"/>
              <a:gd name="connsiteY8" fmla="*/ 259644 h 6857999"/>
              <a:gd name="connsiteX9" fmla="*/ 259644 w 9144000"/>
              <a:gd name="connsiteY9" fmla="*/ 4874844 h 6857999"/>
              <a:gd name="connsiteX0" fmla="*/ 0 w 9144000"/>
              <a:gd name="connsiteY0" fmla="*/ 0 h 6857999"/>
              <a:gd name="connsiteX1" fmla="*/ 9144000 w 9144000"/>
              <a:gd name="connsiteY1" fmla="*/ 0 h 6857999"/>
              <a:gd name="connsiteX2" fmla="*/ 9144000 w 9144000"/>
              <a:gd name="connsiteY2" fmla="*/ 6857999 h 6857999"/>
              <a:gd name="connsiteX3" fmla="*/ 0 w 9144000"/>
              <a:gd name="connsiteY3" fmla="*/ 6857999 h 6857999"/>
              <a:gd name="connsiteX4" fmla="*/ 0 w 9144000"/>
              <a:gd name="connsiteY4" fmla="*/ 0 h 6857999"/>
              <a:gd name="connsiteX5" fmla="*/ 259644 w 9144000"/>
              <a:gd name="connsiteY5" fmla="*/ 4874844 h 6857999"/>
              <a:gd name="connsiteX6" fmla="*/ 259644 w 9144000"/>
              <a:gd name="connsiteY6" fmla="*/ 6598355 h 6857999"/>
              <a:gd name="connsiteX7" fmla="*/ 8884356 w 9144000"/>
              <a:gd name="connsiteY7" fmla="*/ 6598355 h 6857999"/>
              <a:gd name="connsiteX8" fmla="*/ 8877156 w 9144000"/>
              <a:gd name="connsiteY8" fmla="*/ 4666044 h 6857999"/>
              <a:gd name="connsiteX9" fmla="*/ 259644 w 9144000"/>
              <a:gd name="connsiteY9" fmla="*/ 4874844 h 6857999"/>
              <a:gd name="connsiteX0" fmla="*/ 0 w 9144000"/>
              <a:gd name="connsiteY0" fmla="*/ 0 h 6857999"/>
              <a:gd name="connsiteX1" fmla="*/ 9144000 w 9144000"/>
              <a:gd name="connsiteY1" fmla="*/ 0 h 6857999"/>
              <a:gd name="connsiteX2" fmla="*/ 9144000 w 9144000"/>
              <a:gd name="connsiteY2" fmla="*/ 6857999 h 6857999"/>
              <a:gd name="connsiteX3" fmla="*/ 0 w 9144000"/>
              <a:gd name="connsiteY3" fmla="*/ 6857999 h 6857999"/>
              <a:gd name="connsiteX4" fmla="*/ 0 w 9144000"/>
              <a:gd name="connsiteY4" fmla="*/ 0 h 6857999"/>
              <a:gd name="connsiteX5" fmla="*/ 259644 w 9144000"/>
              <a:gd name="connsiteY5" fmla="*/ 4874844 h 6857999"/>
              <a:gd name="connsiteX6" fmla="*/ 259644 w 9144000"/>
              <a:gd name="connsiteY6" fmla="*/ 6598355 h 6857999"/>
              <a:gd name="connsiteX7" fmla="*/ 8884356 w 9144000"/>
              <a:gd name="connsiteY7" fmla="*/ 6598355 h 6857999"/>
              <a:gd name="connsiteX8" fmla="*/ 8877156 w 9144000"/>
              <a:gd name="connsiteY8" fmla="*/ 4284444 h 6857999"/>
              <a:gd name="connsiteX9" fmla="*/ 259644 w 9144000"/>
              <a:gd name="connsiteY9" fmla="*/ 4874844 h 6857999"/>
              <a:gd name="connsiteX0" fmla="*/ 0 w 9144000"/>
              <a:gd name="connsiteY0" fmla="*/ 0 h 6857999"/>
              <a:gd name="connsiteX1" fmla="*/ 9144000 w 9144000"/>
              <a:gd name="connsiteY1" fmla="*/ 0 h 6857999"/>
              <a:gd name="connsiteX2" fmla="*/ 9144000 w 9144000"/>
              <a:gd name="connsiteY2" fmla="*/ 6857999 h 6857999"/>
              <a:gd name="connsiteX3" fmla="*/ 0 w 9144000"/>
              <a:gd name="connsiteY3" fmla="*/ 6857999 h 6857999"/>
              <a:gd name="connsiteX4" fmla="*/ 0 w 9144000"/>
              <a:gd name="connsiteY4" fmla="*/ 0 h 6857999"/>
              <a:gd name="connsiteX5" fmla="*/ 266844 w 9144000"/>
              <a:gd name="connsiteY5" fmla="*/ 4284444 h 6857999"/>
              <a:gd name="connsiteX6" fmla="*/ 259644 w 9144000"/>
              <a:gd name="connsiteY6" fmla="*/ 6598355 h 6857999"/>
              <a:gd name="connsiteX7" fmla="*/ 8884356 w 9144000"/>
              <a:gd name="connsiteY7" fmla="*/ 6598355 h 6857999"/>
              <a:gd name="connsiteX8" fmla="*/ 8877156 w 9144000"/>
              <a:gd name="connsiteY8" fmla="*/ 4284444 h 6857999"/>
              <a:gd name="connsiteX9" fmla="*/ 266844 w 9144000"/>
              <a:gd name="connsiteY9" fmla="*/ 4284444 h 6857999"/>
              <a:gd name="connsiteX0" fmla="*/ 0 w 9144000"/>
              <a:gd name="connsiteY0" fmla="*/ 0 h 6857999"/>
              <a:gd name="connsiteX1" fmla="*/ 9144000 w 9144000"/>
              <a:gd name="connsiteY1" fmla="*/ 0 h 6857999"/>
              <a:gd name="connsiteX2" fmla="*/ 9144000 w 9144000"/>
              <a:gd name="connsiteY2" fmla="*/ 6857999 h 6857999"/>
              <a:gd name="connsiteX3" fmla="*/ 0 w 9144000"/>
              <a:gd name="connsiteY3" fmla="*/ 6857999 h 6857999"/>
              <a:gd name="connsiteX4" fmla="*/ 0 w 9144000"/>
              <a:gd name="connsiteY4" fmla="*/ 0 h 6857999"/>
              <a:gd name="connsiteX5" fmla="*/ 191835 w 9144000"/>
              <a:gd name="connsiteY5" fmla="*/ 4284444 h 6857999"/>
              <a:gd name="connsiteX6" fmla="*/ 259644 w 9144000"/>
              <a:gd name="connsiteY6" fmla="*/ 6598355 h 6857999"/>
              <a:gd name="connsiteX7" fmla="*/ 8884356 w 9144000"/>
              <a:gd name="connsiteY7" fmla="*/ 6598355 h 6857999"/>
              <a:gd name="connsiteX8" fmla="*/ 8877156 w 9144000"/>
              <a:gd name="connsiteY8" fmla="*/ 4284444 h 6857999"/>
              <a:gd name="connsiteX9" fmla="*/ 191835 w 9144000"/>
              <a:gd name="connsiteY9" fmla="*/ 4284444 h 6857999"/>
              <a:gd name="connsiteX0" fmla="*/ 0 w 9144000"/>
              <a:gd name="connsiteY0" fmla="*/ 0 h 6857999"/>
              <a:gd name="connsiteX1" fmla="*/ 9144000 w 9144000"/>
              <a:gd name="connsiteY1" fmla="*/ 0 h 6857999"/>
              <a:gd name="connsiteX2" fmla="*/ 9144000 w 9144000"/>
              <a:gd name="connsiteY2" fmla="*/ 6857999 h 6857999"/>
              <a:gd name="connsiteX3" fmla="*/ 0 w 9144000"/>
              <a:gd name="connsiteY3" fmla="*/ 6857999 h 6857999"/>
              <a:gd name="connsiteX4" fmla="*/ 0 w 9144000"/>
              <a:gd name="connsiteY4" fmla="*/ 0 h 6857999"/>
              <a:gd name="connsiteX5" fmla="*/ 191835 w 9144000"/>
              <a:gd name="connsiteY5" fmla="*/ 4284444 h 6857999"/>
              <a:gd name="connsiteX6" fmla="*/ 195350 w 9144000"/>
              <a:gd name="connsiteY6" fmla="*/ 6593593 h 6857999"/>
              <a:gd name="connsiteX7" fmla="*/ 8884356 w 9144000"/>
              <a:gd name="connsiteY7" fmla="*/ 6598355 h 6857999"/>
              <a:gd name="connsiteX8" fmla="*/ 8877156 w 9144000"/>
              <a:gd name="connsiteY8" fmla="*/ 4284444 h 6857999"/>
              <a:gd name="connsiteX9" fmla="*/ 191835 w 9144000"/>
              <a:gd name="connsiteY9" fmla="*/ 4284444 h 6857999"/>
              <a:gd name="connsiteX0" fmla="*/ 0 w 9144000"/>
              <a:gd name="connsiteY0" fmla="*/ 0 h 6857999"/>
              <a:gd name="connsiteX1" fmla="*/ 9144000 w 9144000"/>
              <a:gd name="connsiteY1" fmla="*/ 0 h 6857999"/>
              <a:gd name="connsiteX2" fmla="*/ 9144000 w 9144000"/>
              <a:gd name="connsiteY2" fmla="*/ 6857999 h 6857999"/>
              <a:gd name="connsiteX3" fmla="*/ 0 w 9144000"/>
              <a:gd name="connsiteY3" fmla="*/ 6857999 h 6857999"/>
              <a:gd name="connsiteX4" fmla="*/ 0 w 9144000"/>
              <a:gd name="connsiteY4" fmla="*/ 0 h 6857999"/>
              <a:gd name="connsiteX5" fmla="*/ 191835 w 9144000"/>
              <a:gd name="connsiteY5" fmla="*/ 4284444 h 6857999"/>
              <a:gd name="connsiteX6" fmla="*/ 195350 w 9144000"/>
              <a:gd name="connsiteY6" fmla="*/ 6593593 h 6857999"/>
              <a:gd name="connsiteX7" fmla="*/ 8945078 w 9144000"/>
              <a:gd name="connsiteY7" fmla="*/ 6598355 h 6857999"/>
              <a:gd name="connsiteX8" fmla="*/ 8877156 w 9144000"/>
              <a:gd name="connsiteY8" fmla="*/ 4284444 h 6857999"/>
              <a:gd name="connsiteX9" fmla="*/ 191835 w 9144000"/>
              <a:gd name="connsiteY9" fmla="*/ 4284444 h 6857999"/>
              <a:gd name="connsiteX0" fmla="*/ 0 w 9144000"/>
              <a:gd name="connsiteY0" fmla="*/ 0 h 6857999"/>
              <a:gd name="connsiteX1" fmla="*/ 9144000 w 9144000"/>
              <a:gd name="connsiteY1" fmla="*/ 0 h 6857999"/>
              <a:gd name="connsiteX2" fmla="*/ 9144000 w 9144000"/>
              <a:gd name="connsiteY2" fmla="*/ 6857999 h 6857999"/>
              <a:gd name="connsiteX3" fmla="*/ 0 w 9144000"/>
              <a:gd name="connsiteY3" fmla="*/ 6857999 h 6857999"/>
              <a:gd name="connsiteX4" fmla="*/ 0 w 9144000"/>
              <a:gd name="connsiteY4" fmla="*/ 0 h 6857999"/>
              <a:gd name="connsiteX5" fmla="*/ 191835 w 9144000"/>
              <a:gd name="connsiteY5" fmla="*/ 4284444 h 6857999"/>
              <a:gd name="connsiteX6" fmla="*/ 195350 w 9144000"/>
              <a:gd name="connsiteY6" fmla="*/ 6593593 h 6857999"/>
              <a:gd name="connsiteX7" fmla="*/ 8945078 w 9144000"/>
              <a:gd name="connsiteY7" fmla="*/ 6598355 h 6857999"/>
              <a:gd name="connsiteX8" fmla="*/ 8945021 w 9144000"/>
              <a:gd name="connsiteY8" fmla="*/ 4284444 h 6857999"/>
              <a:gd name="connsiteX9" fmla="*/ 191835 w 9144000"/>
              <a:gd name="connsiteY9" fmla="*/ 4284444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44000" h="6857999">
                <a:moveTo>
                  <a:pt x="0" y="0"/>
                </a:moveTo>
                <a:lnTo>
                  <a:pt x="9144000" y="0"/>
                </a:lnTo>
                <a:lnTo>
                  <a:pt x="9144000" y="6857999"/>
                </a:lnTo>
                <a:lnTo>
                  <a:pt x="0" y="6857999"/>
                </a:lnTo>
                <a:lnTo>
                  <a:pt x="0" y="0"/>
                </a:lnTo>
                <a:close/>
                <a:moveTo>
                  <a:pt x="191835" y="4284444"/>
                </a:moveTo>
                <a:cubicBezTo>
                  <a:pt x="193007" y="5054160"/>
                  <a:pt x="194178" y="5823877"/>
                  <a:pt x="195350" y="6593593"/>
                </a:cubicBezTo>
                <a:lnTo>
                  <a:pt x="8945078" y="6598355"/>
                </a:lnTo>
                <a:cubicBezTo>
                  <a:pt x="8945059" y="5827051"/>
                  <a:pt x="8945040" y="5055748"/>
                  <a:pt x="8945021" y="4284444"/>
                </a:cubicBezTo>
                <a:lnTo>
                  <a:pt x="191835" y="4284444"/>
                </a:lnTo>
                <a:close/>
              </a:path>
            </a:pathLst>
          </a:custGeom>
          <a:solidFill>
            <a:schemeClr val="bg2"/>
          </a:solidFill>
          <a:ln w="9525">
            <a:noFill/>
            <a:miter lim="800000"/>
            <a:headEnd/>
            <a:tailEnd/>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nchorCtr="0"/>
          <a:lstStyle>
            <a:lvl1pPr algn="ctr">
              <a:defRPr b="0"/>
            </a:lvl1pPr>
          </a:lstStyle>
          <a:p>
            <a:r>
              <a:rPr lang="en-US" noProof="0"/>
              <a:t>Click icon to add picture</a:t>
            </a:r>
          </a:p>
        </p:txBody>
      </p:sp>
      <p:sp>
        <p:nvSpPr>
          <p:cNvPr id="39939" name="Rectangle 3"/>
          <p:cNvSpPr>
            <a:spLocks noGrp="1" noChangeArrowheads="1"/>
          </p:cNvSpPr>
          <p:nvPr userDrawn="1">
            <p:ph type="ctrTitle"/>
          </p:nvPr>
        </p:nvSpPr>
        <p:spPr bwMode="gray">
          <a:xfrm>
            <a:off x="550863" y="4508501"/>
            <a:ext cx="11090275" cy="996950"/>
          </a:xfrm>
        </p:spPr>
        <p:txBody>
          <a:bodyPr/>
          <a:lstStyle>
            <a:lvl1pPr>
              <a:lnSpc>
                <a:spcPct val="100000"/>
              </a:lnSpc>
              <a:defRPr sz="3000"/>
            </a:lvl1pPr>
          </a:lstStyle>
          <a:p>
            <a:pPr lvl="0"/>
            <a:r>
              <a:rPr lang="en-US" noProof="0"/>
              <a:t>Click to edit Master title style</a:t>
            </a:r>
          </a:p>
        </p:txBody>
      </p:sp>
      <p:sp>
        <p:nvSpPr>
          <p:cNvPr id="39940" name="Rectangle 4"/>
          <p:cNvSpPr>
            <a:spLocks noGrp="1" noChangeArrowheads="1"/>
          </p:cNvSpPr>
          <p:nvPr userDrawn="1">
            <p:ph type="subTitle" idx="1"/>
          </p:nvPr>
        </p:nvSpPr>
        <p:spPr bwMode="gray">
          <a:xfrm>
            <a:off x="550863" y="5661248"/>
            <a:ext cx="8328555" cy="698276"/>
          </a:xfrm>
        </p:spPr>
        <p:txBody>
          <a:bodyPr anchor="b"/>
          <a:lstStyle>
            <a:lvl1pPr>
              <a:defRPr sz="1500" b="0">
                <a:solidFill>
                  <a:schemeClr val="tx1"/>
                </a:solidFill>
              </a:defRPr>
            </a:lvl1pPr>
          </a:lstStyle>
          <a:p>
            <a:pPr lvl="0"/>
            <a:r>
              <a:rPr lang="en-US" noProof="0"/>
              <a:t>Click to edit Master subtitle style</a:t>
            </a:r>
            <a:endParaRPr lang="en-US" noProof="0" dirty="0"/>
          </a:p>
        </p:txBody>
      </p:sp>
      <p:sp>
        <p:nvSpPr>
          <p:cNvPr id="3" name="Textplatzhalter 2"/>
          <p:cNvSpPr>
            <a:spLocks noGrp="1"/>
          </p:cNvSpPr>
          <p:nvPr userDrawn="1">
            <p:ph type="body" sz="quarter" idx="10"/>
          </p:nvPr>
        </p:nvSpPr>
        <p:spPr bwMode="gray">
          <a:xfrm>
            <a:off x="0" y="404813"/>
            <a:ext cx="12192000" cy="324000"/>
          </a:xfrm>
          <a:solidFill>
            <a:srgbClr val="00A19A"/>
          </a:solidFill>
          <a:ln>
            <a:noFill/>
          </a:ln>
        </p:spPr>
        <p:txBody>
          <a:bodyPr lIns="540000" anchor="ctr" anchorCtr="0"/>
          <a:lstStyle>
            <a:lvl1pPr>
              <a:lnSpc>
                <a:spcPct val="100000"/>
              </a:lnSpc>
              <a:defRPr sz="1100" b="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2170205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39939" name="Rectangle 3"/>
          <p:cNvSpPr>
            <a:spLocks noGrp="1" noChangeArrowheads="1"/>
          </p:cNvSpPr>
          <p:nvPr>
            <p:ph type="ctrTitle"/>
          </p:nvPr>
        </p:nvSpPr>
        <p:spPr bwMode="gray">
          <a:xfrm>
            <a:off x="550863" y="2647950"/>
            <a:ext cx="11090275" cy="996950"/>
          </a:xfrm>
        </p:spPr>
        <p:txBody>
          <a:bodyPr/>
          <a:lstStyle>
            <a:lvl1pPr>
              <a:defRPr sz="3000"/>
            </a:lvl1pPr>
          </a:lstStyle>
          <a:p>
            <a:pPr lvl="0"/>
            <a:r>
              <a:rPr lang="en-US" noProof="0"/>
              <a:t>Click to edit Master title style</a:t>
            </a:r>
            <a:endParaRPr lang="en-US" noProof="0" dirty="0"/>
          </a:p>
        </p:txBody>
      </p:sp>
      <p:sp>
        <p:nvSpPr>
          <p:cNvPr id="39940" name="Rectangle 4"/>
          <p:cNvSpPr>
            <a:spLocks noGrp="1" noChangeArrowheads="1"/>
          </p:cNvSpPr>
          <p:nvPr>
            <p:ph type="subTitle" idx="1"/>
          </p:nvPr>
        </p:nvSpPr>
        <p:spPr bwMode="gray">
          <a:xfrm>
            <a:off x="550863" y="3789363"/>
            <a:ext cx="8328555" cy="2570162"/>
          </a:xfrm>
        </p:spPr>
        <p:txBody>
          <a:bodyPr anchor="b"/>
          <a:lstStyle>
            <a:lvl1pPr>
              <a:defRPr sz="1500" b="0">
                <a:solidFill>
                  <a:schemeClr val="tx1"/>
                </a:solidFill>
              </a:defRPr>
            </a:lvl1pPr>
          </a:lstStyle>
          <a:p>
            <a:pPr lvl="0"/>
            <a:r>
              <a:rPr lang="en-US" noProof="0"/>
              <a:t>Click to edit Master subtitle style</a:t>
            </a:r>
          </a:p>
        </p:txBody>
      </p:sp>
      <p:sp>
        <p:nvSpPr>
          <p:cNvPr id="6" name="Textplatzhalter 2"/>
          <p:cNvSpPr>
            <a:spLocks noGrp="1"/>
          </p:cNvSpPr>
          <p:nvPr>
            <p:ph type="body" sz="quarter" idx="10"/>
          </p:nvPr>
        </p:nvSpPr>
        <p:spPr bwMode="gray">
          <a:xfrm>
            <a:off x="0" y="404813"/>
            <a:ext cx="12192000" cy="324000"/>
          </a:xfrm>
          <a:solidFill>
            <a:srgbClr val="00A19A"/>
          </a:solidFill>
          <a:ln>
            <a:noFill/>
          </a:ln>
        </p:spPr>
        <p:txBody>
          <a:bodyPr lIns="540000" anchor="ctr" anchorCtr="0"/>
          <a:lstStyle>
            <a:lvl1pPr>
              <a:lnSpc>
                <a:spcPct val="100000"/>
              </a:lnSpc>
              <a:defRPr sz="1100" b="0">
                <a:solidFill>
                  <a:schemeClr val="bg1"/>
                </a:solidFill>
              </a:defRPr>
            </a:lvl1pPr>
          </a:lstStyle>
          <a:p>
            <a:pPr lvl="0"/>
            <a:r>
              <a:rPr lang="en-US" noProof="0" dirty="0"/>
              <a:t>Edit Master text styles</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797752" y="5347042"/>
            <a:ext cx="2133332" cy="150817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noProof="0" dirty="0"/>
              <a:t>Click to edit Master title style</a:t>
            </a:r>
          </a:p>
        </p:txBody>
      </p:sp>
      <p:sp>
        <p:nvSpPr>
          <p:cNvPr id="3" name="Inhaltsplatzhalter 2"/>
          <p:cNvSpPr>
            <a:spLocks noGrp="1"/>
          </p:cNvSpPr>
          <p:nvPr>
            <p:ph idx="1"/>
          </p:nvPr>
        </p:nvSpPr>
        <p:spPr bwMode="gray"/>
        <p:txBody>
          <a:body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pic>
        <p:nvPicPr>
          <p:cNvPr id="10" name="Bild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16278" y="6437244"/>
            <a:ext cx="1438656" cy="219456"/>
          </a:xfrm>
          <a:prstGeom prst="rect">
            <a:avLst/>
          </a:prstGeom>
        </p:spPr>
      </p:pic>
    </p:spTree>
    <p:extLst>
      <p:ext uri="{BB962C8B-B14F-4D97-AF65-F5344CB8AC3E}">
        <p14:creationId xmlns:p14="http://schemas.microsoft.com/office/powerpoint/2010/main" val="626319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dirty="0"/>
              <a:t>Click to edit Master title style</a:t>
            </a:r>
          </a:p>
        </p:txBody>
      </p:sp>
      <p:sp>
        <p:nvSpPr>
          <p:cNvPr id="3" name="Inhaltsplatzhalter 2"/>
          <p:cNvSpPr>
            <a:spLocks noGrp="1"/>
          </p:cNvSpPr>
          <p:nvPr>
            <p:ph sz="half" idx="1"/>
          </p:nvPr>
        </p:nvSpPr>
        <p:spPr>
          <a:xfrm>
            <a:off x="550863" y="1357340"/>
            <a:ext cx="5473700" cy="4807964"/>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lang="de-DE" smtClean="0"/>
            </a:lvl1pPr>
            <a:lvl2pPr>
              <a:defRPr lang="de-DE" smtClean="0"/>
            </a:lvl2pPr>
            <a:lvl3pPr>
              <a:defRPr lang="de-DE" smtClean="0"/>
            </a:lvl3pPr>
            <a:lvl4pPr>
              <a:defRPr lang="de-DE" smtClean="0"/>
            </a:lvl4pPr>
            <a:lvl5pPr>
              <a:defRPr lang="en-GB"/>
            </a:lvl5pPr>
          </a:lstStyle>
          <a:p>
            <a:pPr lvl="0"/>
            <a:r>
              <a:rPr lang="en-US" noProof="0" dirty="0"/>
              <a:t>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Inhaltsplatzhalter 3"/>
          <p:cNvSpPr>
            <a:spLocks noGrp="1"/>
          </p:cNvSpPr>
          <p:nvPr>
            <p:ph sz="half" idx="2"/>
          </p:nvPr>
        </p:nvSpPr>
        <p:spPr>
          <a:xfrm>
            <a:off x="6167438" y="1357340"/>
            <a:ext cx="5473699" cy="4807964"/>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lang="de-DE" smtClean="0"/>
            </a:lvl1pPr>
            <a:lvl2pPr>
              <a:defRPr lang="de-DE" smtClean="0"/>
            </a:lvl2pPr>
            <a:lvl3pPr>
              <a:defRPr lang="de-DE" smtClean="0"/>
            </a:lvl3pPr>
            <a:lvl4pPr>
              <a:defRPr lang="de-DE" smtClean="0"/>
            </a:lvl4pPr>
            <a:lvl5pPr>
              <a:defRPr lang="en-GB"/>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5" name="Bild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16278" y="6437244"/>
            <a:ext cx="1438656" cy="219456"/>
          </a:xfrm>
          <a:prstGeom prst="rect">
            <a:avLst/>
          </a:prstGeom>
        </p:spPr>
      </p:pic>
    </p:spTree>
    <p:extLst>
      <p:ext uri="{BB962C8B-B14F-4D97-AF65-F5344CB8AC3E}">
        <p14:creationId xmlns:p14="http://schemas.microsoft.com/office/powerpoint/2010/main" val="1114841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bwMode="gray"/>
        <p:txBody>
          <a:bodyPr/>
          <a:lstStyle/>
          <a:p>
            <a:r>
              <a:rPr lang="en-US" noProof="0" dirty="0"/>
              <a:t>Click to edit Master title style</a:t>
            </a:r>
          </a:p>
        </p:txBody>
      </p:sp>
      <p:pic>
        <p:nvPicPr>
          <p:cNvPr id="3" name="Bild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16278" y="6437244"/>
            <a:ext cx="1438656" cy="219456"/>
          </a:xfrm>
          <a:prstGeom prst="rect">
            <a:avLst/>
          </a:prstGeom>
        </p:spPr>
      </p:pic>
    </p:spTree>
    <p:extLst>
      <p:ext uri="{BB962C8B-B14F-4D97-AF65-F5344CB8AC3E}">
        <p14:creationId xmlns:p14="http://schemas.microsoft.com/office/powerpoint/2010/main" val="29783952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14" name="Bildplatzhalter 13"/>
          <p:cNvSpPr>
            <a:spLocks noGrp="1"/>
          </p:cNvSpPr>
          <p:nvPr>
            <p:ph type="pic" sz="quarter" idx="14"/>
          </p:nvPr>
        </p:nvSpPr>
        <p:spPr bwMode="gray">
          <a:xfrm>
            <a:off x="0" y="1"/>
            <a:ext cx="12192000" cy="6308725"/>
          </a:xfrm>
          <a:solidFill>
            <a:schemeClr val="bg2"/>
          </a:solidFill>
          <a:ln>
            <a:noFill/>
          </a:ln>
        </p:spPr>
        <p:txBody>
          <a:bodyPr anchor="ctr" anchorCtr="0"/>
          <a:lstStyle>
            <a:lvl1pPr algn="ctr">
              <a:defRPr b="0">
                <a:solidFill>
                  <a:schemeClr val="bg1"/>
                </a:solidFill>
              </a:defRPr>
            </a:lvl1pPr>
          </a:lstStyle>
          <a:p>
            <a:r>
              <a:rPr lang="en-US" noProof="0"/>
              <a:t>Click icon to add picture</a:t>
            </a:r>
          </a:p>
        </p:txBody>
      </p:sp>
      <p:sp>
        <p:nvSpPr>
          <p:cNvPr id="2" name="Titel 1"/>
          <p:cNvSpPr>
            <a:spLocks noGrp="1"/>
          </p:cNvSpPr>
          <p:nvPr>
            <p:ph type="title"/>
          </p:nvPr>
        </p:nvSpPr>
        <p:spPr bwMode="gray"/>
        <p:txBody>
          <a:bodyPr/>
          <a:lstStyle>
            <a:lvl1pPr>
              <a:defRPr>
                <a:solidFill>
                  <a:schemeClr val="tx1"/>
                </a:solidFill>
              </a:defRPr>
            </a:lvl1pPr>
          </a:lstStyle>
          <a:p>
            <a:r>
              <a:rPr lang="en-US" noProof="0"/>
              <a:t>Click to edit Master title style</a:t>
            </a:r>
          </a:p>
        </p:txBody>
      </p:sp>
      <p:sp>
        <p:nvSpPr>
          <p:cNvPr id="12" name="Textplatzhalter 11"/>
          <p:cNvSpPr>
            <a:spLocks noGrp="1"/>
          </p:cNvSpPr>
          <p:nvPr>
            <p:ph type="body" sz="quarter" idx="13"/>
          </p:nvPr>
        </p:nvSpPr>
        <p:spPr bwMode="gray">
          <a:xfrm>
            <a:off x="550863" y="4857751"/>
            <a:ext cx="11090275" cy="1101724"/>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a:defRPr lang="en-GB" sz="2400" kern="1200">
                <a:solidFill>
                  <a:schemeClr val="tx1"/>
                </a:solidFill>
                <a:latin typeface="+mn-lt"/>
                <a:cs typeface="Arial" charset="0"/>
              </a:defRPr>
            </a:lvl1pPr>
          </a:lstStyle>
          <a:p>
            <a:pPr lvl="0"/>
            <a:r>
              <a:rPr lang="en-US" noProof="0" dirty="0"/>
              <a:t>Edit Master text styles</a:t>
            </a:r>
          </a:p>
        </p:txBody>
      </p:sp>
    </p:spTree>
    <p:extLst>
      <p:ext uri="{BB962C8B-B14F-4D97-AF65-F5344CB8AC3E}">
        <p14:creationId xmlns:p14="http://schemas.microsoft.com/office/powerpoint/2010/main" val="450710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ference">
    <p:spTree>
      <p:nvGrpSpPr>
        <p:cNvPr id="1" name=""/>
        <p:cNvGrpSpPr/>
        <p:nvPr/>
      </p:nvGrpSpPr>
      <p:grpSpPr>
        <a:xfrm>
          <a:off x="0" y="0"/>
          <a:ext cx="0" cy="0"/>
          <a:chOff x="0" y="0"/>
          <a:chExt cx="0" cy="0"/>
        </a:xfrm>
      </p:grpSpPr>
      <p:sp>
        <p:nvSpPr>
          <p:cNvPr id="14" name="Bildplatzhalter 13"/>
          <p:cNvSpPr>
            <a:spLocks noGrp="1"/>
          </p:cNvSpPr>
          <p:nvPr>
            <p:ph type="pic" sz="quarter" idx="14"/>
          </p:nvPr>
        </p:nvSpPr>
        <p:spPr bwMode="gray">
          <a:xfrm>
            <a:off x="0" y="1"/>
            <a:ext cx="12192000" cy="5516563"/>
          </a:xfrm>
          <a:solidFill>
            <a:schemeClr val="bg2"/>
          </a:solidFill>
          <a:ln>
            <a:noFill/>
          </a:ln>
        </p:spPr>
        <p:txBody>
          <a:bodyPr anchor="ctr" anchorCtr="0"/>
          <a:lstStyle>
            <a:lvl1pPr algn="ctr">
              <a:defRPr b="0">
                <a:solidFill>
                  <a:schemeClr val="bg1"/>
                </a:solidFill>
                <a:latin typeface="+mn-lt"/>
              </a:defRPr>
            </a:lvl1pPr>
          </a:lstStyle>
          <a:p>
            <a:r>
              <a:rPr lang="en-US" noProof="0"/>
              <a:t>Click icon to add picture</a:t>
            </a:r>
          </a:p>
        </p:txBody>
      </p:sp>
      <p:sp>
        <p:nvSpPr>
          <p:cNvPr id="2" name="Titel 1"/>
          <p:cNvSpPr>
            <a:spLocks noGrp="1"/>
          </p:cNvSpPr>
          <p:nvPr>
            <p:ph type="title"/>
          </p:nvPr>
        </p:nvSpPr>
        <p:spPr bwMode="gray">
          <a:xfrm>
            <a:off x="550863" y="5517232"/>
            <a:ext cx="5473700" cy="792088"/>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6000" rIns="0" bIns="0" anchor="t" anchorCtr="0"/>
          <a:lstStyle>
            <a:lvl1pPr>
              <a:lnSpc>
                <a:spcPct val="100000"/>
              </a:lnSpc>
              <a:defRPr lang="en-GB" sz="1500" b="0" kern="1200" noProof="0">
                <a:solidFill>
                  <a:srgbClr val="000000"/>
                </a:solidFill>
                <a:latin typeface="+mn-lt"/>
                <a:ea typeface="+mn-ea"/>
                <a:cs typeface="Arial" charset="0"/>
              </a:defRPr>
            </a:lvl1pPr>
          </a:lstStyle>
          <a:p>
            <a:pPr lvl="0">
              <a:buSzPct val="100000"/>
            </a:pPr>
            <a:r>
              <a:rPr lang="en-US" noProof="0" dirty="0"/>
              <a:t>Click to edit Master title style</a:t>
            </a:r>
          </a:p>
        </p:txBody>
      </p:sp>
      <p:sp>
        <p:nvSpPr>
          <p:cNvPr id="12" name="Textplatzhalter 11"/>
          <p:cNvSpPr>
            <a:spLocks noGrp="1"/>
          </p:cNvSpPr>
          <p:nvPr>
            <p:ph type="body" sz="quarter" idx="13"/>
          </p:nvPr>
        </p:nvSpPr>
        <p:spPr bwMode="gray">
          <a:xfrm>
            <a:off x="6167438" y="5516563"/>
            <a:ext cx="5473699" cy="79216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36000" rIns="0" bIns="0"/>
          <a:lstStyle>
            <a:lvl1pPr>
              <a:lnSpc>
                <a:spcPct val="100000"/>
              </a:lnSpc>
              <a:defRPr lang="en-GB" sz="1500" b="0" kern="1200" noProof="0" smtClean="0">
                <a:solidFill>
                  <a:srgbClr val="000000"/>
                </a:solidFill>
                <a:latin typeface="+mn-lt"/>
                <a:cs typeface="Arial" charset="0"/>
              </a:defRPr>
            </a:lvl1pPr>
          </a:lstStyle>
          <a:p>
            <a:pPr lvl="0">
              <a:buSzPct val="100000"/>
            </a:pPr>
            <a:r>
              <a:rPr lang="en-US" noProof="0" dirty="0"/>
              <a:t>Edit Master text styles</a:t>
            </a:r>
          </a:p>
        </p:txBody>
      </p:sp>
    </p:spTree>
    <p:extLst>
      <p:ext uri="{BB962C8B-B14F-4D97-AF65-F5344CB8AC3E}">
        <p14:creationId xmlns:p14="http://schemas.microsoft.com/office/powerpoint/2010/main" val="1835018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pic>
        <p:nvPicPr>
          <p:cNvPr id="2" name="Bild 1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9316278" y="6437244"/>
            <a:ext cx="1438656" cy="219456"/>
          </a:xfrm>
          <a:prstGeom prst="rect">
            <a:avLst/>
          </a:prstGeom>
        </p:spPr>
      </p:pic>
    </p:spTree>
    <p:extLst>
      <p:ext uri="{BB962C8B-B14F-4D97-AF65-F5344CB8AC3E}">
        <p14:creationId xmlns:p14="http://schemas.microsoft.com/office/powerpoint/2010/main" val="2288962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3CD770D-EEDE-442F-BC41-120496B4CE8A}" type="datetimeFigureOut">
              <a:rPr lang="en-GB" smtClean="0"/>
              <a:t>24/07/2019</a:t>
            </a:fld>
            <a:endParaRPr lang="en-GB"/>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98E488D8-11C5-4CAB-AB63-A213449585EE}" type="slidenum">
              <a:rPr lang="en-GB" smtClean="0"/>
              <a:t>‹#›</a:t>
            </a:fld>
            <a:endParaRPr lang="en-GB"/>
          </a:p>
        </p:txBody>
      </p:sp>
    </p:spTree>
    <p:extLst>
      <p:ext uri="{BB962C8B-B14F-4D97-AF65-F5344CB8AC3E}">
        <p14:creationId xmlns:p14="http://schemas.microsoft.com/office/powerpoint/2010/main" val="2391058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gray">
          <a:xfrm>
            <a:off x="550863" y="2988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r>
              <a:rPr lang="de-DE" noProof="0" dirty="0"/>
              <a:t>Mastertitelformat bearbeiten</a:t>
            </a:r>
            <a:endParaRPr lang="en-US" noProof="0" dirty="0"/>
          </a:p>
        </p:txBody>
      </p:sp>
      <p:sp>
        <p:nvSpPr>
          <p:cNvPr id="1027" name="Rectangle 3"/>
          <p:cNvSpPr>
            <a:spLocks noGrp="1" noChangeArrowheads="1"/>
          </p:cNvSpPr>
          <p:nvPr>
            <p:ph type="body" idx="1"/>
          </p:nvPr>
        </p:nvSpPr>
        <p:spPr bwMode="gray">
          <a:xfrm>
            <a:off x="550863" y="1357340"/>
            <a:ext cx="11090275" cy="4807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de-DE" noProof="0" dirty="0"/>
              <a:t>Mastertextformat bearbeiten</a:t>
            </a:r>
          </a:p>
          <a:p>
            <a:pPr lvl="1"/>
            <a:r>
              <a:rPr lang="de-DE" noProof="0" dirty="0"/>
              <a:t>Zweite Ebene</a:t>
            </a:r>
          </a:p>
          <a:p>
            <a:pPr lvl="2"/>
            <a:r>
              <a:rPr lang="de-DE" noProof="0" dirty="0"/>
              <a:t>Dritte Ebene</a:t>
            </a:r>
          </a:p>
          <a:p>
            <a:pPr lvl="3"/>
            <a:r>
              <a:rPr lang="de-DE" noProof="0" dirty="0"/>
              <a:t>Vierte Ebene</a:t>
            </a:r>
          </a:p>
          <a:p>
            <a:pPr lvl="4"/>
            <a:r>
              <a:rPr lang="de-DE" noProof="0" dirty="0"/>
              <a:t>Fünfte Ebene</a:t>
            </a:r>
            <a:endParaRPr lang="en-US" noProof="0" dirty="0"/>
          </a:p>
        </p:txBody>
      </p:sp>
      <p:sp>
        <p:nvSpPr>
          <p:cNvPr id="1035" name="Line 11"/>
          <p:cNvSpPr>
            <a:spLocks noChangeShapeType="1"/>
          </p:cNvSpPr>
          <p:nvPr/>
        </p:nvSpPr>
        <p:spPr bwMode="gray">
          <a:xfrm>
            <a:off x="550863" y="1252538"/>
            <a:ext cx="11090275" cy="0"/>
          </a:xfrm>
          <a:prstGeom prst="line">
            <a:avLst/>
          </a:prstGeom>
          <a:noFill/>
          <a:ln w="19050">
            <a:solidFill>
              <a:srgbClr val="00A19A"/>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noProof="0">
              <a:latin typeface="HelveticaNeueLT Pro 55 Roman" panose="020B0604020202020204" pitchFamily="34" charset="0"/>
            </a:endParaRPr>
          </a:p>
        </p:txBody>
      </p:sp>
      <p:sp>
        <p:nvSpPr>
          <p:cNvPr id="1036" name="Line 12"/>
          <p:cNvSpPr>
            <a:spLocks noChangeShapeType="1"/>
          </p:cNvSpPr>
          <p:nvPr/>
        </p:nvSpPr>
        <p:spPr bwMode="gray">
          <a:xfrm>
            <a:off x="550863" y="6296025"/>
            <a:ext cx="11090275"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900" noProof="0">
              <a:latin typeface="HelveticaNeueLT Pro 55 Roman" panose="020B0604020202020204" pitchFamily="34" charset="0"/>
            </a:endParaRPr>
          </a:p>
        </p:txBody>
      </p:sp>
      <p:pic>
        <p:nvPicPr>
          <p:cNvPr id="14" name="Picture 13"/>
          <p:cNvPicPr>
            <a:picLocks noChangeAspect="1"/>
          </p:cNvPicPr>
          <p:nvPr userDrawn="1"/>
        </p:nvPicPr>
        <p:blipFill>
          <a:blip r:embed="rId11" cstate="print">
            <a:extLst>
              <a:ext uri="{28A0092B-C50C-407E-A947-70E740481C1C}">
                <a14:useLocalDpi xmlns:a14="http://schemas.microsoft.com/office/drawing/2010/main"/>
              </a:ext>
            </a:extLst>
          </a:blip>
          <a:stretch>
            <a:fillRect/>
          </a:stretch>
        </p:blipFill>
        <p:spPr>
          <a:xfrm>
            <a:off x="10820400" y="6270105"/>
            <a:ext cx="978764" cy="691942"/>
          </a:xfrm>
          <a:prstGeom prst="rect">
            <a:avLst/>
          </a:prstGeom>
        </p:spPr>
      </p:pic>
      <p:pic>
        <p:nvPicPr>
          <p:cNvPr id="10" name="Bild 17"/>
          <p:cNvPicPr>
            <a:picLocks noChangeAspect="1"/>
          </p:cNvPicPr>
          <p:nvPr userDrawn="1"/>
        </p:nvPicPr>
        <p:blipFill>
          <a:blip r:embed="rId12">
            <a:extLst>
              <a:ext uri="{28A0092B-C50C-407E-A947-70E740481C1C}">
                <a14:useLocalDpi xmlns:a14="http://schemas.microsoft.com/office/drawing/2010/main"/>
              </a:ext>
            </a:extLst>
          </a:blip>
          <a:stretch>
            <a:fillRect/>
          </a:stretch>
        </p:blipFill>
        <p:spPr>
          <a:xfrm>
            <a:off x="9316278" y="6437244"/>
            <a:ext cx="1438656" cy="219456"/>
          </a:xfrm>
          <a:prstGeom prst="rect">
            <a:avLst/>
          </a:prstGeom>
        </p:spPr>
      </p:pic>
      <p:sp>
        <p:nvSpPr>
          <p:cNvPr id="9" name="Subtitle 6"/>
          <p:cNvSpPr txBox="1">
            <a:spLocks/>
          </p:cNvSpPr>
          <p:nvPr userDrawn="1"/>
        </p:nvSpPr>
        <p:spPr bwMode="gray">
          <a:xfrm>
            <a:off x="381000" y="6415330"/>
            <a:ext cx="11183937" cy="33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1500" b="0">
                <a:solidFill>
                  <a:schemeClr val="tx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r>
              <a:rPr lang="en-US" sz="900" i="1" kern="0" dirty="0">
                <a:solidFill>
                  <a:schemeClr val="bg2">
                    <a:lumMod val="25000"/>
                  </a:schemeClr>
                </a:solidFill>
              </a:rPr>
              <a:t>This document is an intellectual property of </a:t>
            </a:r>
            <a:r>
              <a:rPr lang="en-US" sz="900" i="1" kern="0" dirty="0" err="1">
                <a:solidFill>
                  <a:schemeClr val="bg2">
                    <a:lumMod val="25000"/>
                  </a:schemeClr>
                </a:solidFill>
              </a:rPr>
              <a:t>Goche</a:t>
            </a:r>
            <a:r>
              <a:rPr lang="en-US" sz="900" i="1" kern="0" dirty="0">
                <a:solidFill>
                  <a:schemeClr val="bg2">
                    <a:lumMod val="25000"/>
                  </a:schemeClr>
                </a:solidFill>
              </a:rPr>
              <a:t> Corporation </a:t>
            </a:r>
            <a:r>
              <a:rPr lang="en-US" sz="900" i="1" kern="0" dirty="0" err="1">
                <a:solidFill>
                  <a:schemeClr val="bg2">
                    <a:lumMod val="25000"/>
                  </a:schemeClr>
                </a:solidFill>
              </a:rPr>
              <a:t>Sdn</a:t>
            </a:r>
            <a:r>
              <a:rPr lang="en-US" sz="900" i="1" kern="0" dirty="0">
                <a:solidFill>
                  <a:schemeClr val="bg2">
                    <a:lumMod val="25000"/>
                  </a:schemeClr>
                </a:solidFill>
              </a:rPr>
              <a:t> Bhd. Any distribution and/or duplication without consent is strictly prohibited.</a:t>
            </a:r>
          </a:p>
        </p:txBody>
      </p:sp>
    </p:spTree>
  </p:cSld>
  <p:clrMap bg1="lt1" tx1="dk1" bg2="lt2" tx2="dk2" accent1="accent1" accent2="accent2" accent3="accent3" accent4="accent4" accent5="accent5" accent6="accent6" hlink="hlink" folHlink="folHlink"/>
  <p:sldLayoutIdLst>
    <p:sldLayoutId id="2147483657" r:id="rId1"/>
    <p:sldLayoutId id="2147483649" r:id="rId2"/>
    <p:sldLayoutId id="2147483650" r:id="rId3"/>
    <p:sldLayoutId id="2147483652" r:id="rId4"/>
    <p:sldLayoutId id="2147483654" r:id="rId5"/>
    <p:sldLayoutId id="2147483659" r:id="rId6"/>
    <p:sldLayoutId id="2147483660" r:id="rId7"/>
    <p:sldLayoutId id="2147483655" r:id="rId8"/>
    <p:sldLayoutId id="2147483661" r:id="rId9"/>
  </p:sldLayoutIdLst>
  <p:hf sldNum="0" hdr="0" ftr="0" dt="0"/>
  <p:txStyles>
    <p:title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p:titleStyle>
    <p:bodyStyle>
      <a:lvl1pPr algn="l" rtl="0" eaLnBrk="1" fontAlgn="base" hangingPunct="1">
        <a:lnSpc>
          <a:spcPct val="110000"/>
        </a:lnSpc>
        <a:spcBef>
          <a:spcPct val="0"/>
        </a:spcBef>
        <a:spcAft>
          <a:spcPct val="0"/>
        </a:spcAft>
        <a:defRPr sz="1800" b="1">
          <a:solidFill>
            <a:schemeClr val="accent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90" userDrawn="1">
          <p15:clr>
            <a:srgbClr val="F26B43"/>
          </p15:clr>
        </p15:guide>
        <p15:guide id="2" pos="3795" userDrawn="1">
          <p15:clr>
            <a:srgbClr val="F26B43"/>
          </p15:clr>
        </p15:guide>
        <p15:guide id="3" pos="3885" userDrawn="1">
          <p15:clr>
            <a:srgbClr val="F26B43"/>
          </p15:clr>
        </p15:guide>
        <p15:guide id="4" orient="horz" pos="2296" userDrawn="1">
          <p15:clr>
            <a:srgbClr val="F26B43"/>
          </p15:clr>
        </p15:guide>
        <p15:guide id="5" orient="horz" pos="2387" userDrawn="1">
          <p15:clr>
            <a:srgbClr val="F26B43"/>
          </p15:clr>
        </p15:guide>
        <p15:guide id="6" orient="horz" pos="3793" userDrawn="1">
          <p15:clr>
            <a:srgbClr val="F26B43"/>
          </p15:clr>
        </p15:guide>
        <p15:guide id="7" pos="347" userDrawn="1">
          <p15:clr>
            <a:srgbClr val="F26B43"/>
          </p15:clr>
        </p15:guide>
        <p15:guide id="8" pos="733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5.jpeg"/><Relationship Id="rId1" Type="http://schemas.openxmlformats.org/officeDocument/2006/relationships/slideLayout" Target="../slideLayouts/slideLayout3.xml"/><Relationship Id="rId4" Type="http://schemas.openxmlformats.org/officeDocument/2006/relationships/image" Target="../media/image46.png"/></Relationships>
</file>

<file path=ppt/slides/_rels/slide1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9.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0.jp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2.png"/><Relationship Id="rId7" Type="http://schemas.microsoft.com/office/2007/relationships/hdphoto" Target="../media/hdphoto3.wdp"/><Relationship Id="rId2" Type="http://schemas.openxmlformats.org/officeDocument/2006/relationships/image" Target="../media/image51.jpg"/><Relationship Id="rId1" Type="http://schemas.openxmlformats.org/officeDocument/2006/relationships/slideLayout" Target="../slideLayouts/slideLayout3.xml"/><Relationship Id="rId6" Type="http://schemas.openxmlformats.org/officeDocument/2006/relationships/image" Target="../media/image54.png"/><Relationship Id="rId5" Type="http://schemas.openxmlformats.org/officeDocument/2006/relationships/image" Target="../media/image53.png"/><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5.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10.png"/><Relationship Id="rId1" Type="http://schemas.openxmlformats.org/officeDocument/2006/relationships/slideLayout" Target="../slideLayouts/slideLayout3.xml"/><Relationship Id="rId4" Type="http://schemas.openxmlformats.org/officeDocument/2006/relationships/image" Target="../media/image68.png"/></Relationships>
</file>

<file path=ppt/slides/_rels/slide2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70.png"/></Relationships>
</file>

<file path=ppt/slides/_rels/slide2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72.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73.jp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75.png"/><Relationship Id="rId4" Type="http://schemas.openxmlformats.org/officeDocument/2006/relationships/image" Target="../media/image74.png"/></Relationships>
</file>

<file path=ppt/slides/_rels/slide2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7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84.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8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93.png"/></Relationships>
</file>

<file path=ppt/slides/_rels/slide43.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96.png"/></Relationships>
</file>

<file path=ppt/slides/_rels/slide4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98.png"/></Relationships>
</file>

<file path=ppt/slides/_rels/slide4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100.png"/></Relationships>
</file>

<file path=ppt/slides/_rels/slide47.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102.png"/></Relationships>
</file>

<file path=ppt/slides/_rels/slide48.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jpeg"/><Relationship Id="rId18" Type="http://schemas.openxmlformats.org/officeDocument/2006/relationships/image" Target="../media/image28.jpeg"/><Relationship Id="rId3" Type="http://schemas.openxmlformats.org/officeDocument/2006/relationships/image" Target="../media/image10.png"/><Relationship Id="rId21" Type="http://schemas.openxmlformats.org/officeDocument/2006/relationships/image" Target="../media/image31.jpeg"/><Relationship Id="rId7" Type="http://schemas.openxmlformats.org/officeDocument/2006/relationships/image" Target="../media/image17.jpeg"/><Relationship Id="rId12" Type="http://schemas.openxmlformats.org/officeDocument/2006/relationships/image" Target="../media/image22.jpeg"/><Relationship Id="rId17" Type="http://schemas.openxmlformats.org/officeDocument/2006/relationships/image" Target="../media/image27.png"/><Relationship Id="rId2" Type="http://schemas.openxmlformats.org/officeDocument/2006/relationships/notesSlide" Target="../notesSlides/notesSlide5.xml"/><Relationship Id="rId16" Type="http://schemas.openxmlformats.org/officeDocument/2006/relationships/image" Target="../media/image26.jpeg"/><Relationship Id="rId20" Type="http://schemas.openxmlformats.org/officeDocument/2006/relationships/image" Target="../media/image30.jpeg"/><Relationship Id="rId1" Type="http://schemas.openxmlformats.org/officeDocument/2006/relationships/slideLayout" Target="../slideLayouts/slideLayout3.xml"/><Relationship Id="rId6" Type="http://schemas.openxmlformats.org/officeDocument/2006/relationships/image" Target="../media/image16.jpeg"/><Relationship Id="rId11" Type="http://schemas.openxmlformats.org/officeDocument/2006/relationships/image" Target="../media/image21.jpeg"/><Relationship Id="rId24" Type="http://schemas.openxmlformats.org/officeDocument/2006/relationships/image" Target="../media/image34.png"/><Relationship Id="rId5" Type="http://schemas.openxmlformats.org/officeDocument/2006/relationships/image" Target="../media/image15.jpg"/><Relationship Id="rId15" Type="http://schemas.openxmlformats.org/officeDocument/2006/relationships/image" Target="../media/image25.jpeg"/><Relationship Id="rId23" Type="http://schemas.openxmlformats.org/officeDocument/2006/relationships/image" Target="../media/image33.png"/><Relationship Id="rId10" Type="http://schemas.openxmlformats.org/officeDocument/2006/relationships/image" Target="../media/image20.jpeg"/><Relationship Id="rId19" Type="http://schemas.openxmlformats.org/officeDocument/2006/relationships/image" Target="../media/image29.jpeg"/><Relationship Id="rId4" Type="http://schemas.openxmlformats.org/officeDocument/2006/relationships/image" Target="../media/image14.png"/><Relationship Id="rId9" Type="http://schemas.openxmlformats.org/officeDocument/2006/relationships/image" Target="../media/image19.jpeg"/><Relationship Id="rId14" Type="http://schemas.openxmlformats.org/officeDocument/2006/relationships/image" Target="../media/image24.jpeg"/><Relationship Id="rId22" Type="http://schemas.openxmlformats.org/officeDocument/2006/relationships/image" Target="../media/image32.jpeg"/></Relationships>
</file>

<file path=ppt/slides/_rels/slide5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108.png"/></Relationships>
</file>

<file path=ppt/slides/_rels/slide5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3" Type="http://schemas.openxmlformats.org/officeDocument/2006/relationships/image" Target="../media/image113.jp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4.xml.rels><?xml version="1.0" encoding="UTF-8" standalone="yes"?>
<Relationships xmlns="http://schemas.openxmlformats.org/package/2006/relationships"><Relationship Id="rId2" Type="http://schemas.openxmlformats.org/officeDocument/2006/relationships/image" Target="../media/image114.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117.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0.png"/></Relationships>
</file>

<file path=ppt/slides/_rels/slide6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3.jp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4.gif"/><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5.jpg"/><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128.png"/><Relationship Id="rId4" Type="http://schemas.openxmlformats.org/officeDocument/2006/relationships/image" Target="../media/image127.png"/></Relationships>
</file>

<file path=ppt/slides/_rels/slide65.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7.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69.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8.xml"/></Relationships>
</file>

<file path=ppt/slides/_rels/slide71.xml.rels><?xml version="1.0" encoding="UTF-8" standalone="yes"?>
<Relationships xmlns="http://schemas.openxmlformats.org/package/2006/relationships"><Relationship Id="rId2" Type="http://schemas.openxmlformats.org/officeDocument/2006/relationships/image" Target="../media/image134.jpg"/><Relationship Id="rId1" Type="http://schemas.openxmlformats.org/officeDocument/2006/relationships/slideLayout" Target="../slideLayouts/slideLayout8.xml"/></Relationships>
</file>

<file path=ppt/slides/_rels/slide72.xml.rels><?xml version="1.0" encoding="UTF-8" standalone="yes"?>
<Relationships xmlns="http://schemas.openxmlformats.org/package/2006/relationships"><Relationship Id="rId2" Type="http://schemas.openxmlformats.org/officeDocument/2006/relationships/image" Target="../media/image135.jpg"/><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2" Type="http://schemas.openxmlformats.org/officeDocument/2006/relationships/image" Target="../media/image136.jpg"/><Relationship Id="rId1" Type="http://schemas.openxmlformats.org/officeDocument/2006/relationships/slideLayout" Target="../slideLayouts/slideLayout8.xml"/></Relationships>
</file>

<file path=ppt/slides/_rels/slide74.xml.rels><?xml version="1.0" encoding="UTF-8" standalone="yes"?>
<Relationships xmlns="http://schemas.openxmlformats.org/package/2006/relationships"><Relationship Id="rId3" Type="http://schemas.openxmlformats.org/officeDocument/2006/relationships/image" Target="../media/image138.jpeg"/><Relationship Id="rId2" Type="http://schemas.openxmlformats.org/officeDocument/2006/relationships/image" Target="../media/image137.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139.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8.xml"/></Relationships>
</file>

<file path=ppt/slides/_rels/slide79.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microsoft.com/office/2007/relationships/hdphoto" Target="../media/hdphoto1.wdp"/><Relationship Id="rId5" Type="http://schemas.openxmlformats.org/officeDocument/2006/relationships/image" Target="../media/image38.png"/><Relationship Id="rId10" Type="http://schemas.openxmlformats.org/officeDocument/2006/relationships/image" Target="../media/image42.png"/><Relationship Id="rId4" Type="http://schemas.openxmlformats.org/officeDocument/2006/relationships/image" Target="../media/image37.png"/><Relationship Id="rId9" Type="http://schemas.openxmlformats.org/officeDocument/2006/relationships/image" Target="../media/image41.png"/></Relationships>
</file>

<file path=ppt/slides/_rels/slide80.xml.rels><?xml version="1.0" encoding="UTF-8" standalone="yes"?>
<Relationships xmlns="http://schemas.openxmlformats.org/package/2006/relationships"><Relationship Id="rId2" Type="http://schemas.openxmlformats.org/officeDocument/2006/relationships/image" Target="../media/image145.jpg"/><Relationship Id="rId1" Type="http://schemas.openxmlformats.org/officeDocument/2006/relationships/slideLayout" Target="../slideLayouts/slideLayout8.xml"/></Relationships>
</file>

<file path=ppt/slides/_rels/slide81.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81000" y="5835352"/>
            <a:ext cx="11430000" cy="336941"/>
          </a:xfrm>
        </p:spPr>
        <p:txBody>
          <a:bodyPr/>
          <a:lstStyle/>
          <a:p>
            <a:pPr algn="ctr"/>
            <a:r>
              <a:rPr lang="en-US" sz="1200" b="1" dirty="0">
                <a:solidFill>
                  <a:schemeClr val="bg1"/>
                </a:solidFill>
              </a:rPr>
              <a:t>Event Concept &amp; Proposal by </a:t>
            </a:r>
            <a:r>
              <a:rPr lang="en-US" sz="1200" b="1" dirty="0" err="1">
                <a:solidFill>
                  <a:schemeClr val="bg1"/>
                </a:solidFill>
              </a:rPr>
              <a:t>Goche</a:t>
            </a:r>
            <a:r>
              <a:rPr lang="en-US" sz="1200" b="1" dirty="0">
                <a:solidFill>
                  <a:schemeClr val="bg1"/>
                </a:solidFill>
              </a:rPr>
              <a:t> Corporation </a:t>
            </a:r>
            <a:r>
              <a:rPr lang="en-US" sz="1200" b="1" dirty="0" err="1">
                <a:solidFill>
                  <a:schemeClr val="bg1"/>
                </a:solidFill>
              </a:rPr>
              <a:t>Sdn</a:t>
            </a:r>
            <a:r>
              <a:rPr lang="en-US" sz="1200" b="1" dirty="0">
                <a:solidFill>
                  <a:schemeClr val="bg1"/>
                </a:solidFill>
              </a:rPr>
              <a:t> </a:t>
            </a:r>
            <a:r>
              <a:rPr lang="en-US" sz="1200" b="1" dirty="0" err="1">
                <a:solidFill>
                  <a:schemeClr val="bg1"/>
                </a:solidFill>
              </a:rPr>
              <a:t>Bhd</a:t>
            </a:r>
            <a:r>
              <a:rPr lang="en-US" sz="1200" b="1" dirty="0">
                <a:solidFill>
                  <a:schemeClr val="bg1"/>
                </a:solidFill>
              </a:rPr>
              <a:t> exclusively for Penang Global Tourism.</a:t>
            </a:r>
          </a:p>
          <a:p>
            <a:pPr algn="ctr"/>
            <a:r>
              <a:rPr lang="en-US" sz="1200" b="1" dirty="0">
                <a:solidFill>
                  <a:schemeClr val="bg1"/>
                </a:solidFill>
              </a:rPr>
              <a:t>Attn: </a:t>
            </a:r>
            <a:r>
              <a:rPr lang="en-US" sz="1200" b="1" dirty="0" err="1">
                <a:solidFill>
                  <a:schemeClr val="bg1"/>
                </a:solidFill>
              </a:rPr>
              <a:t>Ms</a:t>
            </a:r>
            <a:r>
              <a:rPr lang="en-US" sz="1200" b="1" dirty="0">
                <a:solidFill>
                  <a:schemeClr val="bg1"/>
                </a:solidFill>
              </a:rPr>
              <a:t> </a:t>
            </a:r>
            <a:r>
              <a:rPr lang="en-US" sz="1200" b="1" dirty="0" err="1">
                <a:solidFill>
                  <a:schemeClr val="bg1"/>
                </a:solidFill>
              </a:rPr>
              <a:t>Malathi</a:t>
            </a:r>
            <a:endParaRPr lang="en-US" sz="1200" b="1" dirty="0">
              <a:solidFill>
                <a:schemeClr val="bg1"/>
              </a:solidFill>
            </a:endParaRPr>
          </a:p>
          <a:p>
            <a:pPr algn="ctr"/>
            <a:r>
              <a:rPr lang="en-US" sz="1200" b="1" dirty="0">
                <a:solidFill>
                  <a:schemeClr val="bg1"/>
                </a:solidFill>
              </a:rPr>
              <a:t>18 June 2019</a:t>
            </a:r>
          </a:p>
        </p:txBody>
      </p:sp>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10800" y="5592315"/>
            <a:ext cx="1768756" cy="1093620"/>
          </a:xfrm>
          <a:prstGeom prst="rect">
            <a:avLst/>
          </a:prstGeom>
        </p:spPr>
      </p:pic>
      <p:sp>
        <p:nvSpPr>
          <p:cNvPr id="9" name="Subtitle 6"/>
          <p:cNvSpPr txBox="1">
            <a:spLocks/>
          </p:cNvSpPr>
          <p:nvPr/>
        </p:nvSpPr>
        <p:spPr bwMode="gray">
          <a:xfrm>
            <a:off x="381000" y="6415330"/>
            <a:ext cx="11183937" cy="33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1500" b="0">
                <a:solidFill>
                  <a:schemeClr val="tx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r>
              <a:rPr lang="en-US" sz="900" i="1" kern="0" dirty="0">
                <a:solidFill>
                  <a:schemeClr val="bg1">
                    <a:lumMod val="85000"/>
                  </a:schemeClr>
                </a:solidFill>
              </a:rPr>
              <a:t>This document is an intellectual property of </a:t>
            </a:r>
            <a:r>
              <a:rPr lang="en-US" sz="900" i="1" kern="0" dirty="0" err="1">
                <a:solidFill>
                  <a:schemeClr val="bg1">
                    <a:lumMod val="85000"/>
                  </a:schemeClr>
                </a:solidFill>
              </a:rPr>
              <a:t>Goche</a:t>
            </a:r>
            <a:r>
              <a:rPr lang="en-US" sz="900" i="1" kern="0" dirty="0">
                <a:solidFill>
                  <a:schemeClr val="bg1">
                    <a:lumMod val="85000"/>
                  </a:schemeClr>
                </a:solidFill>
              </a:rPr>
              <a:t> Corporation </a:t>
            </a:r>
            <a:r>
              <a:rPr lang="en-US" sz="900" i="1" kern="0" dirty="0" err="1">
                <a:solidFill>
                  <a:schemeClr val="bg1">
                    <a:lumMod val="85000"/>
                  </a:schemeClr>
                </a:solidFill>
              </a:rPr>
              <a:t>Sdn</a:t>
            </a:r>
            <a:r>
              <a:rPr lang="en-US" sz="900" i="1" kern="0" dirty="0">
                <a:solidFill>
                  <a:schemeClr val="bg1">
                    <a:lumMod val="85000"/>
                  </a:schemeClr>
                </a:solidFill>
              </a:rPr>
              <a:t> Bhd. Any distribution and/or duplication without consent is strictly prohibited.</a:t>
            </a:r>
          </a:p>
        </p:txBody>
      </p:sp>
    </p:spTree>
    <p:extLst>
      <p:ext uri="{BB962C8B-B14F-4D97-AF65-F5344CB8AC3E}">
        <p14:creationId xmlns:p14="http://schemas.microsoft.com/office/powerpoint/2010/main" val="1064639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 Stage</a:t>
            </a:r>
            <a:br>
              <a:rPr lang="en-US" dirty="0"/>
            </a:br>
            <a:r>
              <a:rPr lang="en-US" dirty="0"/>
              <a:t>Proposed – Draft </a:t>
            </a:r>
          </a:p>
        </p:txBody>
      </p:sp>
      <p:sp>
        <p:nvSpPr>
          <p:cNvPr id="3" name="AutoShape 2" descr="blob:https://web.whatsapp.com/94ccf7e5-1763-495c-8ff5-e10b98b1ec37"/>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3"/>
          <a:stretch>
            <a:fillRect/>
          </a:stretch>
        </p:blipFill>
        <p:spPr>
          <a:xfrm>
            <a:off x="1143000" y="1676400"/>
            <a:ext cx="10287000" cy="4362450"/>
          </a:xfrm>
          <a:prstGeom prst="rect">
            <a:avLst/>
          </a:prstGeom>
        </p:spPr>
      </p:pic>
      <p:sp>
        <p:nvSpPr>
          <p:cNvPr id="5" name="Rectangle 4"/>
          <p:cNvSpPr/>
          <p:nvPr/>
        </p:nvSpPr>
        <p:spPr bwMode="auto">
          <a:xfrm>
            <a:off x="4876800" y="2667000"/>
            <a:ext cx="2819400" cy="838200"/>
          </a:xfrm>
          <a:prstGeom prst="rect">
            <a:avLst/>
          </a:prstGeom>
          <a:solidFill>
            <a:schemeClr val="tx1"/>
          </a:solidFill>
          <a:ln w="12700"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cs typeface="Arial" charset="0"/>
            </a:endParaRPr>
          </a:p>
        </p:txBody>
      </p:sp>
      <p:sp>
        <p:nvSpPr>
          <p:cNvPr id="8" name="Rectangle 3"/>
          <p:cNvSpPr txBox="1">
            <a:spLocks noChangeArrowheads="1"/>
          </p:cNvSpPr>
          <p:nvPr/>
        </p:nvSpPr>
        <p:spPr bwMode="gray">
          <a:xfrm>
            <a:off x="9455150" y="1485900"/>
            <a:ext cx="54737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r>
              <a:rPr lang="en-GB" sz="1200" b="1" i="1" dirty="0">
                <a:solidFill>
                  <a:schemeClr val="bg2">
                    <a:lumMod val="10000"/>
                  </a:schemeClr>
                </a:solidFill>
                <a:latin typeface="Quicksand Light" panose="02070303000000060000" pitchFamily="18" charset="0"/>
              </a:rPr>
              <a:t>*with or without LED screen</a:t>
            </a:r>
          </a:p>
          <a:p>
            <a:r>
              <a:rPr lang="en-GB" sz="1200" i="1" dirty="0">
                <a:solidFill>
                  <a:schemeClr val="bg2">
                    <a:lumMod val="10000"/>
                  </a:schemeClr>
                </a:solidFill>
                <a:latin typeface="Quicksand Light" panose="02070303000000060000" pitchFamily="18" charset="0"/>
              </a:rPr>
              <a:t>To be finalised</a:t>
            </a:r>
            <a:endParaRPr lang="en-GB" sz="1200" b="1" i="1" dirty="0">
              <a:solidFill>
                <a:schemeClr val="bg2">
                  <a:lumMod val="10000"/>
                </a:schemeClr>
              </a:solidFill>
              <a:latin typeface="Quicksand Light" panose="02070303000000060000" pitchFamily="18" charset="0"/>
            </a:endParaRPr>
          </a:p>
        </p:txBody>
      </p:sp>
    </p:spTree>
    <p:extLst>
      <p:ext uri="{BB962C8B-B14F-4D97-AF65-F5344CB8AC3E}">
        <p14:creationId xmlns:p14="http://schemas.microsoft.com/office/powerpoint/2010/main" val="700543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0863" y="298800"/>
            <a:ext cx="11090275" cy="814388"/>
          </a:xfrm>
        </p:spPr>
        <p:txBody>
          <a:bodyPr/>
          <a:lstStyle/>
          <a:p>
            <a:r>
              <a:rPr lang="en-MY" dirty="0"/>
              <a:t>Proposed</a:t>
            </a:r>
            <a:br>
              <a:rPr lang="en-MY" dirty="0"/>
            </a:br>
            <a:r>
              <a:rPr lang="en-MY" dirty="0"/>
              <a:t>Featured Food Stall Set-up</a:t>
            </a:r>
            <a:endParaRPr lang="en-GB" dirty="0"/>
          </a:p>
        </p:txBody>
      </p:sp>
      <p:sp>
        <p:nvSpPr>
          <p:cNvPr id="6" name="Rectangle 3"/>
          <p:cNvSpPr txBox="1">
            <a:spLocks noChangeArrowheads="1"/>
          </p:cNvSpPr>
          <p:nvPr/>
        </p:nvSpPr>
        <p:spPr bwMode="gray">
          <a:xfrm>
            <a:off x="622300" y="2209800"/>
            <a:ext cx="5473700" cy="331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Featured Food Stall Concept </a:t>
            </a:r>
          </a:p>
          <a:p>
            <a:pPr lvl="1"/>
            <a:endParaRPr lang="en-GB"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Dimensions: </a:t>
            </a:r>
            <a:r>
              <a:rPr lang="en-GB" b="1" dirty="0">
                <a:solidFill>
                  <a:schemeClr val="bg2">
                    <a:lumMod val="10000"/>
                  </a:schemeClr>
                </a:solidFill>
                <a:latin typeface="Quicksand Light" panose="02070303000000060000" pitchFamily="18" charset="0"/>
              </a:rPr>
              <a:t>20ft x 20ft</a:t>
            </a:r>
          </a:p>
          <a:p>
            <a:pPr lvl="1"/>
            <a:endParaRPr lang="en-GB" b="1" dirty="0">
              <a:solidFill>
                <a:schemeClr val="bg2">
                  <a:lumMod val="5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Zinc Tent</a:t>
            </a:r>
          </a:p>
          <a:p>
            <a:pPr lvl="1"/>
            <a:r>
              <a:rPr lang="en-GB" b="1" dirty="0">
                <a:solidFill>
                  <a:schemeClr val="bg2">
                    <a:lumMod val="10000"/>
                  </a:schemeClr>
                </a:solidFill>
                <a:latin typeface="Quicksand Light" panose="02070303000000060000" pitchFamily="18" charset="0"/>
              </a:rPr>
              <a:t>Wooden texture façade with iconic local street food stall sign and light bulbs</a:t>
            </a:r>
          </a:p>
          <a:p>
            <a:pPr lvl="1"/>
            <a:endParaRPr lang="en-GB" b="1" dirty="0">
              <a:solidFill>
                <a:schemeClr val="bg2">
                  <a:lumMod val="1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Estimated: 20 stalls</a:t>
            </a:r>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4570" r="5776"/>
          <a:stretch/>
        </p:blipFill>
        <p:spPr>
          <a:xfrm>
            <a:off x="7308973" y="1524000"/>
            <a:ext cx="4292931" cy="2549992"/>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15200" y="4164848"/>
            <a:ext cx="4325938" cy="1984603"/>
          </a:xfrm>
          <a:prstGeom prst="rect">
            <a:avLst/>
          </a:prstGeom>
        </p:spPr>
      </p:pic>
    </p:spTree>
    <p:extLst>
      <p:ext uri="{BB962C8B-B14F-4D97-AF65-F5344CB8AC3E}">
        <p14:creationId xmlns:p14="http://schemas.microsoft.com/office/powerpoint/2010/main" val="34675957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0863" y="298800"/>
            <a:ext cx="11090275" cy="814388"/>
          </a:xfrm>
        </p:spPr>
        <p:txBody>
          <a:bodyPr/>
          <a:lstStyle/>
          <a:p>
            <a:r>
              <a:rPr lang="en-MY" dirty="0"/>
              <a:t>Proposed</a:t>
            </a:r>
            <a:br>
              <a:rPr lang="en-MY" dirty="0"/>
            </a:br>
            <a:r>
              <a:rPr lang="en-MY" dirty="0"/>
              <a:t>Dining Area Set-up</a:t>
            </a:r>
            <a:endParaRPr lang="en-GB" dirty="0"/>
          </a:p>
        </p:txBody>
      </p:sp>
      <p:sp>
        <p:nvSpPr>
          <p:cNvPr id="6" name="Rectangle 3"/>
          <p:cNvSpPr txBox="1">
            <a:spLocks noChangeArrowheads="1"/>
          </p:cNvSpPr>
          <p:nvPr/>
        </p:nvSpPr>
        <p:spPr bwMode="gray">
          <a:xfrm>
            <a:off x="622300" y="2209800"/>
            <a:ext cx="5473700" cy="331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Dining Area</a:t>
            </a:r>
          </a:p>
          <a:p>
            <a:pPr lvl="1"/>
            <a:endParaRPr lang="en-GB" dirty="0">
              <a:solidFill>
                <a:schemeClr val="accent1"/>
              </a:solidFill>
              <a:latin typeface="Quicksand Light" panose="02070303000000060000" pitchFamily="18" charset="0"/>
            </a:endParaRPr>
          </a:p>
          <a:p>
            <a:pPr lvl="1"/>
            <a:endParaRPr lang="en-GB" b="1" dirty="0">
              <a:solidFill>
                <a:schemeClr val="bg2">
                  <a:lumMod val="5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Dining tables and chairs will be set-up at the other side of the road (opposite the stalls). </a:t>
            </a:r>
          </a:p>
          <a:p>
            <a:pPr lvl="1"/>
            <a:endParaRPr lang="en-GB" b="1" dirty="0">
              <a:solidFill>
                <a:schemeClr val="bg2">
                  <a:lumMod val="1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There will be a mixture of round tables and square tables with plastic chairs and stools. </a:t>
            </a:r>
          </a:p>
          <a:p>
            <a:pPr lvl="1"/>
            <a:endParaRPr lang="en-GB" b="1" dirty="0">
              <a:solidFill>
                <a:schemeClr val="bg2">
                  <a:lumMod val="1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Cocktail tables will also be scattered around the event area. </a:t>
            </a:r>
          </a:p>
          <a:p>
            <a:pPr lvl="1"/>
            <a:endParaRPr lang="en-GB" b="1" dirty="0">
              <a:solidFill>
                <a:schemeClr val="bg2">
                  <a:lumMod val="1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Total seated capacity: 2000 - 2500</a:t>
            </a:r>
          </a:p>
          <a:p>
            <a:pPr lvl="1"/>
            <a:r>
              <a:rPr lang="en-GB" b="1" dirty="0">
                <a:solidFill>
                  <a:schemeClr val="bg2">
                    <a:lumMod val="10000"/>
                  </a:schemeClr>
                </a:solidFill>
                <a:latin typeface="Quicksand Light" panose="02070303000000060000" pitchFamily="18" charset="0"/>
              </a:rPr>
              <a:t>Total standing capacity: 1000</a:t>
            </a:r>
          </a:p>
        </p:txBody>
      </p:sp>
      <p:pic>
        <p:nvPicPr>
          <p:cNvPr id="7" name="Pictur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pic>
        <p:nvPicPr>
          <p:cNvPr id="5" name="Picture 4"/>
          <p:cNvPicPr>
            <a:picLocks noChangeAspect="1"/>
          </p:cNvPicPr>
          <p:nvPr/>
        </p:nvPicPr>
        <p:blipFill>
          <a:blip r:embed="rId3"/>
          <a:stretch>
            <a:fillRect/>
          </a:stretch>
        </p:blipFill>
        <p:spPr>
          <a:xfrm>
            <a:off x="6553200" y="2057400"/>
            <a:ext cx="4954994" cy="2957512"/>
          </a:xfrm>
          <a:prstGeom prst="rect">
            <a:avLst/>
          </a:prstGeom>
        </p:spPr>
      </p:pic>
    </p:spTree>
    <p:extLst>
      <p:ext uri="{BB962C8B-B14F-4D97-AF65-F5344CB8AC3E}">
        <p14:creationId xmlns:p14="http://schemas.microsoft.com/office/powerpoint/2010/main" val="3575790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0863" y="298800"/>
            <a:ext cx="11090275" cy="814388"/>
          </a:xfrm>
        </p:spPr>
        <p:txBody>
          <a:bodyPr/>
          <a:lstStyle/>
          <a:p>
            <a:r>
              <a:rPr lang="en-MY" dirty="0"/>
              <a:t>Proposed</a:t>
            </a:r>
            <a:br>
              <a:rPr lang="en-MY" dirty="0"/>
            </a:br>
            <a:r>
              <a:rPr lang="en-MY" dirty="0"/>
              <a:t>Dining Area Set-up</a:t>
            </a:r>
            <a:endParaRPr lang="en-GB" dirty="0"/>
          </a:p>
        </p:txBody>
      </p:sp>
      <p:sp>
        <p:nvSpPr>
          <p:cNvPr id="6" name="Rectangle 3"/>
          <p:cNvSpPr txBox="1">
            <a:spLocks noChangeArrowheads="1"/>
          </p:cNvSpPr>
          <p:nvPr/>
        </p:nvSpPr>
        <p:spPr bwMode="gray">
          <a:xfrm>
            <a:off x="622300" y="2209800"/>
            <a:ext cx="5473700" cy="331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VIP Dining Area</a:t>
            </a:r>
          </a:p>
          <a:p>
            <a:pPr lvl="1"/>
            <a:endParaRPr lang="en-GB" dirty="0">
              <a:solidFill>
                <a:schemeClr val="accent1"/>
              </a:solidFill>
              <a:latin typeface="Quicksand Light" panose="02070303000000060000" pitchFamily="18" charset="0"/>
            </a:endParaRPr>
          </a:p>
          <a:p>
            <a:pPr lvl="1"/>
            <a:endParaRPr lang="en-GB" b="1" dirty="0">
              <a:solidFill>
                <a:schemeClr val="bg2">
                  <a:lumMod val="5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Designated dining area for VIP after launching ceremony and tour. </a:t>
            </a:r>
          </a:p>
          <a:p>
            <a:pPr lvl="1"/>
            <a:endParaRPr lang="en-GB" b="1" dirty="0">
              <a:solidFill>
                <a:schemeClr val="bg2">
                  <a:lumMod val="1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Decoration concept: </a:t>
            </a:r>
          </a:p>
          <a:p>
            <a:pPr lvl="1"/>
            <a:r>
              <a:rPr lang="en-GB" b="1" dirty="0">
                <a:solidFill>
                  <a:schemeClr val="bg2">
                    <a:lumMod val="10000"/>
                  </a:schemeClr>
                </a:solidFill>
                <a:latin typeface="Quicksand Light" panose="02070303000000060000" pitchFamily="18" charset="0"/>
              </a:rPr>
              <a:t>Colonial era busy Penang street with heritage </a:t>
            </a:r>
            <a:r>
              <a:rPr lang="en-GB" b="1" dirty="0" err="1">
                <a:solidFill>
                  <a:schemeClr val="bg2">
                    <a:lumMod val="10000"/>
                  </a:schemeClr>
                </a:solidFill>
                <a:latin typeface="Quicksand Light" panose="02070303000000060000" pitchFamily="18" charset="0"/>
              </a:rPr>
              <a:t>shoplots</a:t>
            </a:r>
            <a:endParaRPr lang="en-GB" b="1" dirty="0">
              <a:solidFill>
                <a:schemeClr val="bg2">
                  <a:lumMod val="10000"/>
                </a:schemeClr>
              </a:solidFill>
              <a:latin typeface="Quicksand Light" panose="02070303000000060000" pitchFamily="18" charset="0"/>
            </a:endParaRPr>
          </a:p>
          <a:p>
            <a:pPr lvl="1"/>
            <a:endParaRPr lang="en-GB" b="1" dirty="0">
              <a:solidFill>
                <a:schemeClr val="bg2">
                  <a:lumMod val="10000"/>
                </a:schemeClr>
              </a:solidFill>
              <a:latin typeface="Quicksand Light" panose="02070303000000060000" pitchFamily="18" charset="0"/>
            </a:endParaRPr>
          </a:p>
          <a:p>
            <a:pPr lvl="1"/>
            <a:endParaRPr lang="en-GB" b="1" dirty="0">
              <a:solidFill>
                <a:schemeClr val="bg2">
                  <a:lumMod val="10000"/>
                </a:schemeClr>
              </a:solidFill>
              <a:latin typeface="Quicksand Light" panose="02070303000000060000" pitchFamily="18" charset="0"/>
            </a:endParaRPr>
          </a:p>
          <a:p>
            <a:pPr lvl="1"/>
            <a:endParaRPr lang="en-GB" b="1" dirty="0">
              <a:solidFill>
                <a:schemeClr val="bg2">
                  <a:lumMod val="1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Total seated capacity: 20 – 30</a:t>
            </a:r>
          </a:p>
        </p:txBody>
      </p:sp>
      <p:pic>
        <p:nvPicPr>
          <p:cNvPr id="7" name="Picture 6"/>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0334" y="1981200"/>
            <a:ext cx="4617207" cy="3080543"/>
          </a:xfrm>
          <a:prstGeom prst="rect">
            <a:avLst/>
          </a:prstGeom>
        </p:spPr>
      </p:pic>
    </p:spTree>
    <p:extLst>
      <p:ext uri="{BB962C8B-B14F-4D97-AF65-F5344CB8AC3E}">
        <p14:creationId xmlns:p14="http://schemas.microsoft.com/office/powerpoint/2010/main" val="1960967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550863" y="298800"/>
            <a:ext cx="11090275" cy="814388"/>
          </a:xfrm>
        </p:spPr>
        <p:txBody>
          <a:bodyPr/>
          <a:lstStyle/>
          <a:p>
            <a:r>
              <a:rPr lang="en-MY" dirty="0"/>
              <a:t>Booth </a:t>
            </a:r>
            <a:br>
              <a:rPr lang="en-MY" dirty="0"/>
            </a:br>
            <a:r>
              <a:rPr lang="en-MY" dirty="0"/>
              <a:t>Proposed-Reference </a:t>
            </a:r>
            <a:endParaRPr lang="en-GB" dirty="0"/>
          </a:p>
        </p:txBody>
      </p:sp>
      <p:sp>
        <p:nvSpPr>
          <p:cNvPr id="7" name="Rectangle 3"/>
          <p:cNvSpPr txBox="1">
            <a:spLocks noChangeArrowheads="1"/>
          </p:cNvSpPr>
          <p:nvPr/>
        </p:nvSpPr>
        <p:spPr bwMode="gray">
          <a:xfrm>
            <a:off x="622300" y="914400"/>
            <a:ext cx="54737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Standard Stall Décor Concept</a:t>
            </a:r>
          </a:p>
          <a:p>
            <a:pPr lvl="1"/>
            <a:endParaRPr lang="en-GB"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chemeClr val="bg2">
                    <a:lumMod val="10000"/>
                  </a:schemeClr>
                </a:solidFill>
                <a:latin typeface="Quicksand Light" panose="02070303000000060000" pitchFamily="18" charset="0"/>
              </a:rPr>
              <a:t>Featuring façade of Penang heritage buildings</a:t>
            </a:r>
          </a:p>
        </p:txBody>
      </p:sp>
      <p:pic>
        <p:nvPicPr>
          <p:cNvPr id="1026" name="Picture 2" descr="http://wuf9.org/wp-content/themes/wuf9/img/technical-visits-route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3810" y="2209800"/>
            <a:ext cx="5287328" cy="2971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Tree>
    <p:extLst>
      <p:ext uri="{BB962C8B-B14F-4D97-AF65-F5344CB8AC3E}">
        <p14:creationId xmlns:p14="http://schemas.microsoft.com/office/powerpoint/2010/main" val="42875829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0863" y="298800"/>
            <a:ext cx="11090275" cy="814388"/>
          </a:xfrm>
        </p:spPr>
        <p:txBody>
          <a:bodyPr/>
          <a:lstStyle/>
          <a:p>
            <a:r>
              <a:rPr lang="en-MY" dirty="0"/>
              <a:t>Booth </a:t>
            </a:r>
            <a:br>
              <a:rPr lang="en-MY" dirty="0"/>
            </a:br>
            <a:r>
              <a:rPr lang="en-MY" dirty="0"/>
              <a:t>Proposed</a:t>
            </a:r>
            <a:endParaRPr lang="en-GB" dirty="0"/>
          </a:p>
        </p:txBody>
      </p:sp>
      <p:sp>
        <p:nvSpPr>
          <p:cNvPr id="6" name="Rectangle 3"/>
          <p:cNvSpPr txBox="1">
            <a:spLocks noChangeArrowheads="1"/>
          </p:cNvSpPr>
          <p:nvPr/>
        </p:nvSpPr>
        <p:spPr bwMode="gray">
          <a:xfrm>
            <a:off x="622300" y="914400"/>
            <a:ext cx="54737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Standard Food Stall Concept </a:t>
            </a:r>
          </a:p>
          <a:p>
            <a:pPr lvl="1"/>
            <a:endParaRPr lang="en-GB"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Dimensions: </a:t>
            </a:r>
            <a:r>
              <a:rPr lang="en-GB" b="1" dirty="0">
                <a:solidFill>
                  <a:schemeClr val="bg2">
                    <a:lumMod val="10000"/>
                  </a:schemeClr>
                </a:solidFill>
                <a:latin typeface="Quicksand Light" panose="02070303000000060000" pitchFamily="18" charset="0"/>
              </a:rPr>
              <a:t>10ft x 10ft</a:t>
            </a:r>
          </a:p>
          <a:p>
            <a:pPr lvl="1"/>
            <a:endParaRPr lang="en-GB" b="1" dirty="0">
              <a:solidFill>
                <a:schemeClr val="bg2">
                  <a:lumMod val="5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Portable tents / Arabian Tents</a:t>
            </a:r>
          </a:p>
          <a:p>
            <a:pPr lvl="1"/>
            <a:r>
              <a:rPr lang="en-GB" b="1" dirty="0">
                <a:solidFill>
                  <a:schemeClr val="bg2">
                    <a:lumMod val="10000"/>
                  </a:schemeClr>
                </a:solidFill>
                <a:latin typeface="Quicksand Light" panose="02070303000000060000" pitchFamily="18" charset="0"/>
              </a:rPr>
              <a:t>Heritage house façade concept. </a:t>
            </a:r>
          </a:p>
          <a:p>
            <a:pPr lvl="1"/>
            <a:r>
              <a:rPr lang="en-GB" b="1" dirty="0">
                <a:solidFill>
                  <a:schemeClr val="bg2">
                    <a:lumMod val="10000"/>
                  </a:schemeClr>
                </a:solidFill>
                <a:latin typeface="Quicksand Light" panose="02070303000000060000" pitchFamily="18" charset="0"/>
              </a:rPr>
              <a:t>May come in different colours to give a vibrant ambiance. </a:t>
            </a:r>
          </a:p>
        </p:txBody>
      </p:sp>
      <p:pic>
        <p:nvPicPr>
          <p:cNvPr id="5" name="Picture 4"/>
          <p:cNvPicPr>
            <a:picLocks noChangeAspect="1"/>
          </p:cNvPicPr>
          <p:nvPr/>
        </p:nvPicPr>
        <p:blipFill rotWithShape="1">
          <a:blip r:embed="rId2">
            <a:extLst>
              <a:ext uri="{28A0092B-C50C-407E-A947-70E740481C1C}">
                <a14:useLocalDpi xmlns:a14="http://schemas.microsoft.com/office/drawing/2010/main"/>
              </a:ext>
            </a:extLst>
          </a:blip>
          <a:srcRect l="18181" t="7206" r="12987" b="10071"/>
          <a:stretch/>
        </p:blipFill>
        <p:spPr>
          <a:xfrm>
            <a:off x="6705600" y="1603550"/>
            <a:ext cx="4910138" cy="4168986"/>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Tree>
    <p:extLst>
      <p:ext uri="{BB962C8B-B14F-4D97-AF65-F5344CB8AC3E}">
        <p14:creationId xmlns:p14="http://schemas.microsoft.com/office/powerpoint/2010/main" val="32979913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0863" y="298800"/>
            <a:ext cx="11090275" cy="814388"/>
          </a:xfrm>
        </p:spPr>
        <p:txBody>
          <a:bodyPr/>
          <a:lstStyle/>
          <a:p>
            <a:r>
              <a:rPr lang="en-MY" dirty="0"/>
              <a:t>Street Visual </a:t>
            </a:r>
            <a:br>
              <a:rPr lang="en-MY" dirty="0"/>
            </a:br>
            <a:r>
              <a:rPr lang="en-MY" dirty="0"/>
              <a:t>Proposed</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209800" y="1336135"/>
            <a:ext cx="7943183" cy="4795329"/>
          </a:xfrm>
          <a:prstGeom prst="rect">
            <a:avLst/>
          </a:prstGeom>
        </p:spPr>
      </p:pic>
      <p:pic>
        <p:nvPicPr>
          <p:cNvPr id="2" name="Picture 1"/>
          <p:cNvPicPr>
            <a:picLocks noChangeAspect="1"/>
          </p:cNvPicPr>
          <p:nvPr/>
        </p:nvPicPr>
        <p:blipFill>
          <a:blip r:embed="rId3" cstate="print">
            <a:extLst>
              <a:ext uri="{BEBA8EAE-BF5A-486C-A8C5-ECC9F3942E4B}">
                <a14:imgProps xmlns:a14="http://schemas.microsoft.com/office/drawing/2010/main">
                  <a14:imgLayer r:embed="rId4">
                    <a14:imgEffect>
                      <a14:backgroundRemoval t="500" b="98875" l="36492" r="64505">
                        <a14:backgroundMark x1="53200" y1="35750" x2="53200" y2="35750"/>
                      </a14:backgroundRemoval>
                    </a14:imgEffect>
                  </a14:imgLayer>
                </a14:imgProps>
              </a:ext>
              <a:ext uri="{28A0092B-C50C-407E-A947-70E740481C1C}">
                <a14:useLocalDpi xmlns:a14="http://schemas.microsoft.com/office/drawing/2010/main"/>
              </a:ext>
            </a:extLst>
          </a:blip>
          <a:stretch>
            <a:fillRect/>
          </a:stretch>
        </p:blipFill>
        <p:spPr>
          <a:xfrm>
            <a:off x="4495800" y="3733800"/>
            <a:ext cx="2400014" cy="1596019"/>
          </a:xfrm>
          <a:prstGeom prst="rect">
            <a:avLst/>
          </a:prstGeom>
        </p:spPr>
      </p:pic>
      <p:pic>
        <p:nvPicPr>
          <p:cNvPr id="5" name="Picture 4"/>
          <p:cNvPicPr>
            <a:picLocks noChangeAspect="1"/>
          </p:cNvPicPr>
          <p:nvPr/>
        </p:nvPicPr>
        <p:blipFill>
          <a:blip r:embed="rId5" cstate="print">
            <a:extLst>
              <a:ext uri="{BEBA8EAE-BF5A-486C-A8C5-ECC9F3942E4B}">
                <a14:imgProps xmlns:a14="http://schemas.microsoft.com/office/drawing/2010/main">
                  <a14:imgLayer r:embed="rId4">
                    <a14:imgEffect>
                      <a14:backgroundRemoval t="500" b="98875" l="36492" r="64505">
                        <a14:backgroundMark x1="53200" y1="35750" x2="53200" y2="35750"/>
                      </a14:backgroundRemoval>
                    </a14:imgEffect>
                  </a14:imgLayer>
                </a14:imgProps>
              </a:ext>
              <a:ext uri="{28A0092B-C50C-407E-A947-70E740481C1C}">
                <a14:useLocalDpi xmlns:a14="http://schemas.microsoft.com/office/drawing/2010/main"/>
              </a:ext>
            </a:extLst>
          </a:blip>
          <a:stretch>
            <a:fillRect/>
          </a:stretch>
        </p:blipFill>
        <p:spPr>
          <a:xfrm>
            <a:off x="6629400" y="3940620"/>
            <a:ext cx="889000" cy="591189"/>
          </a:xfrm>
          <a:prstGeom prst="rect">
            <a:avLst/>
          </a:prstGeom>
        </p:spPr>
      </p:pic>
      <p:pic>
        <p:nvPicPr>
          <p:cNvPr id="3" name="Picture 2"/>
          <p:cNvPicPr>
            <a:picLocks noChangeAspect="1"/>
          </p:cNvPicPr>
          <p:nvPr/>
        </p:nvPicPr>
        <p:blipFill>
          <a:blip r:embed="rId6" cstate="print">
            <a:extLst>
              <a:ext uri="{BEBA8EAE-BF5A-486C-A8C5-ECC9F3942E4B}">
                <a14:imgProps xmlns:a14="http://schemas.microsoft.com/office/drawing/2010/main">
                  <a14:imgLayer r:embed="rId7">
                    <a14:imgEffect>
                      <a14:backgroundRemoval t="0" b="100000" l="35015" r="65291"/>
                    </a14:imgEffect>
                  </a14:imgLayer>
                </a14:imgProps>
              </a:ext>
              <a:ext uri="{28A0092B-C50C-407E-A947-70E740481C1C}">
                <a14:useLocalDpi xmlns:a14="http://schemas.microsoft.com/office/drawing/2010/main"/>
              </a:ext>
            </a:extLst>
          </a:blip>
          <a:stretch>
            <a:fillRect/>
          </a:stretch>
        </p:blipFill>
        <p:spPr>
          <a:xfrm>
            <a:off x="6907220" y="3759200"/>
            <a:ext cx="2064029" cy="1161411"/>
          </a:xfrm>
          <a:prstGeom prst="rect">
            <a:avLst/>
          </a:prstGeom>
        </p:spPr>
      </p:pic>
      <p:pic>
        <p:nvPicPr>
          <p:cNvPr id="7" name="Picture 6"/>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Tree>
    <p:extLst>
      <p:ext uri="{BB962C8B-B14F-4D97-AF65-F5344CB8AC3E}">
        <p14:creationId xmlns:p14="http://schemas.microsoft.com/office/powerpoint/2010/main" val="18459162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gray">
          <a:xfrm>
            <a:off x="622300" y="914400"/>
            <a:ext cx="67691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Why?</a:t>
            </a:r>
          </a:p>
          <a:p>
            <a:pPr marL="287655" lvl="1" indent="-285750">
              <a:buFont typeface="Wingdings" panose="05000000000000000000" pitchFamily="2" charset="2"/>
              <a:buChar char="§"/>
            </a:pPr>
            <a:r>
              <a:rPr lang="en-US" dirty="0">
                <a:latin typeface="+mj-lt"/>
              </a:rPr>
              <a:t>As </a:t>
            </a:r>
            <a:r>
              <a:rPr lang="en-US" dirty="0" err="1">
                <a:latin typeface="+mj-lt"/>
              </a:rPr>
              <a:t>Penangite</a:t>
            </a:r>
            <a:r>
              <a:rPr lang="en-US" dirty="0">
                <a:latin typeface="+mj-lt"/>
              </a:rPr>
              <a:t>, we will definitely agree when someone say that Penang Assam </a:t>
            </a:r>
            <a:r>
              <a:rPr lang="en-US" dirty="0" err="1">
                <a:latin typeface="+mj-lt"/>
              </a:rPr>
              <a:t>Laksa</a:t>
            </a:r>
            <a:r>
              <a:rPr lang="en-US" dirty="0">
                <a:latin typeface="+mj-lt"/>
              </a:rPr>
              <a:t> is the best </a:t>
            </a:r>
            <a:r>
              <a:rPr lang="en-US" dirty="0" err="1">
                <a:latin typeface="+mj-lt"/>
              </a:rPr>
              <a:t>laksa</a:t>
            </a:r>
            <a:r>
              <a:rPr lang="en-US" dirty="0">
                <a:latin typeface="+mj-lt"/>
              </a:rPr>
              <a:t> in the world but there is no harm trying other type of </a:t>
            </a:r>
            <a:r>
              <a:rPr lang="en-US" dirty="0" err="1">
                <a:latin typeface="+mj-lt"/>
              </a:rPr>
              <a:t>laksa</a:t>
            </a:r>
            <a:r>
              <a:rPr lang="en-US" dirty="0">
                <a:latin typeface="+mj-lt"/>
              </a:rPr>
              <a:t> from the surrounding regions.</a:t>
            </a:r>
          </a:p>
          <a:p>
            <a:pPr marL="287655" lvl="1" indent="-285750">
              <a:buFont typeface="Wingdings" panose="05000000000000000000" pitchFamily="2" charset="2"/>
              <a:buChar char="§"/>
            </a:pPr>
            <a:endParaRPr lang="en-US" dirty="0">
              <a:latin typeface="+mj-lt"/>
            </a:endParaRPr>
          </a:p>
          <a:p>
            <a:pPr marL="287655" lvl="1" indent="-285750">
              <a:buFont typeface="Wingdings" panose="05000000000000000000" pitchFamily="2" charset="2"/>
              <a:buChar char="§"/>
            </a:pPr>
            <a:r>
              <a:rPr lang="en-US" dirty="0">
                <a:latin typeface="+mj-lt"/>
              </a:rPr>
              <a:t>Aroma </a:t>
            </a:r>
            <a:r>
              <a:rPr lang="en-US" dirty="0" err="1">
                <a:latin typeface="+mj-lt"/>
              </a:rPr>
              <a:t>Laksa</a:t>
            </a:r>
            <a:r>
              <a:rPr lang="en-US" dirty="0">
                <a:latin typeface="+mj-lt"/>
              </a:rPr>
              <a:t> will gather around different types of </a:t>
            </a:r>
            <a:r>
              <a:rPr lang="en-US" dirty="0" err="1">
                <a:latin typeface="+mj-lt"/>
              </a:rPr>
              <a:t>laksa</a:t>
            </a:r>
            <a:r>
              <a:rPr lang="en-US" dirty="0">
                <a:latin typeface="+mj-lt"/>
              </a:rPr>
              <a:t> stalls, from Penang Assam </a:t>
            </a:r>
            <a:r>
              <a:rPr lang="en-US" dirty="0" err="1">
                <a:latin typeface="+mj-lt"/>
              </a:rPr>
              <a:t>Laksa</a:t>
            </a:r>
            <a:r>
              <a:rPr lang="en-US" dirty="0">
                <a:latin typeface="+mj-lt"/>
              </a:rPr>
              <a:t> to </a:t>
            </a:r>
            <a:r>
              <a:rPr lang="en-US" dirty="0" err="1">
                <a:latin typeface="+mj-lt"/>
              </a:rPr>
              <a:t>Laksam</a:t>
            </a:r>
            <a:r>
              <a:rPr lang="en-US" dirty="0">
                <a:latin typeface="+mj-lt"/>
              </a:rPr>
              <a:t> Kelantan. Each </a:t>
            </a:r>
            <a:r>
              <a:rPr lang="en-US" dirty="0" err="1">
                <a:latin typeface="+mj-lt"/>
              </a:rPr>
              <a:t>flavour</a:t>
            </a:r>
            <a:r>
              <a:rPr lang="en-US" dirty="0">
                <a:latin typeface="+mj-lt"/>
              </a:rPr>
              <a:t> is distinctly aromatic and different. From the sour, red and fiery soups to creamy coconut crème smooth vary, the selection is endless. </a:t>
            </a:r>
            <a:endParaRPr lang="en-GB" b="1" dirty="0">
              <a:solidFill>
                <a:schemeClr val="bg2">
                  <a:lumMod val="50000"/>
                </a:schemeClr>
              </a:solidFill>
              <a:latin typeface="Quicksand Light" panose="02070303000000060000" pitchFamily="18" charset="0"/>
            </a:endParaRPr>
          </a:p>
        </p:txBody>
      </p:sp>
      <p:pic>
        <p:nvPicPr>
          <p:cNvPr id="2050" name="Picture 2" descr="Image result for laks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10600" y="1575752"/>
            <a:ext cx="3030538" cy="424275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
        <p:nvSpPr>
          <p:cNvPr id="10" name="Title 1"/>
          <p:cNvSpPr txBox="1">
            <a:spLocks/>
          </p:cNvSpPr>
          <p:nvPr/>
        </p:nvSpPr>
        <p:spPr bwMode="gray">
          <a:xfrm>
            <a:off x="550863" y="347922"/>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kern="0" dirty="0"/>
              <a:t>PROPOSED HIGHLIGHT</a:t>
            </a:r>
            <a:br>
              <a:rPr lang="en-MY" kern="0" dirty="0"/>
            </a:br>
            <a:r>
              <a:rPr lang="en-MY" b="0" kern="0" dirty="0">
                <a:latin typeface="Quicksand Bold" pitchFamily="50" charset="0"/>
              </a:rPr>
              <a:t>Aroma </a:t>
            </a:r>
            <a:r>
              <a:rPr lang="en-MY" b="0" kern="0" dirty="0" err="1">
                <a:latin typeface="Quicksand Bold" pitchFamily="50" charset="0"/>
              </a:rPr>
              <a:t>Laksa</a:t>
            </a:r>
            <a:endParaRPr lang="en-GB" b="0" kern="0" dirty="0">
              <a:latin typeface="Quicksand Bold" pitchFamily="50" charset="0"/>
            </a:endParaRPr>
          </a:p>
        </p:txBody>
      </p:sp>
    </p:spTree>
    <p:extLst>
      <p:ext uri="{BB962C8B-B14F-4D97-AF65-F5344CB8AC3E}">
        <p14:creationId xmlns:p14="http://schemas.microsoft.com/office/powerpoint/2010/main" val="35464015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pic>
        <p:nvPicPr>
          <p:cNvPr id="9" name="Picture 8"/>
          <p:cNvPicPr>
            <a:picLocks noChangeAspect="1"/>
          </p:cNvPicPr>
          <p:nvPr/>
        </p:nvPicPr>
        <p:blipFill rotWithShape="1">
          <a:blip r:embed="rId3"/>
          <a:srcRect t="10804" r="978" b="723"/>
          <a:stretch/>
        </p:blipFill>
        <p:spPr>
          <a:xfrm>
            <a:off x="8079216" y="3733800"/>
            <a:ext cx="3403600" cy="2292516"/>
          </a:xfrm>
          <a:prstGeom prst="rect">
            <a:avLst/>
          </a:prstGeom>
        </p:spPr>
      </p:pic>
      <p:sp>
        <p:nvSpPr>
          <p:cNvPr id="10"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685800" y="1303020"/>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fi-FI" dirty="0">
                <a:solidFill>
                  <a:srgbClr val="00A19A"/>
                </a:solidFill>
                <a:latin typeface="Quicksand Book" panose="02070303000000060000" pitchFamily="18" charset="0"/>
              </a:rPr>
              <a:t>Laksa Janggus, Balik Pulau</a:t>
            </a:r>
          </a:p>
          <a:p>
            <a:pPr algn="ctr"/>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Stall location: </a:t>
            </a:r>
            <a:r>
              <a:rPr lang="en-US" b="1" dirty="0" err="1">
                <a:solidFill>
                  <a:schemeClr val="bg2">
                    <a:lumMod val="25000"/>
                  </a:schemeClr>
                </a:solidFill>
                <a:latin typeface="Quicksand Light" panose="02070303000000060000" pitchFamily="18" charset="0"/>
              </a:rPr>
              <a:t>Kampung</a:t>
            </a:r>
            <a:r>
              <a:rPr lang="en-US" b="1" dirty="0">
                <a:solidFill>
                  <a:schemeClr val="bg2">
                    <a:lumMod val="25000"/>
                  </a:schemeClr>
                </a:solidFill>
                <a:latin typeface="Quicksand Light" panose="02070303000000060000" pitchFamily="18" charset="0"/>
              </a:rPr>
              <a:t> Perlis, </a:t>
            </a:r>
            <a:r>
              <a:rPr lang="en-US" b="1" dirty="0" err="1">
                <a:solidFill>
                  <a:schemeClr val="bg2">
                    <a:lumMod val="25000"/>
                  </a:schemeClr>
                </a:solidFill>
                <a:latin typeface="Quicksand Light" panose="02070303000000060000" pitchFamily="18" charset="0"/>
              </a:rPr>
              <a:t>Balik</a:t>
            </a:r>
            <a:r>
              <a:rPr lang="en-US" b="1" dirty="0">
                <a:solidFill>
                  <a:schemeClr val="bg2">
                    <a:lumMod val="25000"/>
                  </a:schemeClr>
                </a:solidFill>
                <a:latin typeface="Quicksand Light" panose="02070303000000060000" pitchFamily="18" charset="0"/>
              </a:rPr>
              <a:t> </a:t>
            </a:r>
            <a:r>
              <a:rPr lang="en-US" b="1" dirty="0" err="1">
                <a:solidFill>
                  <a:schemeClr val="bg2">
                    <a:lumMod val="25000"/>
                  </a:schemeClr>
                </a:solidFill>
                <a:latin typeface="Quicksand Light" panose="02070303000000060000" pitchFamily="18" charset="0"/>
              </a:rPr>
              <a:t>Pulau</a:t>
            </a:r>
            <a:r>
              <a:rPr lang="en-US" b="1" dirty="0">
                <a:solidFill>
                  <a:schemeClr val="bg2">
                    <a:lumMod val="25000"/>
                  </a:schemeClr>
                </a:solidFill>
                <a:latin typeface="Quicksand Light" panose="02070303000000060000" pitchFamily="18" charset="0"/>
              </a:rPr>
              <a:t>, Penang.</a:t>
            </a:r>
          </a:p>
          <a:p>
            <a:pPr marL="287655" lvl="1" indent="-285750">
              <a:buFont typeface="Wingdings" panose="05000000000000000000" pitchFamily="2" charset="2"/>
              <a:buChar char="§"/>
            </a:pPr>
            <a:endParaRPr lang="en-GB" b="1" dirty="0">
              <a:solidFill>
                <a:schemeClr val="bg2">
                  <a:lumMod val="25000"/>
                </a:schemeClr>
              </a:solidFill>
              <a:latin typeface="Quicksand Light" panose="02070303000000060000" pitchFamily="18" charset="0"/>
            </a:endParaRPr>
          </a:p>
          <a:p>
            <a:pPr marL="287655" lvl="1" indent="-285750" algn="just">
              <a:buFont typeface="Wingdings" panose="05000000000000000000" pitchFamily="2" charset="2"/>
              <a:buChar char="§"/>
            </a:pPr>
            <a:r>
              <a:rPr lang="en-US" b="1" dirty="0">
                <a:solidFill>
                  <a:schemeClr val="bg2">
                    <a:lumMod val="25000"/>
                  </a:schemeClr>
                </a:solidFill>
                <a:latin typeface="Quicksand Light" panose="02070303000000060000" pitchFamily="18" charset="0"/>
              </a:rPr>
              <a:t>Famous </a:t>
            </a:r>
            <a:r>
              <a:rPr lang="en-US" b="1" dirty="0" err="1">
                <a:solidFill>
                  <a:schemeClr val="bg2">
                    <a:lumMod val="25000"/>
                  </a:schemeClr>
                </a:solidFill>
                <a:latin typeface="Quicksand Light" panose="02070303000000060000" pitchFamily="18" charset="0"/>
              </a:rPr>
              <a:t>Laksa</a:t>
            </a:r>
            <a:r>
              <a:rPr lang="en-US" b="1" dirty="0">
                <a:solidFill>
                  <a:schemeClr val="bg2">
                    <a:lumMod val="25000"/>
                  </a:schemeClr>
                </a:solidFill>
                <a:latin typeface="Quicksand Light" panose="02070303000000060000" pitchFamily="18" charset="0"/>
              </a:rPr>
              <a:t> </a:t>
            </a:r>
            <a:r>
              <a:rPr lang="en-US" b="1" dirty="0" err="1">
                <a:solidFill>
                  <a:schemeClr val="bg2">
                    <a:lumMod val="25000"/>
                  </a:schemeClr>
                </a:solidFill>
                <a:latin typeface="Quicksand Light" panose="02070303000000060000" pitchFamily="18" charset="0"/>
              </a:rPr>
              <a:t>Janggus</a:t>
            </a:r>
            <a:r>
              <a:rPr lang="en-US" b="1" dirty="0">
                <a:solidFill>
                  <a:schemeClr val="bg2">
                    <a:lumMod val="25000"/>
                  </a:schemeClr>
                </a:solidFill>
                <a:latin typeface="Quicksand Light" panose="02070303000000060000" pitchFamily="18" charset="0"/>
              </a:rPr>
              <a:t>. One other difference between the Malay and Chinese </a:t>
            </a:r>
            <a:r>
              <a:rPr lang="en-US" b="1" dirty="0" err="1">
                <a:solidFill>
                  <a:schemeClr val="bg2">
                    <a:lumMod val="25000"/>
                  </a:schemeClr>
                </a:solidFill>
                <a:latin typeface="Quicksand Light" panose="02070303000000060000" pitchFamily="18" charset="0"/>
              </a:rPr>
              <a:t>Asam</a:t>
            </a:r>
            <a:r>
              <a:rPr lang="en-US" b="1" dirty="0">
                <a:solidFill>
                  <a:schemeClr val="bg2">
                    <a:lumMod val="25000"/>
                  </a:schemeClr>
                </a:solidFill>
                <a:latin typeface="Quicksand Light" panose="02070303000000060000" pitchFamily="18" charset="0"/>
              </a:rPr>
              <a:t> </a:t>
            </a:r>
            <a:r>
              <a:rPr lang="en-US" b="1" dirty="0" err="1">
                <a:solidFill>
                  <a:schemeClr val="bg2">
                    <a:lumMod val="25000"/>
                  </a:schemeClr>
                </a:solidFill>
                <a:latin typeface="Quicksand Light" panose="02070303000000060000" pitchFamily="18" charset="0"/>
              </a:rPr>
              <a:t>Laksa</a:t>
            </a:r>
            <a:r>
              <a:rPr lang="en-US" b="1" dirty="0">
                <a:solidFill>
                  <a:schemeClr val="bg2">
                    <a:lumMod val="25000"/>
                  </a:schemeClr>
                </a:solidFill>
                <a:latin typeface="Quicksand Light" panose="02070303000000060000" pitchFamily="18" charset="0"/>
              </a:rPr>
              <a:t> is that the Malays add hard-boiled egg to their </a:t>
            </a:r>
            <a:r>
              <a:rPr lang="en-US" b="1" dirty="0" err="1">
                <a:solidFill>
                  <a:schemeClr val="bg2">
                    <a:lumMod val="25000"/>
                  </a:schemeClr>
                </a:solidFill>
                <a:latin typeface="Quicksand Light" panose="02070303000000060000" pitchFamily="18" charset="0"/>
              </a:rPr>
              <a:t>Laksa</a:t>
            </a:r>
            <a:r>
              <a:rPr lang="en-US" b="1" dirty="0">
                <a:solidFill>
                  <a:schemeClr val="bg2">
                    <a:lumMod val="25000"/>
                  </a:schemeClr>
                </a:solidFill>
                <a:latin typeface="Quicksand Light" panose="02070303000000060000" pitchFamily="18" charset="0"/>
              </a:rPr>
              <a:t> as a side, but which the Chinese never do.</a:t>
            </a:r>
          </a:p>
          <a:p>
            <a:pPr marL="287655" lvl="1" indent="-285750" algn="just">
              <a:buFont typeface="Wingdings" panose="05000000000000000000" pitchFamily="2" charset="2"/>
              <a:buChar char="§"/>
            </a:pPr>
            <a:endParaRPr lang="en-US" b="1" dirty="0">
              <a:solidFill>
                <a:schemeClr val="bg2">
                  <a:lumMod val="25000"/>
                </a:schemeClr>
              </a:solidFill>
              <a:latin typeface="Quicksand Light" panose="02070303000000060000" pitchFamily="18" charset="0"/>
            </a:endParaRPr>
          </a:p>
          <a:p>
            <a:pPr marL="287655" lvl="1" indent="-285750" algn="just">
              <a:buFont typeface="Wingdings" panose="05000000000000000000" pitchFamily="2" charset="2"/>
              <a:buChar char="§"/>
            </a:pPr>
            <a:endParaRPr lang="en-US" b="1" dirty="0">
              <a:solidFill>
                <a:schemeClr val="bg2">
                  <a:lumMod val="25000"/>
                </a:schemeClr>
              </a:solidFill>
              <a:latin typeface="Quicksand Light" panose="02070303000000060000" pitchFamily="18" charset="0"/>
            </a:endParaRPr>
          </a:p>
          <a:p>
            <a:pPr marL="287655" lvl="1" indent="-285750" algn="just">
              <a:buFont typeface="Wingdings" panose="05000000000000000000" pitchFamily="2" charset="2"/>
              <a:buChar char="§"/>
            </a:pPr>
            <a:endParaRPr lang="en-US" b="1" dirty="0">
              <a:solidFill>
                <a:schemeClr val="bg2">
                  <a:lumMod val="25000"/>
                </a:schemeClr>
              </a:solidFill>
              <a:latin typeface="Quicksand Light" panose="02070303000000060000" pitchFamily="18" charset="0"/>
            </a:endParaRPr>
          </a:p>
          <a:p>
            <a:pPr marL="287655" lvl="1" indent="-285750" algn="just">
              <a:buFont typeface="Wingdings" panose="05000000000000000000" pitchFamily="2" charset="2"/>
              <a:buChar char="§"/>
            </a:pPr>
            <a:endParaRPr lang="en-US" b="1" dirty="0">
              <a:solidFill>
                <a:schemeClr val="bg2">
                  <a:lumMod val="25000"/>
                </a:schemeClr>
              </a:solidFill>
              <a:latin typeface="Quicksand Light" panose="02070303000000060000" pitchFamily="18" charset="0"/>
            </a:endParaRPr>
          </a:p>
          <a:p>
            <a:pPr marL="287655" lvl="1" indent="-285750" algn="just">
              <a:buFont typeface="Wingdings" panose="05000000000000000000" pitchFamily="2" charset="2"/>
              <a:buChar char="§"/>
            </a:pPr>
            <a:endParaRPr lang="en-US" b="1" dirty="0">
              <a:solidFill>
                <a:schemeClr val="bg2">
                  <a:lumMod val="25000"/>
                </a:schemeClr>
              </a:solidFill>
              <a:latin typeface="Quicksand Light" panose="02070303000000060000" pitchFamily="18" charset="0"/>
            </a:endParaRPr>
          </a:p>
          <a:p>
            <a:pPr marL="287655" lvl="1" indent="-285750" algn="just">
              <a:buFont typeface="Wingdings" panose="05000000000000000000" pitchFamily="2" charset="2"/>
              <a:buChar char="§"/>
            </a:pPr>
            <a:endParaRPr lang="en-US" b="1" dirty="0">
              <a:solidFill>
                <a:schemeClr val="bg2">
                  <a:lumMod val="25000"/>
                </a:schemeClr>
              </a:solidFill>
              <a:latin typeface="Quicksand Light" panose="02070303000000060000" pitchFamily="18" charset="0"/>
            </a:endParaRPr>
          </a:p>
          <a:p>
            <a:pPr lvl="1" algn="just"/>
            <a:endParaRPr lang="en-US" b="1" dirty="0">
              <a:solidFill>
                <a:schemeClr val="bg2">
                  <a:lumMod val="50000"/>
                </a:schemeClr>
              </a:solidFill>
              <a:latin typeface="Quicksand Light" panose="02070303000000060000" pitchFamily="18" charset="0"/>
            </a:endParaRPr>
          </a:p>
          <a:p>
            <a:pPr lvl="1"/>
            <a:r>
              <a:rPr lang="en-GB" sz="1000" b="1" i="1" dirty="0">
                <a:solidFill>
                  <a:schemeClr val="accent1"/>
                </a:solidFill>
                <a:latin typeface="Quicksand Light" panose="02070303000000060000" pitchFamily="18" charset="0"/>
              </a:rPr>
              <a:t>*</a:t>
            </a:r>
            <a:r>
              <a:rPr lang="en-GB" sz="1000" i="1" dirty="0">
                <a:solidFill>
                  <a:schemeClr val="accent1"/>
                </a:solidFill>
                <a:latin typeface="Quicksand Light" panose="02070303000000060000" pitchFamily="18" charset="0"/>
              </a:rPr>
              <a:t>subject to confirmation / availability</a:t>
            </a:r>
            <a:endParaRPr lang="en-GB" sz="1000" b="1" dirty="0">
              <a:solidFill>
                <a:schemeClr val="bg2">
                  <a:lumMod val="50000"/>
                </a:schemeClr>
              </a:solidFill>
              <a:latin typeface="Quicksand Light" panose="02070303000000060000" pitchFamily="18" charset="0"/>
            </a:endParaRPr>
          </a:p>
        </p:txBody>
      </p:sp>
      <p:pic>
        <p:nvPicPr>
          <p:cNvPr id="11" name="Picture 10"/>
          <p:cNvPicPr>
            <a:picLocks noChangeAspect="1"/>
          </p:cNvPicPr>
          <p:nvPr/>
        </p:nvPicPr>
        <p:blipFill rotWithShape="1">
          <a:blip r:embed="rId4"/>
          <a:srcRect l="1471" t="7118" r="1"/>
          <a:stretch/>
        </p:blipFill>
        <p:spPr>
          <a:xfrm>
            <a:off x="8079216" y="1440179"/>
            <a:ext cx="3399126" cy="2133192"/>
          </a:xfrm>
          <a:prstGeom prst="rect">
            <a:avLst/>
          </a:prstGeom>
        </p:spPr>
      </p:pic>
      <p:sp>
        <p:nvSpPr>
          <p:cNvPr id="12" name="Title 1"/>
          <p:cNvSpPr txBox="1">
            <a:spLocks/>
          </p:cNvSpPr>
          <p:nvPr/>
        </p:nvSpPr>
        <p:spPr bwMode="gray">
          <a:xfrm>
            <a:off x="550863" y="347922"/>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kern="0" dirty="0"/>
              <a:t>PROPOSED HIGHLIGHT</a:t>
            </a:r>
            <a:br>
              <a:rPr lang="en-MY" kern="0" dirty="0"/>
            </a:br>
            <a:r>
              <a:rPr lang="en-MY" b="0" kern="0" dirty="0">
                <a:latin typeface="Quicksand Bold" pitchFamily="50" charset="0"/>
              </a:rPr>
              <a:t>Aroma </a:t>
            </a:r>
            <a:r>
              <a:rPr lang="en-MY" b="0" kern="0" dirty="0" err="1">
                <a:latin typeface="Quicksand Bold" pitchFamily="50" charset="0"/>
              </a:rPr>
              <a:t>Laksa</a:t>
            </a:r>
            <a:endParaRPr lang="en-GB" b="0" kern="0" dirty="0">
              <a:latin typeface="Quicksand Bold" pitchFamily="50" charset="0"/>
            </a:endParaRPr>
          </a:p>
        </p:txBody>
      </p:sp>
    </p:spTree>
    <p:extLst>
      <p:ext uri="{BB962C8B-B14F-4D97-AF65-F5344CB8AC3E}">
        <p14:creationId xmlns:p14="http://schemas.microsoft.com/office/powerpoint/2010/main" val="20631318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pic>
        <p:nvPicPr>
          <p:cNvPr id="12" name="Picture 11">
            <a:extLst>
              <a:ext uri="{FF2B5EF4-FFF2-40B4-BE49-F238E27FC236}">
                <a16:creationId xmlns:a16="http://schemas.microsoft.com/office/drawing/2014/main" id="{D550F406-5BE0-4D7C-BA8B-1E8D8180B0B3}"/>
              </a:ext>
            </a:extLst>
          </p:cNvPr>
          <p:cNvPicPr>
            <a:picLocks noChangeAspect="1"/>
          </p:cNvPicPr>
          <p:nvPr/>
        </p:nvPicPr>
        <p:blipFill rotWithShape="1">
          <a:blip r:embed="rId3"/>
          <a:srcRect l="7692" t="-1493" b="1"/>
          <a:stretch/>
        </p:blipFill>
        <p:spPr>
          <a:xfrm>
            <a:off x="8372143" y="3747936"/>
            <a:ext cx="3219450" cy="2359882"/>
          </a:xfrm>
          <a:prstGeom prst="rect">
            <a:avLst/>
          </a:prstGeom>
        </p:spPr>
      </p:pic>
      <p:sp>
        <p:nvSpPr>
          <p:cNvPr id="13" name="Rectangle 3">
            <a:extLst>
              <a:ext uri="{FF2B5EF4-FFF2-40B4-BE49-F238E27FC236}">
                <a16:creationId xmlns:a16="http://schemas.microsoft.com/office/drawing/2014/main" id="{024CB6CC-B809-4589-AC5C-82FA4E6CD89B}"/>
              </a:ext>
            </a:extLst>
          </p:cNvPr>
          <p:cNvSpPr txBox="1">
            <a:spLocks noChangeArrowheads="1"/>
          </p:cNvSpPr>
          <p:nvPr/>
        </p:nvSpPr>
        <p:spPr bwMode="gray">
          <a:xfrm>
            <a:off x="685800" y="1317156"/>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 </a:t>
            </a:r>
            <a:r>
              <a:rPr lang="en-GB" dirty="0" err="1">
                <a:solidFill>
                  <a:srgbClr val="00A19A"/>
                </a:solidFill>
                <a:latin typeface="Quicksand Book" panose="02070303000000060000" pitchFamily="18" charset="0"/>
              </a:rPr>
              <a:t>Pasar</a:t>
            </a:r>
            <a:r>
              <a:rPr lang="en-GB" dirty="0">
                <a:solidFill>
                  <a:srgbClr val="00A19A"/>
                </a:solidFill>
                <a:latin typeface="Quicksand Book" panose="02070303000000060000" pitchFamily="18" charset="0"/>
              </a:rPr>
              <a:t> Air </a:t>
            </a:r>
            <a:r>
              <a:rPr lang="en-GB" dirty="0" err="1">
                <a:solidFill>
                  <a:srgbClr val="00A19A"/>
                </a:solidFill>
                <a:latin typeface="Quicksand Book" panose="02070303000000060000" pitchFamily="18" charset="0"/>
              </a:rPr>
              <a:t>Itam</a:t>
            </a:r>
            <a:r>
              <a:rPr lang="en-GB" dirty="0">
                <a:solidFill>
                  <a:srgbClr val="00A19A"/>
                </a:solidFill>
                <a:latin typeface="Quicksand Book" panose="02070303000000060000" pitchFamily="18" charset="0"/>
              </a:rPr>
              <a:t> Laksa</a:t>
            </a:r>
          </a:p>
          <a:p>
            <a:pPr lvl="1"/>
            <a:endParaRPr lang="en-GB"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Stall location: </a:t>
            </a:r>
            <a:r>
              <a:rPr lang="en-GB" b="1" dirty="0">
                <a:solidFill>
                  <a:schemeClr val="bg2">
                    <a:lumMod val="25000"/>
                  </a:schemeClr>
                </a:solidFill>
                <a:latin typeface="Quicksand Light" panose="02070303000000060000" pitchFamily="18" charset="0"/>
              </a:rPr>
              <a:t>Ayer </a:t>
            </a:r>
            <a:r>
              <a:rPr lang="en-GB" b="1" dirty="0" err="1">
                <a:solidFill>
                  <a:schemeClr val="bg2">
                    <a:lumMod val="25000"/>
                  </a:schemeClr>
                </a:solidFill>
                <a:latin typeface="Quicksand Light" panose="02070303000000060000" pitchFamily="18" charset="0"/>
              </a:rPr>
              <a:t>Itam</a:t>
            </a:r>
            <a:r>
              <a:rPr lang="en-GB" b="1" dirty="0">
                <a:solidFill>
                  <a:schemeClr val="bg2">
                    <a:lumMod val="25000"/>
                  </a:schemeClr>
                </a:solidFill>
                <a:latin typeface="Quicksand Light" panose="02070303000000060000" pitchFamily="18" charset="0"/>
              </a:rPr>
              <a:t>, </a:t>
            </a:r>
            <a:r>
              <a:rPr lang="en-GB" b="1" dirty="0" err="1">
                <a:solidFill>
                  <a:schemeClr val="bg2">
                    <a:lumMod val="25000"/>
                  </a:schemeClr>
                </a:solidFill>
                <a:latin typeface="Quicksand Light" panose="02070303000000060000" pitchFamily="18" charset="0"/>
              </a:rPr>
              <a:t>Pulau</a:t>
            </a:r>
            <a:r>
              <a:rPr lang="en-GB" b="1" dirty="0">
                <a:solidFill>
                  <a:schemeClr val="bg2">
                    <a:lumMod val="25000"/>
                  </a:schemeClr>
                </a:solidFill>
                <a:latin typeface="Quicksand Light" panose="02070303000000060000" pitchFamily="18" charset="0"/>
              </a:rPr>
              <a:t> Pinang.</a:t>
            </a:r>
            <a:endParaRPr lang="en-MY" b="1" dirty="0">
              <a:solidFill>
                <a:schemeClr val="bg2">
                  <a:lumMod val="25000"/>
                </a:schemeClr>
              </a:solidFill>
              <a:latin typeface="Quicksand Light" panose="02070303000000060000" pitchFamily="18" charset="0"/>
            </a:endParaRPr>
          </a:p>
          <a:p>
            <a:pPr marL="287655" lvl="1" indent="-285750">
              <a:buFont typeface="Wingdings" panose="05000000000000000000" pitchFamily="2" charset="2"/>
              <a:buChar char="§"/>
            </a:pPr>
            <a:endParaRPr lang="en-GB" b="1" dirty="0">
              <a:solidFill>
                <a:schemeClr val="bg2">
                  <a:lumMod val="25000"/>
                </a:schemeClr>
              </a:solidFill>
              <a:latin typeface="Quicksand Light" panose="02070303000000060000" pitchFamily="18" charset="0"/>
            </a:endParaRPr>
          </a:p>
          <a:p>
            <a:pPr marL="287655" lvl="1" indent="-285750" algn="just">
              <a:buFont typeface="Wingdings" panose="05000000000000000000" pitchFamily="2" charset="2"/>
              <a:buChar char="§"/>
            </a:pPr>
            <a:r>
              <a:rPr lang="en-MY" b="1" dirty="0">
                <a:solidFill>
                  <a:schemeClr val="bg2">
                    <a:lumMod val="25000"/>
                  </a:schemeClr>
                </a:solidFill>
                <a:latin typeface="Quicksand Light" panose="02070303000000060000" pitchFamily="18" charset="0"/>
              </a:rPr>
              <a:t>The famous Penang sisters who run a 73-year-old business selling curry </a:t>
            </a:r>
            <a:r>
              <a:rPr lang="en-MY" b="1" dirty="0" err="1">
                <a:solidFill>
                  <a:schemeClr val="bg2">
                    <a:lumMod val="25000"/>
                  </a:schemeClr>
                </a:solidFill>
                <a:latin typeface="Quicksand Light" panose="02070303000000060000" pitchFamily="18" charset="0"/>
              </a:rPr>
              <a:t>mee</a:t>
            </a:r>
            <a:r>
              <a:rPr lang="en-MY" b="1" dirty="0">
                <a:solidFill>
                  <a:schemeClr val="bg2">
                    <a:lumMod val="25000"/>
                  </a:schemeClr>
                </a:solidFill>
                <a:latin typeface="Quicksand Light" panose="02070303000000060000" pitchFamily="18" charset="0"/>
              </a:rPr>
              <a:t> and fried bee </a:t>
            </a:r>
            <a:r>
              <a:rPr lang="en-MY" b="1" dirty="0" err="1">
                <a:solidFill>
                  <a:schemeClr val="bg2">
                    <a:lumMod val="25000"/>
                  </a:schemeClr>
                </a:solidFill>
                <a:latin typeface="Quicksand Light" panose="02070303000000060000" pitchFamily="18" charset="0"/>
              </a:rPr>
              <a:t>hoon</a:t>
            </a:r>
            <a:r>
              <a:rPr lang="en-MY" b="1" dirty="0">
                <a:solidFill>
                  <a:schemeClr val="bg2">
                    <a:lumMod val="25000"/>
                  </a:schemeClr>
                </a:solidFill>
                <a:latin typeface="Quicksand Light" panose="02070303000000060000" pitchFamily="18" charset="0"/>
              </a:rPr>
              <a:t> prove that age is just a number.</a:t>
            </a:r>
          </a:p>
          <a:p>
            <a:pPr marL="287655" lvl="1" indent="-285750" algn="just">
              <a:buFont typeface="Wingdings" panose="05000000000000000000" pitchFamily="2" charset="2"/>
              <a:buChar char="§"/>
            </a:pPr>
            <a:endParaRPr lang="en-MY" b="1" dirty="0">
              <a:solidFill>
                <a:schemeClr val="bg2">
                  <a:lumMod val="25000"/>
                </a:schemeClr>
              </a:solidFill>
              <a:latin typeface="Quicksand Light" panose="02070303000000060000" pitchFamily="18" charset="0"/>
            </a:endParaRPr>
          </a:p>
          <a:p>
            <a:pPr lvl="1" algn="just"/>
            <a:endParaRPr lang="en-MY" b="1" dirty="0">
              <a:solidFill>
                <a:schemeClr val="bg2">
                  <a:lumMod val="25000"/>
                </a:schemeClr>
              </a:solidFill>
              <a:latin typeface="Quicksand Light" panose="02070303000000060000" pitchFamily="18" charset="0"/>
            </a:endParaRPr>
          </a:p>
          <a:p>
            <a:pPr lvl="1" algn="just"/>
            <a:endParaRPr lang="en-MY" b="1" dirty="0">
              <a:solidFill>
                <a:schemeClr val="bg2">
                  <a:lumMod val="25000"/>
                </a:schemeClr>
              </a:solidFill>
              <a:latin typeface="Quicksand Light" panose="02070303000000060000" pitchFamily="18" charset="0"/>
            </a:endParaRPr>
          </a:p>
          <a:p>
            <a:pPr lvl="1" algn="just"/>
            <a:endParaRPr lang="en-MY" b="1" dirty="0">
              <a:solidFill>
                <a:schemeClr val="bg2">
                  <a:lumMod val="25000"/>
                </a:schemeClr>
              </a:solidFill>
              <a:latin typeface="Quicksand Light" panose="02070303000000060000" pitchFamily="18" charset="0"/>
            </a:endParaRPr>
          </a:p>
          <a:p>
            <a:pPr lvl="1" algn="just"/>
            <a:endParaRPr lang="en-US" b="1" dirty="0">
              <a:solidFill>
                <a:schemeClr val="bg2">
                  <a:lumMod val="50000"/>
                </a:schemeClr>
              </a:solidFill>
              <a:latin typeface="Quicksand Light" panose="02070303000000060000" pitchFamily="18" charset="0"/>
            </a:endParaRPr>
          </a:p>
          <a:p>
            <a:pPr lvl="1"/>
            <a:r>
              <a:rPr lang="en-GB" sz="1000" b="1" i="1" dirty="0">
                <a:solidFill>
                  <a:schemeClr val="accent1"/>
                </a:solidFill>
                <a:latin typeface="Quicksand Light" panose="02070303000000060000" pitchFamily="18" charset="0"/>
              </a:rPr>
              <a:t>*</a:t>
            </a:r>
            <a:r>
              <a:rPr lang="en-GB" sz="1000" i="1" dirty="0">
                <a:solidFill>
                  <a:schemeClr val="accent1"/>
                </a:solidFill>
                <a:latin typeface="Quicksand Light" panose="02070303000000060000" pitchFamily="18" charset="0"/>
              </a:rPr>
              <a:t>subject to confirmation / availability</a:t>
            </a:r>
            <a:endParaRPr lang="en-GB" sz="1000" b="1" dirty="0">
              <a:solidFill>
                <a:schemeClr val="bg2">
                  <a:lumMod val="50000"/>
                </a:schemeClr>
              </a:solidFill>
              <a:latin typeface="Quicksand Light" panose="02070303000000060000" pitchFamily="18" charset="0"/>
            </a:endParaRPr>
          </a:p>
        </p:txBody>
      </p:sp>
      <p:pic>
        <p:nvPicPr>
          <p:cNvPr id="14" name="Picture 13">
            <a:extLst>
              <a:ext uri="{FF2B5EF4-FFF2-40B4-BE49-F238E27FC236}">
                <a16:creationId xmlns:a16="http://schemas.microsoft.com/office/drawing/2014/main" id="{B2A97A8E-227B-4A05-915D-08FDB8156643}"/>
              </a:ext>
            </a:extLst>
          </p:cNvPr>
          <p:cNvPicPr>
            <a:picLocks noChangeAspect="1"/>
          </p:cNvPicPr>
          <p:nvPr/>
        </p:nvPicPr>
        <p:blipFill rotWithShape="1">
          <a:blip r:embed="rId4"/>
          <a:srcRect b="6370"/>
          <a:stretch/>
        </p:blipFill>
        <p:spPr>
          <a:xfrm>
            <a:off x="8372143" y="1649559"/>
            <a:ext cx="3219450" cy="2008041"/>
          </a:xfrm>
          <a:prstGeom prst="rect">
            <a:avLst/>
          </a:prstGeom>
        </p:spPr>
      </p:pic>
      <p:sp>
        <p:nvSpPr>
          <p:cNvPr id="17" name="Title 1"/>
          <p:cNvSpPr txBox="1">
            <a:spLocks/>
          </p:cNvSpPr>
          <p:nvPr/>
        </p:nvSpPr>
        <p:spPr bwMode="gray">
          <a:xfrm>
            <a:off x="550863" y="347922"/>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kern="0" dirty="0"/>
              <a:t>PROPOSED HIGHLIGHT</a:t>
            </a:r>
            <a:br>
              <a:rPr lang="en-MY" kern="0" dirty="0"/>
            </a:br>
            <a:r>
              <a:rPr lang="en-MY" b="0" kern="0" dirty="0">
                <a:latin typeface="Quicksand Bold" pitchFamily="50" charset="0"/>
              </a:rPr>
              <a:t>Aroma </a:t>
            </a:r>
            <a:r>
              <a:rPr lang="en-MY" b="0" kern="0" dirty="0" err="1">
                <a:latin typeface="Quicksand Bold" pitchFamily="50" charset="0"/>
              </a:rPr>
              <a:t>Laksa</a:t>
            </a:r>
            <a:endParaRPr lang="en-GB" b="0" kern="0" dirty="0">
              <a:latin typeface="Quicksand Bold" pitchFamily="50" charset="0"/>
            </a:endParaRPr>
          </a:p>
        </p:txBody>
      </p:sp>
    </p:spTree>
    <p:extLst>
      <p:ext uri="{BB962C8B-B14F-4D97-AF65-F5344CB8AC3E}">
        <p14:creationId xmlns:p14="http://schemas.microsoft.com/office/powerpoint/2010/main" val="14997494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10800" y="5592315"/>
            <a:ext cx="1768756" cy="1093620"/>
          </a:xfrm>
          <a:prstGeom prst="rect">
            <a:avLst/>
          </a:prstGeom>
        </p:spPr>
      </p:pic>
      <p:sp>
        <p:nvSpPr>
          <p:cNvPr id="9" name="Subtitle 6"/>
          <p:cNvSpPr txBox="1">
            <a:spLocks/>
          </p:cNvSpPr>
          <p:nvPr/>
        </p:nvSpPr>
        <p:spPr bwMode="gray">
          <a:xfrm>
            <a:off x="381000" y="6415330"/>
            <a:ext cx="11183937" cy="33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1500" b="0">
                <a:solidFill>
                  <a:schemeClr val="tx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r>
              <a:rPr lang="en-US" sz="900" i="1" kern="0" dirty="0">
                <a:solidFill>
                  <a:schemeClr val="bg1">
                    <a:lumMod val="85000"/>
                  </a:schemeClr>
                </a:solidFill>
              </a:rPr>
              <a:t>This document is an intellectual property of </a:t>
            </a:r>
            <a:r>
              <a:rPr lang="en-US" sz="900" i="1" kern="0" dirty="0" err="1">
                <a:solidFill>
                  <a:schemeClr val="bg1">
                    <a:lumMod val="85000"/>
                  </a:schemeClr>
                </a:solidFill>
              </a:rPr>
              <a:t>Goche</a:t>
            </a:r>
            <a:r>
              <a:rPr lang="en-US" sz="900" i="1" kern="0" dirty="0">
                <a:solidFill>
                  <a:schemeClr val="bg1">
                    <a:lumMod val="85000"/>
                  </a:schemeClr>
                </a:solidFill>
              </a:rPr>
              <a:t> Corporation </a:t>
            </a:r>
            <a:r>
              <a:rPr lang="en-US" sz="900" i="1" kern="0" dirty="0" err="1">
                <a:solidFill>
                  <a:schemeClr val="bg1">
                    <a:lumMod val="85000"/>
                  </a:schemeClr>
                </a:solidFill>
              </a:rPr>
              <a:t>Sdn</a:t>
            </a:r>
            <a:r>
              <a:rPr lang="en-US" sz="900" i="1" kern="0" dirty="0">
                <a:solidFill>
                  <a:schemeClr val="bg1">
                    <a:lumMod val="85000"/>
                  </a:schemeClr>
                </a:solidFill>
              </a:rPr>
              <a:t> Bhd. Any distribution and/or duplication without consent is strictly prohibited.</a:t>
            </a:r>
          </a:p>
        </p:txBody>
      </p:sp>
      <p:pic>
        <p:nvPicPr>
          <p:cNvPr id="3" name="Picture 2"/>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686800" y="4051623"/>
            <a:ext cx="2324753" cy="2708022"/>
          </a:xfrm>
          <a:prstGeom prst="rect">
            <a:avLst/>
          </a:prstGeom>
        </p:spPr>
      </p:pic>
      <p:sp>
        <p:nvSpPr>
          <p:cNvPr id="8" name="Title 1"/>
          <p:cNvSpPr txBox="1">
            <a:spLocks/>
          </p:cNvSpPr>
          <p:nvPr/>
        </p:nvSpPr>
        <p:spPr bwMode="gray">
          <a:xfrm>
            <a:off x="427830" y="762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30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GB" b="0" kern="0" dirty="0">
                <a:solidFill>
                  <a:srgbClr val="FFC000"/>
                </a:solidFill>
                <a:latin typeface="Quicksand Bold" pitchFamily="50" charset="0"/>
              </a:rPr>
              <a:t>Concept &amp; Objectives</a:t>
            </a:r>
          </a:p>
        </p:txBody>
      </p:sp>
      <p:sp>
        <p:nvSpPr>
          <p:cNvPr id="2" name="Rectangle 1"/>
          <p:cNvSpPr/>
          <p:nvPr/>
        </p:nvSpPr>
        <p:spPr>
          <a:xfrm>
            <a:off x="381000" y="1219200"/>
            <a:ext cx="8106570" cy="3785652"/>
          </a:xfrm>
          <a:prstGeom prst="rect">
            <a:avLst/>
          </a:prstGeom>
        </p:spPr>
        <p:txBody>
          <a:bodyPr wrap="square">
            <a:spAutoFit/>
          </a:bodyPr>
          <a:lstStyle/>
          <a:p>
            <a:pPr algn="l"/>
            <a:r>
              <a:rPr lang="en-US" sz="1600" dirty="0">
                <a:solidFill>
                  <a:schemeClr val="bg1"/>
                </a:solidFill>
                <a:latin typeface="+mj-lt"/>
              </a:rPr>
              <a:t>Like all great things in life, the Malaysian food scene has an irrefutable reputation; the </a:t>
            </a:r>
            <a:r>
              <a:rPr lang="en-US" sz="1600" dirty="0">
                <a:solidFill>
                  <a:schemeClr val="bg1"/>
                </a:solidFill>
                <a:latin typeface="Quicksand Bold" pitchFamily="50" charset="0"/>
              </a:rPr>
              <a:t>luscious variety in the mixture of spices, </a:t>
            </a:r>
            <a:r>
              <a:rPr lang="en-US" sz="1600" dirty="0" err="1">
                <a:solidFill>
                  <a:schemeClr val="bg1"/>
                </a:solidFill>
                <a:latin typeface="Quicksand Bold" pitchFamily="50" charset="0"/>
              </a:rPr>
              <a:t>flavours</a:t>
            </a:r>
            <a:r>
              <a:rPr lang="en-US" sz="1600" dirty="0">
                <a:solidFill>
                  <a:schemeClr val="bg1"/>
                </a:solidFill>
                <a:latin typeface="Quicksand Bold" pitchFamily="50" charset="0"/>
              </a:rPr>
              <a:t> and textures that are beyond words </a:t>
            </a:r>
            <a:r>
              <a:rPr lang="en-US" sz="1600" dirty="0">
                <a:solidFill>
                  <a:schemeClr val="bg1"/>
                </a:solidFill>
                <a:latin typeface="+mj-lt"/>
              </a:rPr>
              <a:t>and must be experienced for one to comprehend.</a:t>
            </a:r>
          </a:p>
          <a:p>
            <a:pPr algn="l"/>
            <a:endParaRPr lang="en-US" sz="1600" dirty="0">
              <a:solidFill>
                <a:schemeClr val="bg1"/>
              </a:solidFill>
              <a:latin typeface="+mj-lt"/>
            </a:endParaRPr>
          </a:p>
          <a:p>
            <a:pPr algn="l"/>
            <a:r>
              <a:rPr lang="en-US" sz="1600" dirty="0">
                <a:solidFill>
                  <a:schemeClr val="bg1"/>
                </a:solidFill>
                <a:latin typeface="+mj-lt"/>
              </a:rPr>
              <a:t>What better place to understand this that the food capital of Malaysia, right smack in the heart of the Pearl of the Orient, Penang from </a:t>
            </a:r>
            <a:r>
              <a:rPr lang="en-US" sz="1600" dirty="0">
                <a:solidFill>
                  <a:schemeClr val="bg1"/>
                </a:solidFill>
                <a:latin typeface="Quicksand Bold" pitchFamily="50" charset="0"/>
              </a:rPr>
              <a:t>fragrant the spicy noodle soup that is </a:t>
            </a:r>
            <a:r>
              <a:rPr lang="en-US" sz="1600" dirty="0" err="1">
                <a:solidFill>
                  <a:schemeClr val="bg1"/>
                </a:solidFill>
                <a:latin typeface="Quicksand Bold" pitchFamily="50" charset="0"/>
              </a:rPr>
              <a:t>Laksa</a:t>
            </a:r>
            <a:r>
              <a:rPr lang="en-US" sz="1600" dirty="0">
                <a:solidFill>
                  <a:schemeClr val="bg1"/>
                </a:solidFill>
                <a:latin typeface="Quicksand Bold" pitchFamily="50" charset="0"/>
              </a:rPr>
              <a:t>, to recipes of Hainanese Chicken Chops made by the Hainanese migrants, the melting pot of Indian, Malay, Chinese and international influences has created a true foodies’ paradise. </a:t>
            </a:r>
          </a:p>
          <a:p>
            <a:pPr algn="l"/>
            <a:endParaRPr lang="en-US" sz="1600" dirty="0">
              <a:solidFill>
                <a:schemeClr val="bg1"/>
              </a:solidFill>
              <a:latin typeface="+mj-lt"/>
            </a:endParaRPr>
          </a:p>
          <a:p>
            <a:pPr algn="l"/>
            <a:r>
              <a:rPr lang="en-US" sz="1600" dirty="0">
                <a:solidFill>
                  <a:schemeClr val="bg1"/>
                </a:solidFill>
                <a:latin typeface="+mj-lt"/>
              </a:rPr>
              <a:t>Every plate served will dish out either </a:t>
            </a:r>
            <a:r>
              <a:rPr lang="en-US" sz="1600" dirty="0">
                <a:solidFill>
                  <a:schemeClr val="bg1"/>
                </a:solidFill>
                <a:latin typeface="Quicksand Bold" pitchFamily="50" charset="0"/>
              </a:rPr>
              <a:t>glimpse into the past, a brief little story</a:t>
            </a:r>
            <a:r>
              <a:rPr lang="en-US" sz="1600" dirty="0">
                <a:solidFill>
                  <a:schemeClr val="bg1"/>
                </a:solidFill>
                <a:latin typeface="+mj-lt"/>
              </a:rPr>
              <a:t> of its coming-to-be or just merely a plethora of sensory engagements. </a:t>
            </a:r>
          </a:p>
          <a:p>
            <a:pPr algn="l"/>
            <a:endParaRPr lang="en-US" sz="1600" dirty="0">
              <a:solidFill>
                <a:schemeClr val="bg1"/>
              </a:solidFill>
              <a:latin typeface="+mj-lt"/>
            </a:endParaRPr>
          </a:p>
          <a:p>
            <a:pPr algn="l"/>
            <a:r>
              <a:rPr lang="en-US" sz="1600" dirty="0">
                <a:solidFill>
                  <a:schemeClr val="bg1"/>
                </a:solidFill>
                <a:latin typeface="+mj-lt"/>
              </a:rPr>
              <a:t>Either way, food is one thing everyone can enjoy, regardless of race, creed or </a:t>
            </a:r>
            <a:r>
              <a:rPr lang="en-US" sz="1600" dirty="0" err="1">
                <a:solidFill>
                  <a:schemeClr val="bg1"/>
                </a:solidFill>
                <a:latin typeface="+mj-lt"/>
              </a:rPr>
              <a:t>colour</a:t>
            </a:r>
            <a:r>
              <a:rPr lang="en-US" sz="1600" dirty="0">
                <a:solidFill>
                  <a:schemeClr val="bg1"/>
                </a:solidFill>
                <a:latin typeface="+mj-lt"/>
              </a:rPr>
              <a:t>.</a:t>
            </a:r>
          </a:p>
        </p:txBody>
      </p:sp>
    </p:spTree>
    <p:extLst>
      <p:ext uri="{BB962C8B-B14F-4D97-AF65-F5344CB8AC3E}">
        <p14:creationId xmlns:p14="http://schemas.microsoft.com/office/powerpoint/2010/main" val="4260289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
        <p:nvSpPr>
          <p:cNvPr id="13" name="Rectangle 3">
            <a:extLst>
              <a:ext uri="{FF2B5EF4-FFF2-40B4-BE49-F238E27FC236}">
                <a16:creationId xmlns:a16="http://schemas.microsoft.com/office/drawing/2014/main" id="{024CB6CC-B809-4589-AC5C-82FA4E6CD89B}"/>
              </a:ext>
            </a:extLst>
          </p:cNvPr>
          <p:cNvSpPr txBox="1">
            <a:spLocks noChangeArrowheads="1"/>
          </p:cNvSpPr>
          <p:nvPr/>
        </p:nvSpPr>
        <p:spPr bwMode="gray">
          <a:xfrm>
            <a:off x="685800" y="1317156"/>
            <a:ext cx="525780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 Hamid &amp; </a:t>
            </a:r>
            <a:r>
              <a:rPr lang="en-GB" dirty="0" err="1">
                <a:solidFill>
                  <a:srgbClr val="00A19A"/>
                </a:solidFill>
                <a:latin typeface="Quicksand Book" panose="02070303000000060000" pitchFamily="18" charset="0"/>
              </a:rPr>
              <a:t>Habibiba</a:t>
            </a:r>
            <a:r>
              <a:rPr lang="en-GB" dirty="0">
                <a:solidFill>
                  <a:srgbClr val="00A19A"/>
                </a:solidFill>
                <a:latin typeface="Quicksand Book" panose="02070303000000060000" pitchFamily="18" charset="0"/>
              </a:rPr>
              <a:t> Khan’s </a:t>
            </a:r>
            <a:r>
              <a:rPr lang="en-GB" dirty="0" err="1">
                <a:solidFill>
                  <a:srgbClr val="00A19A"/>
                </a:solidFill>
                <a:latin typeface="Quicksand Book" panose="02070303000000060000" pitchFamily="18" charset="0"/>
              </a:rPr>
              <a:t>Mamak</a:t>
            </a:r>
            <a:r>
              <a:rPr lang="en-GB" dirty="0">
                <a:solidFill>
                  <a:srgbClr val="00A19A"/>
                </a:solidFill>
                <a:latin typeface="Quicksand Book" panose="02070303000000060000" pitchFamily="18" charset="0"/>
              </a:rPr>
              <a:t> </a:t>
            </a:r>
            <a:r>
              <a:rPr lang="en-GB" dirty="0" err="1">
                <a:solidFill>
                  <a:srgbClr val="00A19A"/>
                </a:solidFill>
                <a:latin typeface="Quicksand Book" panose="02070303000000060000" pitchFamily="18" charset="0"/>
              </a:rPr>
              <a:t>Laksa</a:t>
            </a:r>
            <a:endParaRPr lang="en-GB" dirty="0">
              <a:solidFill>
                <a:srgbClr val="00A19A"/>
              </a:solidFill>
              <a:latin typeface="Quicksand Book" panose="02070303000000060000" pitchFamily="18" charset="0"/>
            </a:endParaRPr>
          </a:p>
          <a:p>
            <a:pPr lvl="1"/>
            <a:endParaRPr lang="en-GB"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Stall location: </a:t>
            </a:r>
            <a:r>
              <a:rPr lang="en-US" b="1" dirty="0" err="1">
                <a:solidFill>
                  <a:schemeClr val="bg2">
                    <a:lumMod val="25000"/>
                  </a:schemeClr>
                </a:solidFill>
                <a:latin typeface="Quicksand Light" panose="02070303000000060000" pitchFamily="18" charset="0"/>
              </a:rPr>
              <a:t>Batu</a:t>
            </a:r>
            <a:r>
              <a:rPr lang="en-US" b="1" dirty="0">
                <a:solidFill>
                  <a:schemeClr val="bg2">
                    <a:lumMod val="25000"/>
                  </a:schemeClr>
                </a:solidFill>
                <a:latin typeface="Quicksand Light" panose="02070303000000060000" pitchFamily="18" charset="0"/>
              </a:rPr>
              <a:t> </a:t>
            </a:r>
            <a:r>
              <a:rPr lang="en-US" b="1" dirty="0" err="1">
                <a:solidFill>
                  <a:schemeClr val="bg2">
                    <a:lumMod val="25000"/>
                  </a:schemeClr>
                </a:solidFill>
                <a:latin typeface="Quicksand Light" panose="02070303000000060000" pitchFamily="18" charset="0"/>
              </a:rPr>
              <a:t>Lanchang</a:t>
            </a:r>
            <a:endParaRPr lang="en-MY" b="1" dirty="0">
              <a:solidFill>
                <a:schemeClr val="bg2">
                  <a:lumMod val="25000"/>
                </a:schemeClr>
              </a:solidFill>
              <a:latin typeface="Quicksand Light" panose="02070303000000060000" pitchFamily="18" charset="0"/>
            </a:endParaRPr>
          </a:p>
          <a:p>
            <a:pPr marL="287655" lvl="1" indent="-285750">
              <a:buFont typeface="Wingdings" panose="05000000000000000000" pitchFamily="2" charset="2"/>
              <a:buChar char="§"/>
            </a:pPr>
            <a:endParaRPr lang="en-GB" b="1" dirty="0">
              <a:solidFill>
                <a:schemeClr val="bg2">
                  <a:lumMod val="25000"/>
                </a:schemeClr>
              </a:solidFill>
              <a:latin typeface="Quicksand Light" panose="02070303000000060000" pitchFamily="18" charset="0"/>
            </a:endParaRPr>
          </a:p>
          <a:p>
            <a:r>
              <a:rPr lang="en-US" sz="1400" b="0" dirty="0">
                <a:solidFill>
                  <a:schemeClr val="bg2">
                    <a:lumMod val="25000"/>
                  </a:schemeClr>
                </a:solidFill>
                <a:latin typeface="+mj-lt"/>
              </a:rPr>
              <a:t>The </a:t>
            </a:r>
            <a:r>
              <a:rPr lang="en-US" sz="1400" b="0" dirty="0" err="1">
                <a:solidFill>
                  <a:schemeClr val="bg2">
                    <a:lumMod val="25000"/>
                  </a:schemeClr>
                </a:solidFill>
                <a:latin typeface="+mj-lt"/>
              </a:rPr>
              <a:t>mamak</a:t>
            </a:r>
            <a:r>
              <a:rPr lang="en-US" sz="1400" b="0" dirty="0">
                <a:solidFill>
                  <a:schemeClr val="bg2">
                    <a:lumMod val="25000"/>
                  </a:schemeClr>
                </a:solidFill>
                <a:latin typeface="+mj-lt"/>
              </a:rPr>
              <a:t> </a:t>
            </a:r>
            <a:r>
              <a:rPr lang="en-US" sz="1400" b="0" dirty="0" err="1">
                <a:solidFill>
                  <a:schemeClr val="bg2">
                    <a:lumMod val="25000"/>
                  </a:schemeClr>
                </a:solidFill>
                <a:latin typeface="+mj-lt"/>
              </a:rPr>
              <a:t>laksa</a:t>
            </a:r>
            <a:r>
              <a:rPr lang="en-US" sz="1400" b="0" dirty="0">
                <a:solidFill>
                  <a:schemeClr val="bg2">
                    <a:lumMod val="25000"/>
                  </a:schemeClr>
                </a:solidFill>
                <a:latin typeface="+mj-lt"/>
              </a:rPr>
              <a:t> is a close cousin of its Malay counterpart: spicier than the Chinese or </a:t>
            </a:r>
            <a:r>
              <a:rPr lang="en-US" sz="1400" b="0" dirty="0" err="1">
                <a:solidFill>
                  <a:schemeClr val="bg2">
                    <a:lumMod val="25000"/>
                  </a:schemeClr>
                </a:solidFill>
                <a:latin typeface="+mj-lt"/>
              </a:rPr>
              <a:t>Nyonya</a:t>
            </a:r>
            <a:r>
              <a:rPr lang="en-US" sz="1400" b="0" dirty="0">
                <a:solidFill>
                  <a:schemeClr val="bg2">
                    <a:lumMod val="25000"/>
                  </a:schemeClr>
                </a:solidFill>
                <a:latin typeface="+mj-lt"/>
              </a:rPr>
              <a:t> versions, yet, less fishy. Besides the usual garnishes, it also incorporates “</a:t>
            </a:r>
            <a:r>
              <a:rPr lang="en-US" sz="1400" b="0" dirty="0" err="1">
                <a:solidFill>
                  <a:schemeClr val="bg2">
                    <a:lumMod val="25000"/>
                  </a:schemeClr>
                </a:solidFill>
                <a:latin typeface="+mj-lt"/>
              </a:rPr>
              <a:t>cucur</a:t>
            </a:r>
            <a:r>
              <a:rPr lang="en-US" sz="1400" b="0" dirty="0">
                <a:solidFill>
                  <a:schemeClr val="bg2">
                    <a:lumMod val="25000"/>
                  </a:schemeClr>
                </a:solidFill>
                <a:latin typeface="+mj-lt"/>
              </a:rPr>
              <a:t>” (Tamil fritters) and “</a:t>
            </a:r>
            <a:r>
              <a:rPr lang="en-US" sz="1400" b="0" dirty="0" err="1">
                <a:solidFill>
                  <a:schemeClr val="bg2">
                    <a:lumMod val="25000"/>
                  </a:schemeClr>
                </a:solidFill>
                <a:latin typeface="+mj-lt"/>
              </a:rPr>
              <a:t>popiah</a:t>
            </a:r>
            <a:r>
              <a:rPr lang="en-US" sz="1400" b="0" dirty="0">
                <a:solidFill>
                  <a:schemeClr val="bg2">
                    <a:lumMod val="25000"/>
                  </a:schemeClr>
                </a:solidFill>
                <a:latin typeface="+mj-lt"/>
              </a:rPr>
              <a:t> </a:t>
            </a:r>
            <a:r>
              <a:rPr lang="en-US" sz="1400" b="0" dirty="0" err="1">
                <a:solidFill>
                  <a:schemeClr val="bg2">
                    <a:lumMod val="25000"/>
                  </a:schemeClr>
                </a:solidFill>
                <a:latin typeface="+mj-lt"/>
              </a:rPr>
              <a:t>goreng</a:t>
            </a:r>
            <a:r>
              <a:rPr lang="en-US" sz="1400" b="0" dirty="0">
                <a:solidFill>
                  <a:schemeClr val="bg2">
                    <a:lumMod val="25000"/>
                  </a:schemeClr>
                </a:solidFill>
                <a:latin typeface="+mj-lt"/>
              </a:rPr>
              <a:t>” (deep-fried spring rolls) into the dishes. Hard-boiled eggs is also available as an add-on.</a:t>
            </a:r>
          </a:p>
          <a:p>
            <a:br>
              <a:rPr lang="en-US" b="0" dirty="0"/>
            </a:br>
            <a:endParaRPr lang="en-MY" b="1" dirty="0">
              <a:solidFill>
                <a:schemeClr val="bg2">
                  <a:lumMod val="25000"/>
                </a:schemeClr>
              </a:solidFill>
              <a:latin typeface="Quicksand Light" panose="02070303000000060000" pitchFamily="18" charset="0"/>
            </a:endParaRPr>
          </a:p>
          <a:p>
            <a:pPr lvl="1" algn="just"/>
            <a:endParaRPr lang="en-MY" b="1" dirty="0">
              <a:solidFill>
                <a:schemeClr val="bg2">
                  <a:lumMod val="25000"/>
                </a:schemeClr>
              </a:solidFill>
              <a:latin typeface="Quicksand Light" panose="02070303000000060000" pitchFamily="18" charset="0"/>
            </a:endParaRPr>
          </a:p>
          <a:p>
            <a:pPr lvl="1" algn="just"/>
            <a:endParaRPr lang="en-MY" b="1" dirty="0">
              <a:solidFill>
                <a:schemeClr val="bg2">
                  <a:lumMod val="25000"/>
                </a:schemeClr>
              </a:solidFill>
              <a:latin typeface="Quicksand Light" panose="02070303000000060000" pitchFamily="18" charset="0"/>
            </a:endParaRPr>
          </a:p>
          <a:p>
            <a:pPr lvl="1" algn="just"/>
            <a:endParaRPr lang="en-MY" b="1" dirty="0">
              <a:solidFill>
                <a:schemeClr val="bg2">
                  <a:lumMod val="25000"/>
                </a:schemeClr>
              </a:solidFill>
              <a:latin typeface="Quicksand Light" panose="02070303000000060000" pitchFamily="18" charset="0"/>
            </a:endParaRPr>
          </a:p>
          <a:p>
            <a:pPr lvl="1" algn="just"/>
            <a:endParaRPr lang="en-US" b="1" dirty="0">
              <a:solidFill>
                <a:schemeClr val="bg2">
                  <a:lumMod val="50000"/>
                </a:schemeClr>
              </a:solidFill>
              <a:latin typeface="Quicksand Light" panose="02070303000000060000" pitchFamily="18" charset="0"/>
            </a:endParaRPr>
          </a:p>
          <a:p>
            <a:pPr lvl="1"/>
            <a:r>
              <a:rPr lang="en-GB" sz="1000" b="1" i="1" dirty="0">
                <a:solidFill>
                  <a:schemeClr val="accent1"/>
                </a:solidFill>
                <a:latin typeface="Quicksand Light" panose="02070303000000060000" pitchFamily="18" charset="0"/>
              </a:rPr>
              <a:t>*</a:t>
            </a:r>
            <a:r>
              <a:rPr lang="en-GB" sz="1000" i="1" dirty="0">
                <a:solidFill>
                  <a:schemeClr val="accent1"/>
                </a:solidFill>
                <a:latin typeface="Quicksand Light" panose="02070303000000060000" pitchFamily="18" charset="0"/>
              </a:rPr>
              <a:t>subject to confirmation / availability</a:t>
            </a:r>
            <a:endParaRPr lang="en-GB" sz="1000" b="1" dirty="0">
              <a:solidFill>
                <a:schemeClr val="bg2">
                  <a:lumMod val="50000"/>
                </a:schemeClr>
              </a:solidFill>
              <a:latin typeface="Quicksand Light" panose="02070303000000060000" pitchFamily="18" charset="0"/>
            </a:endParaRPr>
          </a:p>
        </p:txBody>
      </p:sp>
      <p:pic>
        <p:nvPicPr>
          <p:cNvPr id="7170" name="Picture 2" descr="https://cdn.hungryonion.org/original/3X/1/5/15e0ce88fa1fa75b2e4e063a54284db51b59889d.jpg"/>
          <p:cNvPicPr>
            <a:picLocks noChangeAspect="1" noChangeArrowheads="1"/>
          </p:cNvPicPr>
          <p:nvPr/>
        </p:nvPicPr>
        <p:blipFill rotWithShape="1">
          <a:blip r:embed="rId3">
            <a:extLst>
              <a:ext uri="{28A0092B-C50C-407E-A947-70E740481C1C}">
                <a14:useLocalDpi xmlns:a14="http://schemas.microsoft.com/office/drawing/2010/main" val="0"/>
              </a:ext>
            </a:extLst>
          </a:blip>
          <a:srcRect b="20397"/>
          <a:stretch/>
        </p:blipFill>
        <p:spPr bwMode="auto">
          <a:xfrm>
            <a:off x="6534025" y="2513778"/>
            <a:ext cx="2055033" cy="2181158"/>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txBox="1">
            <a:spLocks/>
          </p:cNvSpPr>
          <p:nvPr/>
        </p:nvSpPr>
        <p:spPr bwMode="gray">
          <a:xfrm>
            <a:off x="550863" y="347922"/>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kern="0" dirty="0"/>
              <a:t>PROPOSED HIGHLIGHT</a:t>
            </a:r>
            <a:br>
              <a:rPr lang="en-MY" kern="0" dirty="0"/>
            </a:br>
            <a:r>
              <a:rPr lang="en-MY" b="0" kern="0" dirty="0">
                <a:latin typeface="Quicksand Bold" pitchFamily="50" charset="0"/>
              </a:rPr>
              <a:t>Aroma </a:t>
            </a:r>
            <a:r>
              <a:rPr lang="en-MY" b="0" kern="0" dirty="0" err="1">
                <a:latin typeface="Quicksand Bold" pitchFamily="50" charset="0"/>
              </a:rPr>
              <a:t>Laksa</a:t>
            </a:r>
            <a:endParaRPr lang="en-GB" b="0" kern="0" dirty="0">
              <a:latin typeface="Quicksand Bold" pitchFamily="50" charset="0"/>
            </a:endParaRPr>
          </a:p>
        </p:txBody>
      </p:sp>
      <p:pic>
        <p:nvPicPr>
          <p:cNvPr id="2" name="Picture 1"/>
          <p:cNvPicPr>
            <a:picLocks noChangeAspect="1"/>
          </p:cNvPicPr>
          <p:nvPr/>
        </p:nvPicPr>
        <p:blipFill>
          <a:blip r:embed="rId4"/>
          <a:stretch>
            <a:fillRect/>
          </a:stretch>
        </p:blipFill>
        <p:spPr>
          <a:xfrm>
            <a:off x="8744362" y="2514600"/>
            <a:ext cx="2896776" cy="2180336"/>
          </a:xfrm>
          <a:prstGeom prst="rect">
            <a:avLst/>
          </a:prstGeom>
        </p:spPr>
      </p:pic>
    </p:spTree>
    <p:extLst>
      <p:ext uri="{BB962C8B-B14F-4D97-AF65-F5344CB8AC3E}">
        <p14:creationId xmlns:p14="http://schemas.microsoft.com/office/powerpoint/2010/main" val="286397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gray">
          <a:xfrm>
            <a:off x="550863" y="1600200"/>
            <a:ext cx="6383337"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Why?</a:t>
            </a:r>
          </a:p>
          <a:p>
            <a:pPr algn="ctr"/>
            <a:endParaRPr lang="en-GB" dirty="0">
              <a:solidFill>
                <a:srgbClr val="00A19A"/>
              </a:solidFill>
              <a:latin typeface="Quicksand Book" panose="02070303000000060000" pitchFamily="18" charset="0"/>
            </a:endParaRPr>
          </a:p>
          <a:p>
            <a:pPr marL="287655" lvl="1" indent="-285750">
              <a:buFont typeface="Wingdings" panose="05000000000000000000" pitchFamily="2" charset="2"/>
              <a:buChar char="§"/>
            </a:pPr>
            <a:r>
              <a:rPr lang="en-US" dirty="0">
                <a:solidFill>
                  <a:schemeClr val="bg2">
                    <a:lumMod val="25000"/>
                  </a:schemeClr>
                </a:solidFill>
                <a:latin typeface="+mj-lt"/>
              </a:rPr>
              <a:t> Malaysian Hainanese is a hodgepodge cuisine, a product of the country’s history as colony (the British controlled much of what is now Malaysia and Singapore from the mid-19</a:t>
            </a:r>
            <a:r>
              <a:rPr lang="en-US" baseline="30000" dirty="0">
                <a:solidFill>
                  <a:schemeClr val="bg2">
                    <a:lumMod val="25000"/>
                  </a:schemeClr>
                </a:solidFill>
                <a:latin typeface="+mj-lt"/>
              </a:rPr>
              <a:t>th</a:t>
            </a:r>
            <a:r>
              <a:rPr lang="en-US" dirty="0">
                <a:solidFill>
                  <a:schemeClr val="bg2">
                    <a:lumMod val="25000"/>
                  </a:schemeClr>
                </a:solidFill>
                <a:latin typeface="+mj-lt"/>
              </a:rPr>
              <a:t> century until 1946) and adopted home of waves of immigrants from Asia and beyond.</a:t>
            </a:r>
          </a:p>
          <a:p>
            <a:pPr marL="287655" lvl="1" indent="-285750">
              <a:buFont typeface="Wingdings" panose="05000000000000000000" pitchFamily="2" charset="2"/>
              <a:buChar char="§"/>
            </a:pPr>
            <a:endParaRPr lang="en-US" dirty="0">
              <a:solidFill>
                <a:schemeClr val="bg2">
                  <a:lumMod val="25000"/>
                </a:schemeClr>
              </a:solidFill>
              <a:latin typeface="+mj-lt"/>
            </a:endParaRPr>
          </a:p>
          <a:p>
            <a:pPr marL="287655" lvl="1" indent="-285750">
              <a:buFont typeface="Wingdings" panose="05000000000000000000" pitchFamily="2" charset="2"/>
              <a:buChar char="§"/>
            </a:pPr>
            <a:r>
              <a:rPr lang="en-US" dirty="0">
                <a:solidFill>
                  <a:schemeClr val="bg2">
                    <a:lumMod val="25000"/>
                  </a:schemeClr>
                </a:solidFill>
                <a:latin typeface="+mj-lt"/>
              </a:rPr>
              <a:t>Hainanese cuisine has always had a place in the hearts – and stomachs – of Malaysians, from the staple chicken rice (with Malaysians and Singaporeans hotly debating its origins), to the potato gravy-based chicken chop with roti </a:t>
            </a:r>
            <a:r>
              <a:rPr lang="en-US" dirty="0" err="1">
                <a:solidFill>
                  <a:schemeClr val="bg2">
                    <a:lumMod val="25000"/>
                  </a:schemeClr>
                </a:solidFill>
                <a:latin typeface="+mj-lt"/>
              </a:rPr>
              <a:t>bakar</a:t>
            </a:r>
            <a:r>
              <a:rPr lang="en-US" dirty="0">
                <a:solidFill>
                  <a:schemeClr val="bg2">
                    <a:lumMod val="25000"/>
                  </a:schemeClr>
                </a:solidFill>
                <a:latin typeface="+mj-lt"/>
              </a:rPr>
              <a:t> on the side, </a:t>
            </a:r>
            <a:r>
              <a:rPr lang="en-US" dirty="0" err="1">
                <a:solidFill>
                  <a:schemeClr val="bg2">
                    <a:lumMod val="25000"/>
                  </a:schemeClr>
                </a:solidFill>
                <a:latin typeface="+mj-lt"/>
              </a:rPr>
              <a:t>hailam</a:t>
            </a:r>
            <a:r>
              <a:rPr lang="en-US" dirty="0">
                <a:solidFill>
                  <a:schemeClr val="bg2">
                    <a:lumMod val="25000"/>
                  </a:schemeClr>
                </a:solidFill>
                <a:latin typeface="+mj-lt"/>
              </a:rPr>
              <a:t> char (yellow noodles in white gravy), chicken pot pie, kopi with steamed bread and </a:t>
            </a:r>
            <a:r>
              <a:rPr lang="en-US" dirty="0" err="1">
                <a:solidFill>
                  <a:schemeClr val="bg2">
                    <a:lumMod val="25000"/>
                  </a:schemeClr>
                </a:solidFill>
                <a:latin typeface="+mj-lt"/>
              </a:rPr>
              <a:t>solf</a:t>
            </a:r>
            <a:r>
              <a:rPr lang="en-US" dirty="0">
                <a:solidFill>
                  <a:schemeClr val="bg2">
                    <a:lumMod val="25000"/>
                  </a:schemeClr>
                </a:solidFill>
                <a:latin typeface="+mj-lt"/>
              </a:rPr>
              <a:t> boiled egg.</a:t>
            </a:r>
          </a:p>
          <a:p>
            <a:pPr marL="287655" lvl="1" indent="-285750">
              <a:buFont typeface="Wingdings" panose="05000000000000000000" pitchFamily="2" charset="2"/>
              <a:buChar char="§"/>
            </a:pPr>
            <a:endParaRPr lang="en-US" b="1" dirty="0">
              <a:solidFill>
                <a:schemeClr val="bg2">
                  <a:lumMod val="50000"/>
                </a:schemeClr>
              </a:solidFill>
              <a:latin typeface="Quicksand Light" panose="02070303000000060000" pitchFamily="18" charset="0"/>
            </a:endParaRP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p:txBody>
      </p:sp>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
        <p:nvSpPr>
          <p:cNvPr id="10" name="Title 1"/>
          <p:cNvSpPr txBox="1">
            <a:spLocks/>
          </p:cNvSpPr>
          <p:nvPr/>
        </p:nvSpPr>
        <p:spPr bwMode="gray">
          <a:xfrm>
            <a:off x="550863" y="347922"/>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kern="0" dirty="0"/>
              <a:t>PROPOSED HIGHLIGHT</a:t>
            </a:r>
            <a:br>
              <a:rPr lang="en-MY" kern="0" dirty="0"/>
            </a:br>
            <a:r>
              <a:rPr lang="en-US" kern="0" dirty="0">
                <a:latin typeface="Quicksand Bold" pitchFamily="50" charset="0"/>
              </a:rPr>
              <a:t>Peranakan Hainan – </a:t>
            </a:r>
            <a:r>
              <a:rPr lang="zh-CN" altLang="en-US" kern="0" dirty="0"/>
              <a:t>海南风情</a:t>
            </a:r>
            <a:endParaRPr lang="en-GB" b="0" kern="0" dirty="0">
              <a:latin typeface="Quicksand Bold" pitchFamily="50" charset="0"/>
            </a:endParaRPr>
          </a:p>
        </p:txBody>
      </p:sp>
      <p:pic>
        <p:nvPicPr>
          <p:cNvPr id="1026" name="Picture 2" descr="Image result for penang hainanese food"/>
          <p:cNvPicPr>
            <a:picLocks noChangeAspect="1" noChangeArrowheads="1"/>
          </p:cNvPicPr>
          <p:nvPr/>
        </p:nvPicPr>
        <p:blipFill rotWithShape="1">
          <a:blip r:embed="rId3">
            <a:extLst>
              <a:ext uri="{28A0092B-C50C-407E-A947-70E740481C1C}">
                <a14:useLocalDpi xmlns:a14="http://schemas.microsoft.com/office/drawing/2010/main" val="0"/>
              </a:ext>
            </a:extLst>
          </a:blip>
          <a:srcRect l="65192" r="4234"/>
          <a:stretch/>
        </p:blipFill>
        <p:spPr bwMode="auto">
          <a:xfrm>
            <a:off x="9488602" y="2286000"/>
            <a:ext cx="2152536" cy="305315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4"/>
          <a:stretch>
            <a:fillRect/>
          </a:stretch>
        </p:blipFill>
        <p:spPr>
          <a:xfrm>
            <a:off x="7315200" y="2290917"/>
            <a:ext cx="2032162" cy="3048243"/>
          </a:xfrm>
          <a:prstGeom prst="rect">
            <a:avLst/>
          </a:prstGeom>
        </p:spPr>
      </p:pic>
    </p:spTree>
    <p:extLst>
      <p:ext uri="{BB962C8B-B14F-4D97-AF65-F5344CB8AC3E}">
        <p14:creationId xmlns:p14="http://schemas.microsoft.com/office/powerpoint/2010/main" val="42300376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
        <p:nvSpPr>
          <p:cNvPr id="10" name="Title 1"/>
          <p:cNvSpPr txBox="1">
            <a:spLocks/>
          </p:cNvSpPr>
          <p:nvPr/>
        </p:nvSpPr>
        <p:spPr bwMode="gray">
          <a:xfrm>
            <a:off x="550863" y="347922"/>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kern="0" dirty="0"/>
              <a:t>PROPOSED HIGHLIGHT</a:t>
            </a:r>
            <a:br>
              <a:rPr lang="en-MY" kern="0" dirty="0"/>
            </a:br>
            <a:r>
              <a:rPr lang="en-US" kern="0" dirty="0">
                <a:latin typeface="Quicksand Bold" pitchFamily="50" charset="0"/>
              </a:rPr>
              <a:t>Peranakan Hainan – </a:t>
            </a:r>
            <a:r>
              <a:rPr lang="zh-CN" altLang="en-US" kern="0" dirty="0"/>
              <a:t>海南风情</a:t>
            </a:r>
            <a:endParaRPr lang="en-GB" b="0" kern="0" dirty="0">
              <a:latin typeface="Quicksand Bold" pitchFamily="50" charset="0"/>
            </a:endParaRPr>
          </a:p>
        </p:txBody>
      </p:sp>
      <p:sp>
        <p:nvSpPr>
          <p:cNvPr id="9" name="Rectangle 3">
            <a:extLst>
              <a:ext uri="{FF2B5EF4-FFF2-40B4-BE49-F238E27FC236}">
                <a16:creationId xmlns:a16="http://schemas.microsoft.com/office/drawing/2014/main" id="{2009499C-AF5A-4D72-8D65-26DFEA0E8666}"/>
              </a:ext>
            </a:extLst>
          </p:cNvPr>
          <p:cNvSpPr txBox="1">
            <a:spLocks noChangeArrowheads="1"/>
          </p:cNvSpPr>
          <p:nvPr/>
        </p:nvSpPr>
        <p:spPr bwMode="gray">
          <a:xfrm>
            <a:off x="637540" y="1447801"/>
            <a:ext cx="5610860" cy="4729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MY" dirty="0">
                <a:solidFill>
                  <a:srgbClr val="00A19A"/>
                </a:solidFill>
                <a:latin typeface="Quicksand Book" panose="02070303000000060000" pitchFamily="18" charset="0"/>
              </a:rPr>
              <a:t>747 Restaurant</a:t>
            </a:r>
          </a:p>
          <a:p>
            <a:pPr algn="ctr"/>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Address: </a:t>
            </a:r>
            <a:r>
              <a:rPr lang="en-US" b="1" dirty="0">
                <a:solidFill>
                  <a:schemeClr val="bg2">
                    <a:lumMod val="50000"/>
                  </a:schemeClr>
                </a:solidFill>
                <a:latin typeface="Quicksand Light" panose="02070303000000060000" pitchFamily="18" charset="0"/>
              </a:rPr>
              <a:t> 2, Peel Hwy, Georgetown, 10350 George Town, Penang.</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US" b="1" dirty="0">
                <a:solidFill>
                  <a:schemeClr val="bg2">
                    <a:lumMod val="50000"/>
                  </a:schemeClr>
                </a:solidFill>
                <a:latin typeface="Quicksand Light" panose="02070303000000060000" pitchFamily="18" charset="0"/>
              </a:rPr>
              <a:t>The restaurant serves both Chinese and Western style cuisine, but they are more specialized in serving Chinese cuisine. Their signature dishes include </a:t>
            </a:r>
            <a:r>
              <a:rPr lang="en-US" b="1" dirty="0" err="1">
                <a:solidFill>
                  <a:schemeClr val="bg2">
                    <a:lumMod val="50000"/>
                  </a:schemeClr>
                </a:solidFill>
                <a:latin typeface="Quicksand Light" panose="02070303000000060000" pitchFamily="18" charset="0"/>
              </a:rPr>
              <a:t>Inche</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Kabin</a:t>
            </a:r>
            <a:r>
              <a:rPr lang="en-US" b="1" dirty="0">
                <a:solidFill>
                  <a:schemeClr val="bg2">
                    <a:lumMod val="50000"/>
                  </a:schemeClr>
                </a:solidFill>
                <a:latin typeface="Quicksand Light" panose="02070303000000060000" pitchFamily="18" charset="0"/>
              </a:rPr>
              <a:t>, Chicken Pie etc....but there were not on my order list this time, but I would definitely love to return and try these dishes out in the future. Prices are considered to be fair and reasonable</a:t>
            </a:r>
          </a:p>
        </p:txBody>
      </p:sp>
      <p:pic>
        <p:nvPicPr>
          <p:cNvPr id="11" name="Picture 10"/>
          <p:cNvPicPr>
            <a:picLocks noChangeAspect="1"/>
          </p:cNvPicPr>
          <p:nvPr/>
        </p:nvPicPr>
        <p:blipFill rotWithShape="1">
          <a:blip r:embed="rId3"/>
          <a:srcRect t="17518" r="730"/>
          <a:stretch/>
        </p:blipFill>
        <p:spPr>
          <a:xfrm>
            <a:off x="7848600" y="2133600"/>
            <a:ext cx="3698531" cy="3073044"/>
          </a:xfrm>
          <a:prstGeom prst="rect">
            <a:avLst/>
          </a:prstGeom>
        </p:spPr>
      </p:pic>
    </p:spTree>
    <p:extLst>
      <p:ext uri="{BB962C8B-B14F-4D97-AF65-F5344CB8AC3E}">
        <p14:creationId xmlns:p14="http://schemas.microsoft.com/office/powerpoint/2010/main" val="995511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
        <p:nvSpPr>
          <p:cNvPr id="10" name="Title 1"/>
          <p:cNvSpPr txBox="1">
            <a:spLocks/>
          </p:cNvSpPr>
          <p:nvPr/>
        </p:nvSpPr>
        <p:spPr bwMode="gray">
          <a:xfrm>
            <a:off x="550863" y="347922"/>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kern="0" dirty="0"/>
              <a:t>PROPOSED HIGHLIGHT</a:t>
            </a:r>
            <a:br>
              <a:rPr lang="en-MY" kern="0" dirty="0"/>
            </a:br>
            <a:r>
              <a:rPr lang="en-US" kern="0" dirty="0">
                <a:latin typeface="Quicksand Bold" pitchFamily="50" charset="0"/>
              </a:rPr>
              <a:t>Peranakan Hainan – </a:t>
            </a:r>
            <a:r>
              <a:rPr lang="zh-CN" altLang="en-US" kern="0" dirty="0"/>
              <a:t>海南风情</a:t>
            </a:r>
            <a:endParaRPr lang="en-GB" b="0" kern="0" dirty="0">
              <a:latin typeface="Quicksand Bold" pitchFamily="50" charset="0"/>
            </a:endParaRPr>
          </a:p>
        </p:txBody>
      </p:sp>
      <p:sp>
        <p:nvSpPr>
          <p:cNvPr id="6" name="Rectangle 3">
            <a:extLst>
              <a:ext uri="{FF2B5EF4-FFF2-40B4-BE49-F238E27FC236}">
                <a16:creationId xmlns:a16="http://schemas.microsoft.com/office/drawing/2014/main" id="{2009499C-AF5A-4D72-8D65-26DFEA0E8666}"/>
              </a:ext>
            </a:extLst>
          </p:cNvPr>
          <p:cNvSpPr txBox="1">
            <a:spLocks noChangeArrowheads="1"/>
          </p:cNvSpPr>
          <p:nvPr/>
        </p:nvSpPr>
        <p:spPr bwMode="gray">
          <a:xfrm>
            <a:off x="637540" y="1447801"/>
            <a:ext cx="5610860" cy="4729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MY" dirty="0">
                <a:solidFill>
                  <a:srgbClr val="00A19A"/>
                </a:solidFill>
                <a:latin typeface="Quicksand Book" panose="02070303000000060000" pitchFamily="18" charset="0"/>
              </a:rPr>
              <a:t> 218 Hainan </a:t>
            </a:r>
            <a:r>
              <a:rPr lang="en-MY" dirty="0" err="1">
                <a:solidFill>
                  <a:srgbClr val="00A19A"/>
                </a:solidFill>
                <a:latin typeface="Quicksand Book" panose="02070303000000060000" pitchFamily="18" charset="0"/>
              </a:rPr>
              <a:t>Lor</a:t>
            </a:r>
            <a:r>
              <a:rPr lang="en-MY" dirty="0">
                <a:solidFill>
                  <a:srgbClr val="00A19A"/>
                </a:solidFill>
                <a:latin typeface="Quicksand Book" panose="02070303000000060000" pitchFamily="18" charset="0"/>
              </a:rPr>
              <a:t> </a:t>
            </a:r>
            <a:r>
              <a:rPr lang="en-MY" dirty="0" err="1">
                <a:solidFill>
                  <a:srgbClr val="00A19A"/>
                </a:solidFill>
                <a:latin typeface="Quicksand Book" panose="02070303000000060000" pitchFamily="18" charset="0"/>
              </a:rPr>
              <a:t>Mee</a:t>
            </a:r>
            <a:endParaRPr lang="en-MY" dirty="0">
              <a:solidFill>
                <a:srgbClr val="00A19A"/>
              </a:solidFill>
              <a:latin typeface="Quicksand Book" panose="02070303000000060000" pitchFamily="18" charset="0"/>
            </a:endParaRPr>
          </a:p>
          <a:p>
            <a:pPr algn="ctr"/>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Address: </a:t>
            </a:r>
            <a:r>
              <a:rPr lang="en-US" b="1" dirty="0">
                <a:solidFill>
                  <a:schemeClr val="bg2">
                    <a:lumMod val="50000"/>
                  </a:schemeClr>
                </a:solidFill>
                <a:latin typeface="Quicksand Light" panose="02070303000000060000" pitchFamily="18" charset="0"/>
              </a:rPr>
              <a:t>218, </a:t>
            </a:r>
            <a:r>
              <a:rPr lang="en-US" b="1" dirty="0" err="1">
                <a:solidFill>
                  <a:schemeClr val="bg2">
                    <a:lumMod val="50000"/>
                  </a:schemeClr>
                </a:solidFill>
                <a:latin typeface="Quicksand Light" panose="02070303000000060000" pitchFamily="18" charset="0"/>
              </a:rPr>
              <a:t>Jalan</a:t>
            </a:r>
            <a:r>
              <a:rPr lang="en-US" b="1" dirty="0">
                <a:solidFill>
                  <a:schemeClr val="bg2">
                    <a:lumMod val="50000"/>
                  </a:schemeClr>
                </a:solidFill>
                <a:latin typeface="Quicksand Light" panose="02070303000000060000" pitchFamily="18" charset="0"/>
              </a:rPr>
              <a:t> Burma | Opposite </a:t>
            </a:r>
            <a:r>
              <a:rPr lang="en-US" b="1" dirty="0" err="1">
                <a:solidFill>
                  <a:schemeClr val="bg2">
                    <a:lumMod val="50000"/>
                  </a:schemeClr>
                </a:solidFill>
                <a:latin typeface="Quicksand Light" panose="02070303000000060000" pitchFamily="18" charset="0"/>
              </a:rPr>
              <a:t>Wisma</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Perkeso</a:t>
            </a:r>
            <a:r>
              <a:rPr lang="en-US" b="1" dirty="0">
                <a:solidFill>
                  <a:schemeClr val="bg2">
                    <a:lumMod val="50000"/>
                  </a:schemeClr>
                </a:solidFill>
                <a:latin typeface="Quicksand Light" panose="02070303000000060000" pitchFamily="18" charset="0"/>
              </a:rPr>
              <a:t>, Penang, George Town, Penang Island 10350, Malaysia.</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US" b="1" dirty="0">
                <a:solidFill>
                  <a:schemeClr val="bg2">
                    <a:lumMod val="50000"/>
                  </a:schemeClr>
                </a:solidFill>
                <a:latin typeface="Quicksand Light" panose="02070303000000060000" pitchFamily="18" charset="0"/>
              </a:rPr>
              <a:t>218 is a third- generation business that serves Hainanese </a:t>
            </a:r>
            <a:r>
              <a:rPr lang="en-US" b="1" dirty="0" err="1">
                <a:solidFill>
                  <a:schemeClr val="bg2">
                    <a:lumMod val="50000"/>
                  </a:schemeClr>
                </a:solidFill>
                <a:latin typeface="Quicksand Light" panose="02070303000000060000" pitchFamily="18" charset="0"/>
              </a:rPr>
              <a:t>Lor</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Mee</a:t>
            </a:r>
            <a:r>
              <a:rPr lang="en-US" b="1" dirty="0">
                <a:solidFill>
                  <a:schemeClr val="bg2">
                    <a:lumMod val="50000"/>
                  </a:schemeClr>
                </a:solidFill>
                <a:latin typeface="Quicksand Light" panose="02070303000000060000" pitchFamily="18" charset="0"/>
              </a:rPr>
              <a:t>. Locally known as Hai </a:t>
            </a:r>
            <a:r>
              <a:rPr lang="en-US" b="1" dirty="0" err="1">
                <a:solidFill>
                  <a:schemeClr val="bg2">
                    <a:lumMod val="50000"/>
                  </a:schemeClr>
                </a:solidFill>
                <a:latin typeface="Quicksand Light" panose="02070303000000060000" pitchFamily="18" charset="0"/>
              </a:rPr>
              <a:t>Beng</a:t>
            </a:r>
            <a:r>
              <a:rPr lang="en-US" b="1" dirty="0">
                <a:solidFill>
                  <a:schemeClr val="bg2">
                    <a:lumMod val="50000"/>
                  </a:schemeClr>
                </a:solidFill>
                <a:latin typeface="Quicksand Light" panose="02070303000000060000" pitchFamily="18" charset="0"/>
              </a:rPr>
              <a:t> Hainan </a:t>
            </a:r>
            <a:r>
              <a:rPr lang="en-US" b="1" dirty="0" err="1">
                <a:solidFill>
                  <a:schemeClr val="bg2">
                    <a:lumMod val="50000"/>
                  </a:schemeClr>
                </a:solidFill>
                <a:latin typeface="Quicksand Light" panose="02070303000000060000" pitchFamily="18" charset="0"/>
              </a:rPr>
              <a:t>Lor</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Mee</a:t>
            </a:r>
            <a:r>
              <a:rPr lang="en-US" b="1" dirty="0">
                <a:solidFill>
                  <a:schemeClr val="bg2">
                    <a:lumMod val="50000"/>
                  </a:schemeClr>
                </a:solidFill>
                <a:latin typeface="Quicksand Light" panose="02070303000000060000" pitchFamily="18" charset="0"/>
              </a:rPr>
              <a:t> also known as </a:t>
            </a:r>
            <a:r>
              <a:rPr lang="en-US" b="1" dirty="0" err="1">
                <a:solidFill>
                  <a:schemeClr val="bg2">
                    <a:lumMod val="50000"/>
                  </a:schemeClr>
                </a:solidFill>
                <a:latin typeface="Quicksand Light" panose="02070303000000060000" pitchFamily="18" charset="0"/>
              </a:rPr>
              <a:t>Kuan</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Yim</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Theng</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Lor</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Mee</a:t>
            </a:r>
            <a:r>
              <a:rPr lang="en-US" b="1" dirty="0">
                <a:solidFill>
                  <a:schemeClr val="bg2">
                    <a:lumMod val="50000"/>
                  </a:schemeClr>
                </a:solidFill>
                <a:latin typeface="Quicksand Light" panose="02070303000000060000" pitchFamily="18" charset="0"/>
              </a:rPr>
              <a:t> with a history dated back to 1957. </a:t>
            </a:r>
            <a:endParaRPr lang="en-GB" b="1" dirty="0">
              <a:solidFill>
                <a:schemeClr val="bg2">
                  <a:lumMod val="50000"/>
                </a:schemeClr>
              </a:solidFill>
              <a:latin typeface="Quicksand Light" panose="02070303000000060000" pitchFamily="18" charset="0"/>
            </a:endParaRPr>
          </a:p>
        </p:txBody>
      </p:sp>
      <p:pic>
        <p:nvPicPr>
          <p:cNvPr id="7" name="Picture 6"/>
          <p:cNvPicPr>
            <a:picLocks noChangeAspect="1"/>
          </p:cNvPicPr>
          <p:nvPr/>
        </p:nvPicPr>
        <p:blipFill>
          <a:blip r:embed="rId3"/>
          <a:stretch>
            <a:fillRect/>
          </a:stretch>
        </p:blipFill>
        <p:spPr>
          <a:xfrm>
            <a:off x="8241579" y="1447801"/>
            <a:ext cx="3392185" cy="1905791"/>
          </a:xfrm>
          <a:prstGeom prst="rect">
            <a:avLst/>
          </a:prstGeom>
        </p:spPr>
      </p:pic>
      <p:pic>
        <p:nvPicPr>
          <p:cNvPr id="12" name="Picture 11"/>
          <p:cNvPicPr>
            <a:picLocks noChangeAspect="1"/>
          </p:cNvPicPr>
          <p:nvPr/>
        </p:nvPicPr>
        <p:blipFill>
          <a:blip r:embed="rId4"/>
          <a:stretch>
            <a:fillRect/>
          </a:stretch>
        </p:blipFill>
        <p:spPr>
          <a:xfrm>
            <a:off x="8241579" y="3452722"/>
            <a:ext cx="3392185" cy="2385130"/>
          </a:xfrm>
          <a:prstGeom prst="rect">
            <a:avLst/>
          </a:prstGeom>
        </p:spPr>
      </p:pic>
    </p:spTree>
    <p:extLst>
      <p:ext uri="{BB962C8B-B14F-4D97-AF65-F5344CB8AC3E}">
        <p14:creationId xmlns:p14="http://schemas.microsoft.com/office/powerpoint/2010/main" val="29415596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
        <p:nvSpPr>
          <p:cNvPr id="10" name="Title 1"/>
          <p:cNvSpPr txBox="1">
            <a:spLocks/>
          </p:cNvSpPr>
          <p:nvPr/>
        </p:nvSpPr>
        <p:spPr bwMode="gray">
          <a:xfrm>
            <a:off x="550863" y="347922"/>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kern="0" dirty="0"/>
              <a:t>PROPOSED HIGHLIGHT</a:t>
            </a:r>
            <a:br>
              <a:rPr lang="en-MY" kern="0" dirty="0"/>
            </a:br>
            <a:r>
              <a:rPr lang="en-US" kern="0" dirty="0">
                <a:latin typeface="Quicksand Bold" pitchFamily="50" charset="0"/>
              </a:rPr>
              <a:t>Peranakan Hainan – </a:t>
            </a:r>
            <a:r>
              <a:rPr lang="zh-CN" altLang="en-US" kern="0" dirty="0"/>
              <a:t>海南风情</a:t>
            </a:r>
            <a:endParaRPr lang="en-GB" b="0" kern="0" dirty="0">
              <a:latin typeface="Quicksand Bold" pitchFamily="50" charset="0"/>
            </a:endParaRPr>
          </a:p>
        </p:txBody>
      </p:sp>
      <p:sp>
        <p:nvSpPr>
          <p:cNvPr id="9" name="Rectangle 3">
            <a:extLst>
              <a:ext uri="{FF2B5EF4-FFF2-40B4-BE49-F238E27FC236}">
                <a16:creationId xmlns:a16="http://schemas.microsoft.com/office/drawing/2014/main" id="{2009499C-AF5A-4D72-8D65-26DFEA0E8666}"/>
              </a:ext>
            </a:extLst>
          </p:cNvPr>
          <p:cNvSpPr txBox="1">
            <a:spLocks noChangeArrowheads="1"/>
          </p:cNvSpPr>
          <p:nvPr/>
        </p:nvSpPr>
        <p:spPr bwMode="gray">
          <a:xfrm>
            <a:off x="637540" y="1294283"/>
            <a:ext cx="5615622" cy="4877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MY" dirty="0">
                <a:solidFill>
                  <a:srgbClr val="00A19A"/>
                </a:solidFill>
                <a:latin typeface="Quicksand Book" panose="02070303000000060000" pitchFamily="18" charset="0"/>
              </a:rPr>
              <a:t> </a:t>
            </a:r>
            <a:r>
              <a:rPr lang="en-US" dirty="0">
                <a:solidFill>
                  <a:srgbClr val="00A19A"/>
                </a:solidFill>
                <a:latin typeface="Quicksand Book" panose="02070303000000060000" pitchFamily="18" charset="0"/>
              </a:rPr>
              <a:t>Hai Nan Town @ Weld Quay</a:t>
            </a:r>
          </a:p>
          <a:p>
            <a:pPr algn="ctr"/>
            <a:endParaRPr lang="en-US" b="1" dirty="0">
              <a:solidFill>
                <a:srgbClr val="00A19A"/>
              </a:solidFill>
              <a:latin typeface="Quicksand Book" panose="02070303000000060000" pitchFamily="18" charset="0"/>
            </a:endParaRPr>
          </a:p>
          <a:p>
            <a:pPr marL="285750" indent="-285750">
              <a:buFont typeface="Wingdings" panose="05000000000000000000" pitchFamily="2" charset="2"/>
              <a:buChar char="§"/>
            </a:pPr>
            <a:r>
              <a:rPr lang="en-GB" sz="1500" dirty="0">
                <a:solidFill>
                  <a:srgbClr val="00A19A"/>
                </a:solidFill>
                <a:latin typeface="Quicksand Light" panose="02070303000000060000" pitchFamily="18" charset="0"/>
              </a:rPr>
              <a:t>Address: </a:t>
            </a:r>
            <a:r>
              <a:rPr lang="en-US" sz="1500" dirty="0" err="1">
                <a:solidFill>
                  <a:schemeClr val="bg2">
                    <a:lumMod val="50000"/>
                  </a:schemeClr>
                </a:solidFill>
                <a:latin typeface="Quicksand Light" panose="02070303000000060000" pitchFamily="18" charset="0"/>
              </a:rPr>
              <a:t>Tanjung</a:t>
            </a:r>
            <a:r>
              <a:rPr lang="en-US" sz="1500" dirty="0">
                <a:solidFill>
                  <a:schemeClr val="bg2">
                    <a:lumMod val="50000"/>
                  </a:schemeClr>
                </a:solidFill>
                <a:latin typeface="Quicksand Light" panose="02070303000000060000" pitchFamily="18" charset="0"/>
              </a:rPr>
              <a:t> City Marina, 8A, </a:t>
            </a:r>
            <a:r>
              <a:rPr lang="en-US" sz="1500" dirty="0" err="1">
                <a:solidFill>
                  <a:schemeClr val="bg2">
                    <a:lumMod val="50000"/>
                  </a:schemeClr>
                </a:solidFill>
                <a:latin typeface="Quicksand Light" panose="02070303000000060000" pitchFamily="18" charset="0"/>
              </a:rPr>
              <a:t>Pengkalan</a:t>
            </a:r>
            <a:r>
              <a:rPr lang="en-US" sz="1500" dirty="0">
                <a:solidFill>
                  <a:schemeClr val="bg2">
                    <a:lumMod val="50000"/>
                  </a:schemeClr>
                </a:solidFill>
                <a:latin typeface="Quicksand Light" panose="02070303000000060000" pitchFamily="18" charset="0"/>
              </a:rPr>
              <a:t> Weld, 10300, Georgetown, Penang.</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US" b="1" dirty="0">
                <a:solidFill>
                  <a:schemeClr val="bg2">
                    <a:lumMod val="50000"/>
                  </a:schemeClr>
                </a:solidFill>
                <a:latin typeface="Quicksand Light" panose="02070303000000060000" pitchFamily="18" charset="0"/>
              </a:rPr>
              <a:t>The Peranakan specialties are of acquired taste and only those with trained palate would know how to appreciate them. One may still find a handful of decent restaurants that serve </a:t>
            </a:r>
            <a:r>
              <a:rPr lang="en-US" b="1" dirty="0" err="1">
                <a:solidFill>
                  <a:schemeClr val="bg2">
                    <a:lumMod val="50000"/>
                  </a:schemeClr>
                </a:solidFill>
                <a:latin typeface="Quicksand Light" panose="02070303000000060000" pitchFamily="18" charset="0"/>
              </a:rPr>
              <a:t>Nyonya</a:t>
            </a:r>
            <a:r>
              <a:rPr lang="en-US" b="1" dirty="0">
                <a:solidFill>
                  <a:schemeClr val="bg2">
                    <a:lumMod val="50000"/>
                  </a:schemeClr>
                </a:solidFill>
                <a:latin typeface="Quicksand Light" panose="02070303000000060000" pitchFamily="18" charset="0"/>
              </a:rPr>
              <a:t> food in Penang but it would not be easy to find that cuts through the novelties and get down to the solid perennial favorites that would not go out of fashion. Hai Nan Town that sits in between the bustling Ferry Terminal and Port Swettenham.</a:t>
            </a:r>
            <a:endParaRPr lang="en-GB" b="1" dirty="0">
              <a:solidFill>
                <a:schemeClr val="bg2">
                  <a:lumMod val="50000"/>
                </a:schemeClr>
              </a:solidFill>
              <a:latin typeface="Quicksand Light" panose="02070303000000060000" pitchFamily="18" charset="0"/>
            </a:endParaRPr>
          </a:p>
        </p:txBody>
      </p:sp>
      <p:pic>
        <p:nvPicPr>
          <p:cNvPr id="11" name="Picture 10"/>
          <p:cNvPicPr>
            <a:picLocks noChangeAspect="1"/>
          </p:cNvPicPr>
          <p:nvPr/>
        </p:nvPicPr>
        <p:blipFill rotWithShape="1">
          <a:blip r:embed="rId3"/>
          <a:srcRect l="25568" t="-2439" b="-1"/>
          <a:stretch/>
        </p:blipFill>
        <p:spPr>
          <a:xfrm>
            <a:off x="8266289" y="1294283"/>
            <a:ext cx="3374849" cy="2518126"/>
          </a:xfrm>
          <a:prstGeom prst="rect">
            <a:avLst/>
          </a:prstGeom>
        </p:spPr>
      </p:pic>
      <p:pic>
        <p:nvPicPr>
          <p:cNvPr id="13" name="Picture 12"/>
          <p:cNvPicPr>
            <a:picLocks noChangeAspect="1"/>
          </p:cNvPicPr>
          <p:nvPr/>
        </p:nvPicPr>
        <p:blipFill>
          <a:blip r:embed="rId4"/>
          <a:stretch>
            <a:fillRect/>
          </a:stretch>
        </p:blipFill>
        <p:spPr>
          <a:xfrm>
            <a:off x="8266289" y="3944383"/>
            <a:ext cx="3374849" cy="2018182"/>
          </a:xfrm>
          <a:prstGeom prst="rect">
            <a:avLst/>
          </a:prstGeom>
        </p:spPr>
      </p:pic>
    </p:spTree>
    <p:extLst>
      <p:ext uri="{BB962C8B-B14F-4D97-AF65-F5344CB8AC3E}">
        <p14:creationId xmlns:p14="http://schemas.microsoft.com/office/powerpoint/2010/main" val="23814769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Image result for chef chan hon me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79110" y="1600200"/>
            <a:ext cx="4230073" cy="23856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rotWithShape="1">
          <a:blip r:embed="rId4"/>
          <a:srcRect t="17877" b="6146"/>
          <a:stretch/>
        </p:blipFill>
        <p:spPr>
          <a:xfrm>
            <a:off x="7379110" y="4114799"/>
            <a:ext cx="4230073" cy="2027525"/>
          </a:xfrm>
          <a:prstGeom prst="rect">
            <a:avLst/>
          </a:prstGeom>
        </p:spPr>
      </p:pic>
      <p:sp>
        <p:nvSpPr>
          <p:cNvPr id="12" name="Rectangle 3"/>
          <p:cNvSpPr txBox="1">
            <a:spLocks noChangeArrowheads="1"/>
          </p:cNvSpPr>
          <p:nvPr/>
        </p:nvSpPr>
        <p:spPr bwMode="gray">
          <a:xfrm>
            <a:off x="622300" y="2590800"/>
            <a:ext cx="5473700" cy="331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Liao Fan Hawker Chan Chicken Rice</a:t>
            </a:r>
          </a:p>
          <a:p>
            <a:pPr lvl="1"/>
            <a:endParaRPr lang="en-GB" dirty="0">
              <a:solidFill>
                <a:schemeClr val="accent1"/>
              </a:solidFill>
              <a:latin typeface="Quicksand Light" panose="02070303000000060000" pitchFamily="18" charset="0"/>
            </a:endParaRPr>
          </a:p>
          <a:p>
            <a:pPr lvl="1"/>
            <a:r>
              <a:rPr lang="en-GB" b="1" dirty="0">
                <a:solidFill>
                  <a:schemeClr val="bg2">
                    <a:lumMod val="25000"/>
                  </a:schemeClr>
                </a:solidFill>
                <a:latin typeface="Quicksand Light" panose="02070303000000060000" pitchFamily="18" charset="0"/>
              </a:rPr>
              <a:t>World’s cheapest Michelin-starred meal</a:t>
            </a:r>
          </a:p>
          <a:p>
            <a:pPr lvl="1"/>
            <a:endParaRPr lang="en-GB" b="1"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lvl="1" algn="just"/>
            <a:endParaRPr lang="en-US" sz="1000" b="1" dirty="0">
              <a:solidFill>
                <a:schemeClr val="bg2">
                  <a:lumMod val="50000"/>
                </a:schemeClr>
              </a:solidFill>
              <a:latin typeface="Quicksand Light" panose="02070303000000060000" pitchFamily="18" charset="0"/>
            </a:endParaRPr>
          </a:p>
          <a:p>
            <a:pPr lvl="1"/>
            <a:r>
              <a:rPr lang="en-GB" sz="1000" b="1" i="1" dirty="0">
                <a:solidFill>
                  <a:schemeClr val="accent1"/>
                </a:solidFill>
                <a:latin typeface="Quicksand Light" panose="02070303000000060000" pitchFamily="18" charset="0"/>
              </a:rPr>
              <a:t>*</a:t>
            </a:r>
            <a:r>
              <a:rPr lang="en-GB" sz="1000" i="1" dirty="0">
                <a:solidFill>
                  <a:schemeClr val="accent1"/>
                </a:solidFill>
                <a:latin typeface="Quicksand Light" panose="02070303000000060000" pitchFamily="18" charset="0"/>
              </a:rPr>
              <a:t>subject to confirmation / availability</a:t>
            </a:r>
            <a:br>
              <a:rPr lang="en-GB" sz="1000" i="1" dirty="0">
                <a:solidFill>
                  <a:schemeClr val="accent1"/>
                </a:solidFill>
                <a:latin typeface="Quicksand Light" panose="02070303000000060000" pitchFamily="18" charset="0"/>
              </a:rPr>
            </a:br>
            <a:r>
              <a:rPr lang="en-GB" sz="1000" i="1" dirty="0">
                <a:solidFill>
                  <a:schemeClr val="accent1"/>
                </a:solidFill>
                <a:latin typeface="Quicksand Light" panose="02070303000000060000" pitchFamily="18" charset="0"/>
              </a:rPr>
              <a:t>*no pork no lard</a:t>
            </a:r>
          </a:p>
        </p:txBody>
      </p:sp>
      <p:pic>
        <p:nvPicPr>
          <p:cNvPr id="13" name="Picture 12"/>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
        <p:nvSpPr>
          <p:cNvPr id="8" name="Title 1"/>
          <p:cNvSpPr>
            <a:spLocks noGrp="1"/>
          </p:cNvSpPr>
          <p:nvPr>
            <p:ph type="title"/>
          </p:nvPr>
        </p:nvSpPr>
        <p:spPr>
          <a:xfrm>
            <a:off x="550863" y="298800"/>
            <a:ext cx="11090275" cy="814388"/>
          </a:xfrm>
        </p:spPr>
        <p:txBody>
          <a:bodyPr/>
          <a:lstStyle/>
          <a:p>
            <a:r>
              <a:rPr lang="en-MY" dirty="0"/>
              <a:t>PROPOSED HIGHLIGHT</a:t>
            </a:r>
            <a:br>
              <a:rPr lang="en-MY" dirty="0"/>
            </a:br>
            <a:r>
              <a:rPr lang="en-MY" b="0" dirty="0">
                <a:latin typeface="Quicksand Bold" pitchFamily="50" charset="0"/>
              </a:rPr>
              <a:t>Featured Stalls </a:t>
            </a:r>
            <a:endParaRPr lang="en-GB" b="0" dirty="0">
              <a:latin typeface="Quicksand Bold" pitchFamily="50" charset="0"/>
            </a:endParaRPr>
          </a:p>
        </p:txBody>
      </p:sp>
    </p:spTree>
    <p:extLst>
      <p:ext uri="{BB962C8B-B14F-4D97-AF65-F5344CB8AC3E}">
        <p14:creationId xmlns:p14="http://schemas.microsoft.com/office/powerpoint/2010/main" val="38398749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685800" y="1317156"/>
            <a:ext cx="678180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fi-FI" dirty="0">
                <a:solidFill>
                  <a:srgbClr val="00A19A"/>
                </a:solidFill>
                <a:latin typeface="Quicksand Book" panose="02070303000000060000" pitchFamily="18" charset="0"/>
              </a:rPr>
              <a:t>Dancing Rojak Man</a:t>
            </a:r>
          </a:p>
          <a:p>
            <a:pPr algn="ctr"/>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Stall location: </a:t>
            </a:r>
            <a:r>
              <a:rPr lang="en-US" b="1" dirty="0">
                <a:solidFill>
                  <a:schemeClr val="bg2">
                    <a:lumMod val="50000"/>
                  </a:schemeClr>
                </a:solidFill>
                <a:latin typeface="Quicksand Light" panose="02070303000000060000" pitchFamily="18" charset="0"/>
              </a:rPr>
              <a:t>Gurney Drive.</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US" b="1" dirty="0">
                <a:solidFill>
                  <a:schemeClr val="bg2">
                    <a:lumMod val="25000"/>
                  </a:schemeClr>
                </a:solidFill>
                <a:latin typeface="Quicksand Light" panose="02070303000000060000" pitchFamily="18" charset="0"/>
              </a:rPr>
              <a:t>It all starts with a customer picking out from an array of more than twenty mostly cooked ingredients including </a:t>
            </a:r>
            <a:r>
              <a:rPr lang="en-US" b="1" dirty="0" err="1">
                <a:solidFill>
                  <a:schemeClr val="bg2">
                    <a:lumMod val="25000"/>
                  </a:schemeClr>
                </a:solidFill>
                <a:latin typeface="Quicksand Light" panose="02070303000000060000" pitchFamily="18" charset="0"/>
              </a:rPr>
              <a:t>cucur</a:t>
            </a:r>
            <a:r>
              <a:rPr lang="en-US" b="1" dirty="0">
                <a:solidFill>
                  <a:schemeClr val="bg2">
                    <a:lumMod val="25000"/>
                  </a:schemeClr>
                </a:solidFill>
                <a:latin typeface="Quicksand Light" panose="02070303000000060000" pitchFamily="18" charset="0"/>
              </a:rPr>
              <a:t> </a:t>
            </a:r>
            <a:r>
              <a:rPr lang="en-US" b="1" dirty="0" err="1">
                <a:solidFill>
                  <a:schemeClr val="bg2">
                    <a:lumMod val="25000"/>
                  </a:schemeClr>
                </a:solidFill>
                <a:latin typeface="Quicksand Light" panose="02070303000000060000" pitchFamily="18" charset="0"/>
              </a:rPr>
              <a:t>udang</a:t>
            </a:r>
            <a:r>
              <a:rPr lang="en-US" b="1" dirty="0">
                <a:solidFill>
                  <a:schemeClr val="bg2">
                    <a:lumMod val="25000"/>
                  </a:schemeClr>
                </a:solidFill>
                <a:latin typeface="Quicksand Light" panose="02070303000000060000" pitchFamily="18" charset="0"/>
              </a:rPr>
              <a:t>, potatoes, </a:t>
            </a:r>
            <a:r>
              <a:rPr lang="en-US" b="1" dirty="0" err="1">
                <a:solidFill>
                  <a:schemeClr val="bg2">
                    <a:lumMod val="25000"/>
                  </a:schemeClr>
                </a:solidFill>
                <a:latin typeface="Quicksand Light" panose="02070303000000060000" pitchFamily="18" charset="0"/>
              </a:rPr>
              <a:t>tauhu</a:t>
            </a:r>
            <a:r>
              <a:rPr lang="en-US" b="1" dirty="0">
                <a:solidFill>
                  <a:schemeClr val="bg2">
                    <a:lumMod val="25000"/>
                  </a:schemeClr>
                </a:solidFill>
                <a:latin typeface="Quicksand Light" panose="02070303000000060000" pitchFamily="18" charset="0"/>
              </a:rPr>
              <a:t>, </a:t>
            </a:r>
            <a:r>
              <a:rPr lang="en-US" b="1" dirty="0" err="1">
                <a:solidFill>
                  <a:schemeClr val="bg2">
                    <a:lumMod val="25000"/>
                  </a:schemeClr>
                </a:solidFill>
                <a:latin typeface="Quicksand Light" panose="02070303000000060000" pitchFamily="18" charset="0"/>
              </a:rPr>
              <a:t>keropok</a:t>
            </a:r>
            <a:r>
              <a:rPr lang="en-US" b="1" dirty="0">
                <a:solidFill>
                  <a:schemeClr val="bg2">
                    <a:lumMod val="25000"/>
                  </a:schemeClr>
                </a:solidFill>
                <a:latin typeface="Quicksand Light" panose="02070303000000060000" pitchFamily="18" charset="0"/>
              </a:rPr>
              <a:t>, crab meat, cuttlefish, etc. Then </a:t>
            </a:r>
            <a:r>
              <a:rPr lang="en-US" b="1" dirty="0" err="1">
                <a:solidFill>
                  <a:schemeClr val="bg2">
                    <a:lumMod val="25000"/>
                  </a:schemeClr>
                </a:solidFill>
                <a:latin typeface="Quicksand Light" panose="02070303000000060000" pitchFamily="18" charset="0"/>
              </a:rPr>
              <a:t>Ayub</a:t>
            </a:r>
            <a:r>
              <a:rPr lang="en-US" b="1" dirty="0">
                <a:solidFill>
                  <a:schemeClr val="bg2">
                    <a:lumMod val="25000"/>
                  </a:schemeClr>
                </a:solidFill>
                <a:latin typeface="Quicksand Light" panose="02070303000000060000" pitchFamily="18" charset="0"/>
              </a:rPr>
              <a:t> Khan (or '</a:t>
            </a:r>
            <a:r>
              <a:rPr lang="en-US" b="1" dirty="0" err="1">
                <a:solidFill>
                  <a:schemeClr val="bg2">
                    <a:lumMod val="25000"/>
                  </a:schemeClr>
                </a:solidFill>
                <a:latin typeface="Quicksand Light" panose="02070303000000060000" pitchFamily="18" charset="0"/>
              </a:rPr>
              <a:t>Ayub</a:t>
            </a:r>
            <a:r>
              <a:rPr lang="en-US" b="1" dirty="0">
                <a:solidFill>
                  <a:schemeClr val="bg2">
                    <a:lumMod val="25000"/>
                  </a:schemeClr>
                </a:solidFill>
                <a:latin typeface="Quicksand Light" panose="02070303000000060000" pitchFamily="18" charset="0"/>
              </a:rPr>
              <a:t> </a:t>
            </a:r>
            <a:r>
              <a:rPr lang="en-US" b="1" dirty="0" err="1">
                <a:solidFill>
                  <a:schemeClr val="bg2">
                    <a:lumMod val="25000"/>
                  </a:schemeClr>
                </a:solidFill>
                <a:latin typeface="Quicksand Light" panose="02070303000000060000" pitchFamily="18" charset="0"/>
              </a:rPr>
              <a:t>Disko</a:t>
            </a:r>
            <a:r>
              <a:rPr lang="en-US" b="1" dirty="0">
                <a:solidFill>
                  <a:schemeClr val="bg2">
                    <a:lumMod val="25000"/>
                  </a:schemeClr>
                </a:solidFill>
                <a:latin typeface="Quicksand Light" panose="02070303000000060000" pitchFamily="18" charset="0"/>
              </a:rPr>
              <a:t> </a:t>
            </a:r>
            <a:r>
              <a:rPr lang="en-US" b="1" dirty="0" err="1">
                <a:solidFill>
                  <a:schemeClr val="bg2">
                    <a:lumMod val="25000"/>
                  </a:schemeClr>
                </a:solidFill>
                <a:latin typeface="Quicksand Light" panose="02070303000000060000" pitchFamily="18" charset="0"/>
              </a:rPr>
              <a:t>Rojak</a:t>
            </a:r>
            <a:r>
              <a:rPr lang="en-US" b="1" dirty="0">
                <a:solidFill>
                  <a:schemeClr val="bg2">
                    <a:lumMod val="25000"/>
                  </a:schemeClr>
                </a:solidFill>
                <a:latin typeface="Quicksand Light" panose="02070303000000060000" pitchFamily="18" charset="0"/>
              </a:rPr>
              <a:t>') begins his dance routine as he prepares the </a:t>
            </a:r>
            <a:r>
              <a:rPr lang="en-US" b="1" dirty="0" err="1">
                <a:solidFill>
                  <a:schemeClr val="bg2">
                    <a:lumMod val="25000"/>
                  </a:schemeClr>
                </a:solidFill>
                <a:latin typeface="Quicksand Light" panose="02070303000000060000" pitchFamily="18" charset="0"/>
              </a:rPr>
              <a:t>pasembur</a:t>
            </a:r>
            <a:r>
              <a:rPr lang="en-US" b="1" dirty="0">
                <a:solidFill>
                  <a:schemeClr val="bg2">
                    <a:lumMod val="25000"/>
                  </a:schemeClr>
                </a:solidFill>
                <a:latin typeface="Quicksand Light" panose="02070303000000060000" pitchFamily="18" charset="0"/>
              </a:rPr>
              <a:t> dish by rhythmically cutting up the ingredients. He will even 'sing' </a:t>
            </a:r>
            <a:r>
              <a:rPr lang="en-US" b="1" dirty="0" err="1">
                <a:solidFill>
                  <a:schemeClr val="bg2">
                    <a:lumMod val="25000"/>
                  </a:schemeClr>
                </a:solidFill>
                <a:latin typeface="Quicksand Light" panose="02070303000000060000" pitchFamily="18" charset="0"/>
              </a:rPr>
              <a:t>Rojak</a:t>
            </a:r>
            <a:r>
              <a:rPr lang="en-US" b="1" dirty="0">
                <a:solidFill>
                  <a:schemeClr val="bg2">
                    <a:lumMod val="25000"/>
                  </a:schemeClr>
                </a:solidFill>
                <a:latin typeface="Quicksand Light" panose="02070303000000060000" pitchFamily="18" charset="0"/>
              </a:rPr>
              <a:t>! </a:t>
            </a:r>
            <a:r>
              <a:rPr lang="en-US" b="1" dirty="0" err="1">
                <a:solidFill>
                  <a:schemeClr val="bg2">
                    <a:lumMod val="25000"/>
                  </a:schemeClr>
                </a:solidFill>
                <a:latin typeface="Quicksand Light" panose="02070303000000060000" pitchFamily="18" charset="0"/>
              </a:rPr>
              <a:t>Rojak</a:t>
            </a:r>
            <a:r>
              <a:rPr lang="en-US" b="1" dirty="0">
                <a:solidFill>
                  <a:schemeClr val="bg2">
                    <a:lumMod val="25000"/>
                  </a:schemeClr>
                </a:solidFill>
                <a:latin typeface="Quicksand Light" panose="02070303000000060000" pitchFamily="18" charset="0"/>
              </a:rPr>
              <a:t>! as he does so. Lastly he tops up the dish with cucumber and </a:t>
            </a:r>
            <a:r>
              <a:rPr lang="en-US" b="1" dirty="0" err="1">
                <a:solidFill>
                  <a:schemeClr val="bg2">
                    <a:lumMod val="25000"/>
                  </a:schemeClr>
                </a:solidFill>
                <a:latin typeface="Quicksand Light" panose="02070303000000060000" pitchFamily="18" charset="0"/>
              </a:rPr>
              <a:t>sengkuang</a:t>
            </a:r>
            <a:r>
              <a:rPr lang="en-US" b="1" dirty="0">
                <a:solidFill>
                  <a:schemeClr val="bg2">
                    <a:lumMod val="25000"/>
                  </a:schemeClr>
                </a:solidFill>
                <a:latin typeface="Quicksand Light" panose="02070303000000060000" pitchFamily="18" charset="0"/>
              </a:rPr>
              <a:t> (turnip) shreds, then whirls about as he drizzles spicy peanut sauce over the plateful, ready for the amused waiting customer. </a:t>
            </a:r>
          </a:p>
          <a:p>
            <a:pPr lvl="1" algn="just"/>
            <a:endParaRPr lang="en-US" b="1" dirty="0">
              <a:solidFill>
                <a:schemeClr val="bg2">
                  <a:lumMod val="50000"/>
                </a:schemeClr>
              </a:solidFill>
              <a:latin typeface="Quicksand Light" panose="02070303000000060000" pitchFamily="18" charset="0"/>
            </a:endParaRPr>
          </a:p>
          <a:p>
            <a:pPr lvl="1" algn="just"/>
            <a:endParaRPr lang="en-US" b="1" dirty="0">
              <a:solidFill>
                <a:schemeClr val="bg2">
                  <a:lumMod val="50000"/>
                </a:schemeClr>
              </a:solidFill>
              <a:latin typeface="Quicksand Light" panose="02070303000000060000" pitchFamily="18" charset="0"/>
            </a:endParaRPr>
          </a:p>
          <a:p>
            <a:pPr lvl="1" algn="just"/>
            <a:endParaRPr lang="en-US" sz="1000" b="1" dirty="0">
              <a:solidFill>
                <a:schemeClr val="bg2">
                  <a:lumMod val="50000"/>
                </a:schemeClr>
              </a:solidFill>
              <a:latin typeface="Quicksand Light" panose="02070303000000060000" pitchFamily="18" charset="0"/>
            </a:endParaRPr>
          </a:p>
          <a:p>
            <a:pPr lvl="1"/>
            <a:r>
              <a:rPr lang="en-GB" sz="1000" b="1" i="1" dirty="0">
                <a:solidFill>
                  <a:schemeClr val="accent1"/>
                </a:solidFill>
                <a:latin typeface="Quicksand Light" panose="02070303000000060000" pitchFamily="18" charset="0"/>
              </a:rPr>
              <a:t>*</a:t>
            </a:r>
            <a:r>
              <a:rPr lang="en-GB" sz="1000" i="1" dirty="0">
                <a:solidFill>
                  <a:schemeClr val="accent1"/>
                </a:solidFill>
                <a:latin typeface="Quicksand Light" panose="02070303000000060000" pitchFamily="18" charset="0"/>
              </a:rPr>
              <a:t>subject to confirmation / availability</a:t>
            </a:r>
            <a:endParaRPr lang="en-GB" sz="1000" b="1" dirty="0">
              <a:solidFill>
                <a:schemeClr val="bg2">
                  <a:lumMod val="50000"/>
                </a:schemeClr>
              </a:solidFill>
              <a:latin typeface="Quicksand Light" panose="02070303000000060000" pitchFamily="18" charset="0"/>
            </a:endParaRPr>
          </a:p>
        </p:txBody>
      </p:sp>
      <p:pic>
        <p:nvPicPr>
          <p:cNvPr id="11" name="Picture 10"/>
          <p:cNvPicPr>
            <a:picLocks noChangeAspect="1"/>
          </p:cNvPicPr>
          <p:nvPr/>
        </p:nvPicPr>
        <p:blipFill>
          <a:blip r:embed="rId3"/>
          <a:stretch>
            <a:fillRect/>
          </a:stretch>
        </p:blipFill>
        <p:spPr>
          <a:xfrm>
            <a:off x="8305800" y="1342556"/>
            <a:ext cx="3335338" cy="2501504"/>
          </a:xfrm>
          <a:prstGeom prst="rect">
            <a:avLst/>
          </a:prstGeom>
        </p:spPr>
      </p:pic>
      <p:pic>
        <p:nvPicPr>
          <p:cNvPr id="13" name="Picture 12"/>
          <p:cNvPicPr>
            <a:picLocks noChangeAspect="1"/>
          </p:cNvPicPr>
          <p:nvPr/>
        </p:nvPicPr>
        <p:blipFill>
          <a:blip r:embed="rId4"/>
          <a:stretch>
            <a:fillRect/>
          </a:stretch>
        </p:blipFill>
        <p:spPr>
          <a:xfrm>
            <a:off x="8297114" y="3844060"/>
            <a:ext cx="3344024" cy="2090015"/>
          </a:xfrm>
          <a:prstGeom prst="rect">
            <a:avLst/>
          </a:prstGeom>
        </p:spPr>
      </p:pic>
      <p:pic>
        <p:nvPicPr>
          <p:cNvPr id="14" name="Picture 1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
        <p:nvSpPr>
          <p:cNvPr id="8" name="Title 1"/>
          <p:cNvSpPr>
            <a:spLocks noGrp="1"/>
          </p:cNvSpPr>
          <p:nvPr>
            <p:ph type="title"/>
          </p:nvPr>
        </p:nvSpPr>
        <p:spPr>
          <a:xfrm>
            <a:off x="550863" y="298800"/>
            <a:ext cx="11090275" cy="814388"/>
          </a:xfrm>
        </p:spPr>
        <p:txBody>
          <a:bodyPr/>
          <a:lstStyle/>
          <a:p>
            <a:r>
              <a:rPr lang="en-MY" dirty="0"/>
              <a:t>PROPOSED HIGHLIGHT</a:t>
            </a:r>
            <a:br>
              <a:rPr lang="en-MY" dirty="0"/>
            </a:br>
            <a:r>
              <a:rPr lang="en-MY" b="0" dirty="0">
                <a:latin typeface="Quicksand Bold" pitchFamily="50" charset="0"/>
              </a:rPr>
              <a:t>Featured Stalls </a:t>
            </a:r>
            <a:endParaRPr lang="en-GB" b="0" dirty="0">
              <a:latin typeface="Quicksand Bold" pitchFamily="50" charset="0"/>
            </a:endParaRPr>
          </a:p>
        </p:txBody>
      </p:sp>
    </p:spTree>
    <p:extLst>
      <p:ext uri="{BB962C8B-B14F-4D97-AF65-F5344CB8AC3E}">
        <p14:creationId xmlns:p14="http://schemas.microsoft.com/office/powerpoint/2010/main" val="6963994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685800" y="1317156"/>
            <a:ext cx="609600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fi-FI" dirty="0">
                <a:solidFill>
                  <a:srgbClr val="00A19A"/>
                </a:solidFill>
                <a:latin typeface="Quicksand Book" panose="02070303000000060000" pitchFamily="18" charset="0"/>
              </a:rPr>
              <a:t>Song River Chicken Wing</a:t>
            </a:r>
          </a:p>
          <a:p>
            <a:pPr algn="ctr"/>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Stall location: </a:t>
            </a:r>
            <a:r>
              <a:rPr lang="en-US" b="1" dirty="0">
                <a:solidFill>
                  <a:schemeClr val="bg2">
                    <a:lumMod val="25000"/>
                  </a:schemeClr>
                </a:solidFill>
                <a:latin typeface="Quicksand Light" panose="02070303000000060000" pitchFamily="18" charset="0"/>
              </a:rPr>
              <a:t>Gurney Drive.</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US" dirty="0">
                <a:solidFill>
                  <a:schemeClr val="bg2">
                    <a:lumMod val="25000"/>
                  </a:schemeClr>
                </a:solidFill>
                <a:latin typeface="+mj-lt"/>
              </a:rPr>
              <a:t>The chicken wings at Song River is well marinated for one night with the owner’s secret recipe. Then, being roasted using charcoal wood to get the crispy textured and golden brown in </a:t>
            </a:r>
            <a:r>
              <a:rPr lang="en-US" dirty="0" err="1">
                <a:solidFill>
                  <a:schemeClr val="bg2">
                    <a:lumMod val="25000"/>
                  </a:schemeClr>
                </a:solidFill>
                <a:latin typeface="+mj-lt"/>
              </a:rPr>
              <a:t>colour</a:t>
            </a:r>
            <a:r>
              <a:rPr lang="en-US" dirty="0">
                <a:solidFill>
                  <a:schemeClr val="bg2">
                    <a:lumMod val="25000"/>
                  </a:schemeClr>
                </a:solidFill>
                <a:latin typeface="+mj-lt"/>
              </a:rPr>
              <a:t>. </a:t>
            </a:r>
          </a:p>
          <a:p>
            <a:pPr marL="287655" lvl="1" indent="-285750" algn="just">
              <a:buFont typeface="Wingdings" panose="05000000000000000000" pitchFamily="2" charset="2"/>
              <a:buChar char="§"/>
            </a:pPr>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50000"/>
                </a:schemeClr>
              </a:solidFill>
              <a:latin typeface="Quicksand Light" panose="02070303000000060000" pitchFamily="18" charset="0"/>
            </a:endParaRPr>
          </a:p>
          <a:p>
            <a:pPr lvl="1"/>
            <a:r>
              <a:rPr lang="en-GB" sz="1000" b="1" i="1" dirty="0">
                <a:solidFill>
                  <a:schemeClr val="accent1"/>
                </a:solidFill>
                <a:latin typeface="Quicksand Light" panose="02070303000000060000" pitchFamily="18" charset="0"/>
              </a:rPr>
              <a:t>*</a:t>
            </a:r>
            <a:r>
              <a:rPr lang="en-GB" sz="1000" i="1" dirty="0">
                <a:solidFill>
                  <a:schemeClr val="accent1"/>
                </a:solidFill>
                <a:latin typeface="Quicksand Light" panose="02070303000000060000" pitchFamily="18" charset="0"/>
              </a:rPr>
              <a:t>subject to confirmation / availability</a:t>
            </a:r>
            <a:endParaRPr lang="en-GB" b="1" dirty="0">
              <a:solidFill>
                <a:schemeClr val="bg2">
                  <a:lumMod val="50000"/>
                </a:schemeClr>
              </a:solidFill>
              <a:latin typeface="Quicksand Light" panose="02070303000000060000" pitchFamily="18"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l="3380" r="4716"/>
          <a:stretch/>
        </p:blipFill>
        <p:spPr>
          <a:xfrm>
            <a:off x="7526338" y="2133600"/>
            <a:ext cx="4114800" cy="2971800"/>
          </a:xfrm>
          <a:prstGeom prst="rect">
            <a:avLst/>
          </a:prstGeom>
        </p:spPr>
      </p:pic>
      <p:sp>
        <p:nvSpPr>
          <p:cNvPr id="15" name="Title 1"/>
          <p:cNvSpPr>
            <a:spLocks noGrp="1"/>
          </p:cNvSpPr>
          <p:nvPr>
            <p:ph type="title"/>
          </p:nvPr>
        </p:nvSpPr>
        <p:spPr>
          <a:xfrm>
            <a:off x="550863" y="298800"/>
            <a:ext cx="11090275" cy="814388"/>
          </a:xfrm>
        </p:spPr>
        <p:txBody>
          <a:bodyPr/>
          <a:lstStyle/>
          <a:p>
            <a:r>
              <a:rPr lang="en-MY" dirty="0"/>
              <a:t>PROPOSED HIGHLIGHT</a:t>
            </a:r>
            <a:br>
              <a:rPr lang="en-MY" dirty="0"/>
            </a:br>
            <a:r>
              <a:rPr lang="en-MY" b="0" dirty="0">
                <a:latin typeface="Quicksand Bold" pitchFamily="50" charset="0"/>
              </a:rPr>
              <a:t>Featured Stalls </a:t>
            </a:r>
            <a:endParaRPr lang="en-GB" b="0" dirty="0">
              <a:latin typeface="Quicksand Bold" pitchFamily="50" charset="0"/>
            </a:endParaRPr>
          </a:p>
        </p:txBody>
      </p:sp>
    </p:spTree>
    <p:extLst>
      <p:ext uri="{BB962C8B-B14F-4D97-AF65-F5344CB8AC3E}">
        <p14:creationId xmlns:p14="http://schemas.microsoft.com/office/powerpoint/2010/main" val="3251319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550863" y="298800"/>
            <a:ext cx="11090275" cy="814388"/>
          </a:xfrm>
        </p:spPr>
        <p:txBody>
          <a:bodyPr/>
          <a:lstStyle/>
          <a:p>
            <a:r>
              <a:rPr lang="en-MY" dirty="0"/>
              <a:t>PROPOSED HIGHLIGHT</a:t>
            </a:r>
            <a:br>
              <a:rPr lang="en-MY" dirty="0"/>
            </a:br>
            <a:r>
              <a:rPr lang="en-MY" b="0" dirty="0">
                <a:latin typeface="Quicksand Bold" pitchFamily="50" charset="0"/>
              </a:rPr>
              <a:t>Featured Stalls </a:t>
            </a:r>
            <a:endParaRPr lang="en-GB" b="0" dirty="0">
              <a:latin typeface="Quicksand Bold" pitchFamily="50" charset="0"/>
            </a:endParaRPr>
          </a:p>
        </p:txBody>
      </p:sp>
      <p:sp>
        <p:nvSpPr>
          <p:cNvPr id="9"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685800" y="1317156"/>
            <a:ext cx="609600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fi-FI" dirty="0">
                <a:solidFill>
                  <a:srgbClr val="00A19A"/>
                </a:solidFill>
                <a:latin typeface="Quicksand Book" panose="02070303000000060000" pitchFamily="18" charset="0"/>
              </a:rPr>
              <a:t>Hameediyah Nasi Kandar</a:t>
            </a:r>
          </a:p>
          <a:p>
            <a:pPr algn="ctr"/>
            <a:endParaRPr lang="en-GB" b="1" dirty="0">
              <a:solidFill>
                <a:schemeClr val="accent1"/>
              </a:solidFill>
              <a:latin typeface="Quicksand Light" panose="02070303000000060000" pitchFamily="18" charset="0"/>
            </a:endParaRPr>
          </a:p>
          <a:p>
            <a:pPr lvl="1"/>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US" dirty="0" err="1">
                <a:solidFill>
                  <a:schemeClr val="bg2">
                    <a:lumMod val="25000"/>
                  </a:schemeClr>
                </a:solidFill>
                <a:latin typeface="+mj-lt"/>
              </a:rPr>
              <a:t>Hameediyah</a:t>
            </a:r>
            <a:r>
              <a:rPr lang="en-US" dirty="0">
                <a:solidFill>
                  <a:schemeClr val="bg2">
                    <a:lumMod val="25000"/>
                  </a:schemeClr>
                </a:solidFill>
                <a:latin typeface="+mj-lt"/>
              </a:rPr>
              <a:t> restaurant first opened its doors to customers in 1907 at lot number 164-A, Campbell street, Penang. The small restaurant, over the years, grew and now has found its way to bigger cities. </a:t>
            </a:r>
          </a:p>
          <a:p>
            <a:pPr marL="287655" lvl="1" indent="-285750" algn="just">
              <a:buFont typeface="Wingdings" panose="05000000000000000000" pitchFamily="2" charset="2"/>
              <a:buChar char="§"/>
            </a:pPr>
            <a:r>
              <a:rPr lang="en-US" dirty="0">
                <a:solidFill>
                  <a:schemeClr val="bg2">
                    <a:lumMod val="25000"/>
                  </a:schemeClr>
                </a:solidFill>
                <a:latin typeface="+mj-lt"/>
              </a:rPr>
              <a:t>Although the restaurant has been established for more than 100 years ago, </a:t>
            </a:r>
            <a:r>
              <a:rPr lang="en-US" dirty="0" err="1">
                <a:solidFill>
                  <a:schemeClr val="bg2">
                    <a:lumMod val="25000"/>
                  </a:schemeClr>
                </a:solidFill>
                <a:latin typeface="+mj-lt"/>
              </a:rPr>
              <a:t>Hameediyah</a:t>
            </a:r>
            <a:r>
              <a:rPr lang="en-US" dirty="0">
                <a:solidFill>
                  <a:schemeClr val="bg2">
                    <a:lumMod val="25000"/>
                  </a:schemeClr>
                </a:solidFill>
                <a:latin typeface="+mj-lt"/>
              </a:rPr>
              <a:t> still holds true to its </a:t>
            </a:r>
            <a:r>
              <a:rPr lang="en-US" dirty="0" err="1">
                <a:solidFill>
                  <a:schemeClr val="bg2">
                    <a:lumMod val="25000"/>
                  </a:schemeClr>
                </a:solidFill>
                <a:latin typeface="+mj-lt"/>
              </a:rPr>
              <a:t>colourful</a:t>
            </a:r>
            <a:r>
              <a:rPr lang="en-US" dirty="0">
                <a:solidFill>
                  <a:schemeClr val="bg2">
                    <a:lumMod val="25000"/>
                  </a:schemeClr>
                </a:solidFill>
                <a:latin typeface="+mj-lt"/>
              </a:rPr>
              <a:t> and wholesome flavors.</a:t>
            </a:r>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50000"/>
                </a:schemeClr>
              </a:solidFill>
              <a:latin typeface="Quicksand Light" panose="02070303000000060000" pitchFamily="18" charset="0"/>
            </a:endParaRPr>
          </a:p>
          <a:p>
            <a:pPr lvl="1"/>
            <a:r>
              <a:rPr lang="en-GB" sz="1000" b="1" i="1" dirty="0">
                <a:solidFill>
                  <a:schemeClr val="accent1"/>
                </a:solidFill>
                <a:latin typeface="Quicksand Light" panose="02070303000000060000" pitchFamily="18" charset="0"/>
              </a:rPr>
              <a:t>*</a:t>
            </a:r>
            <a:r>
              <a:rPr lang="en-GB" sz="1000" i="1" dirty="0">
                <a:solidFill>
                  <a:schemeClr val="accent1"/>
                </a:solidFill>
                <a:latin typeface="Quicksand Light" panose="02070303000000060000" pitchFamily="18" charset="0"/>
              </a:rPr>
              <a:t>subject to confirmation / availability</a:t>
            </a:r>
            <a:endParaRPr lang="en-GB" b="1" dirty="0">
              <a:solidFill>
                <a:schemeClr val="bg2">
                  <a:lumMod val="50000"/>
                </a:schemeClr>
              </a:solidFill>
              <a:latin typeface="Quicksand Light" panose="02070303000000060000" pitchFamily="18" charset="0"/>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pic>
        <p:nvPicPr>
          <p:cNvPr id="3" name="Picture 2"/>
          <p:cNvPicPr>
            <a:picLocks noChangeAspect="1"/>
          </p:cNvPicPr>
          <p:nvPr/>
        </p:nvPicPr>
        <p:blipFill>
          <a:blip r:embed="rId4"/>
          <a:stretch>
            <a:fillRect/>
          </a:stretch>
        </p:blipFill>
        <p:spPr>
          <a:xfrm>
            <a:off x="8137649" y="1552424"/>
            <a:ext cx="3503489" cy="2333776"/>
          </a:xfrm>
          <a:prstGeom prst="rect">
            <a:avLst/>
          </a:prstGeom>
        </p:spPr>
      </p:pic>
      <p:pic>
        <p:nvPicPr>
          <p:cNvPr id="4" name="Picture 3"/>
          <p:cNvPicPr>
            <a:picLocks noChangeAspect="1"/>
          </p:cNvPicPr>
          <p:nvPr/>
        </p:nvPicPr>
        <p:blipFill>
          <a:blip r:embed="rId5"/>
          <a:stretch>
            <a:fillRect/>
          </a:stretch>
        </p:blipFill>
        <p:spPr>
          <a:xfrm>
            <a:off x="8137648" y="4038600"/>
            <a:ext cx="3503489" cy="1835161"/>
          </a:xfrm>
          <a:prstGeom prst="rect">
            <a:avLst/>
          </a:prstGeom>
        </p:spPr>
      </p:pic>
    </p:spTree>
    <p:extLst>
      <p:ext uri="{BB962C8B-B14F-4D97-AF65-F5344CB8AC3E}">
        <p14:creationId xmlns:p14="http://schemas.microsoft.com/office/powerpoint/2010/main" val="19615034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550863" y="298800"/>
            <a:ext cx="11090275" cy="814388"/>
          </a:xfrm>
        </p:spPr>
        <p:txBody>
          <a:bodyPr/>
          <a:lstStyle/>
          <a:p>
            <a:r>
              <a:rPr lang="en-MY" dirty="0"/>
              <a:t>PROPOSED HIGHLIGHT</a:t>
            </a:r>
            <a:br>
              <a:rPr lang="en-MY" dirty="0"/>
            </a:br>
            <a:r>
              <a:rPr lang="en-MY" dirty="0">
                <a:latin typeface="Quicksand Bold" pitchFamily="50" charset="0"/>
              </a:rPr>
              <a:t>Opening Gimmick</a:t>
            </a:r>
            <a:endParaRPr lang="en-GB" dirty="0">
              <a:latin typeface="Quicksand Bold" pitchFamily="50" charset="0"/>
            </a:endParaRPr>
          </a:p>
        </p:txBody>
      </p:sp>
      <p:pic>
        <p:nvPicPr>
          <p:cNvPr id="2" name="Picture 1"/>
          <p:cNvPicPr>
            <a:picLocks noChangeAspect="1"/>
          </p:cNvPicPr>
          <p:nvPr/>
        </p:nvPicPr>
        <p:blipFill rotWithShape="1">
          <a:blip r:embed="rId3"/>
          <a:srcRect l="2529" t="430"/>
          <a:stretch/>
        </p:blipFill>
        <p:spPr>
          <a:xfrm>
            <a:off x="7619999" y="1493610"/>
            <a:ext cx="4021139" cy="2209800"/>
          </a:xfrm>
          <a:prstGeom prst="rect">
            <a:avLst/>
          </a:prstGeom>
        </p:spPr>
      </p:pic>
      <p:pic>
        <p:nvPicPr>
          <p:cNvPr id="3" name="Picture 2"/>
          <p:cNvPicPr>
            <a:picLocks noChangeAspect="1"/>
          </p:cNvPicPr>
          <p:nvPr/>
        </p:nvPicPr>
        <p:blipFill>
          <a:blip r:embed="rId4"/>
          <a:stretch>
            <a:fillRect/>
          </a:stretch>
        </p:blipFill>
        <p:spPr>
          <a:xfrm>
            <a:off x="7619999" y="3886200"/>
            <a:ext cx="4021139" cy="2140884"/>
          </a:xfrm>
          <a:prstGeom prst="rect">
            <a:avLst/>
          </a:prstGeom>
        </p:spPr>
      </p:pic>
      <p:sp>
        <p:nvSpPr>
          <p:cNvPr id="6"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685800" y="1317156"/>
            <a:ext cx="609600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fi-FI" dirty="0">
                <a:solidFill>
                  <a:srgbClr val="00A19A"/>
                </a:solidFill>
                <a:latin typeface="Quicksand Book" panose="02070303000000060000" pitchFamily="18" charset="0"/>
              </a:rPr>
              <a:t>Cooking of Penang Laksa / Curry</a:t>
            </a:r>
          </a:p>
          <a:p>
            <a:pPr algn="ctr"/>
            <a:endParaRPr lang="en-GB" b="1" dirty="0">
              <a:solidFill>
                <a:schemeClr val="accent1"/>
              </a:solidFill>
              <a:latin typeface="Quicksand Light" panose="02070303000000060000" pitchFamily="18" charset="0"/>
            </a:endParaRPr>
          </a:p>
          <a:p>
            <a:pPr lvl="1"/>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US" dirty="0">
                <a:solidFill>
                  <a:schemeClr val="bg2">
                    <a:lumMod val="25000"/>
                  </a:schemeClr>
                </a:solidFill>
                <a:latin typeface="+mj-lt"/>
              </a:rPr>
              <a:t>VIP gather together and cook big wok of Penang </a:t>
            </a:r>
            <a:r>
              <a:rPr lang="en-US" dirty="0" err="1">
                <a:solidFill>
                  <a:schemeClr val="bg2">
                    <a:lumMod val="25000"/>
                  </a:schemeClr>
                </a:solidFill>
                <a:latin typeface="+mj-lt"/>
              </a:rPr>
              <a:t>laksa</a:t>
            </a:r>
            <a:r>
              <a:rPr lang="en-US" dirty="0">
                <a:solidFill>
                  <a:schemeClr val="bg2">
                    <a:lumMod val="25000"/>
                  </a:schemeClr>
                </a:solidFill>
                <a:latin typeface="+mj-lt"/>
              </a:rPr>
              <a:t> / curry. </a:t>
            </a:r>
          </a:p>
          <a:p>
            <a:pPr marL="457200" lvl="1" indent="-455613" algn="just"/>
            <a:r>
              <a:rPr lang="en-US" b="1" dirty="0">
                <a:solidFill>
                  <a:schemeClr val="bg2">
                    <a:lumMod val="25000"/>
                  </a:schemeClr>
                </a:solidFill>
                <a:latin typeface="+mj-lt"/>
              </a:rPr>
              <a:t>     - </a:t>
            </a:r>
            <a:r>
              <a:rPr lang="en-US" dirty="0">
                <a:solidFill>
                  <a:schemeClr val="bg2">
                    <a:lumMod val="25000"/>
                  </a:schemeClr>
                </a:solidFill>
                <a:latin typeface="+mj-lt"/>
              </a:rPr>
              <a:t>harmonious mixture of different ingredients that able to      capture people’s taste buds from all over the world.</a:t>
            </a:r>
          </a:p>
          <a:p>
            <a:pPr marL="457200" lvl="1" indent="-455613" algn="just"/>
            <a:endParaRPr lang="en-US" dirty="0">
              <a:solidFill>
                <a:schemeClr val="bg2">
                  <a:lumMod val="25000"/>
                </a:schemeClr>
              </a:solidFill>
              <a:latin typeface="+mj-lt"/>
            </a:endParaRPr>
          </a:p>
          <a:p>
            <a:pPr marL="457200" lvl="1" indent="-455613" algn="just"/>
            <a:r>
              <a:rPr lang="en-US" dirty="0">
                <a:solidFill>
                  <a:schemeClr val="bg2">
                    <a:lumMod val="25000"/>
                  </a:schemeClr>
                </a:solidFill>
                <a:latin typeface="+mj-lt"/>
              </a:rPr>
              <a:t>Potential Sponsor: </a:t>
            </a:r>
            <a:r>
              <a:rPr lang="en-US" dirty="0" err="1">
                <a:solidFill>
                  <a:schemeClr val="bg2">
                    <a:lumMod val="25000"/>
                  </a:schemeClr>
                </a:solidFill>
                <a:latin typeface="+mj-lt"/>
              </a:rPr>
              <a:t>MyKuali</a:t>
            </a:r>
            <a:r>
              <a:rPr lang="en-US" dirty="0">
                <a:solidFill>
                  <a:schemeClr val="bg2">
                    <a:lumMod val="25000"/>
                  </a:schemeClr>
                </a:solidFill>
                <a:latin typeface="+mj-lt"/>
              </a:rPr>
              <a:t> (Penang White Curry </a:t>
            </a:r>
            <a:r>
              <a:rPr lang="en-US" dirty="0" err="1">
                <a:solidFill>
                  <a:schemeClr val="bg2">
                    <a:lumMod val="25000"/>
                  </a:schemeClr>
                </a:solidFill>
                <a:latin typeface="+mj-lt"/>
              </a:rPr>
              <a:t>Mee</a:t>
            </a:r>
            <a:r>
              <a:rPr lang="en-US" dirty="0">
                <a:solidFill>
                  <a:schemeClr val="bg2">
                    <a:lumMod val="25000"/>
                  </a:schemeClr>
                </a:solidFill>
                <a:latin typeface="+mj-lt"/>
              </a:rPr>
              <a:t>) </a:t>
            </a: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25000"/>
                </a:schemeClr>
              </a:solidFill>
              <a:latin typeface="+mj-lt"/>
            </a:endParaRPr>
          </a:p>
          <a:p>
            <a:pPr lvl="1" algn="just"/>
            <a:endParaRPr lang="en-US" b="1" dirty="0">
              <a:solidFill>
                <a:schemeClr val="bg2">
                  <a:lumMod val="50000"/>
                </a:schemeClr>
              </a:solidFill>
              <a:latin typeface="Quicksand Light" panose="02070303000000060000" pitchFamily="18" charset="0"/>
            </a:endParaRPr>
          </a:p>
          <a:p>
            <a:pPr lvl="1"/>
            <a:r>
              <a:rPr lang="en-GB" sz="1000" b="1" i="1" dirty="0">
                <a:solidFill>
                  <a:schemeClr val="accent1"/>
                </a:solidFill>
                <a:latin typeface="Quicksand Light" panose="02070303000000060000" pitchFamily="18" charset="0"/>
              </a:rPr>
              <a:t>*</a:t>
            </a:r>
            <a:r>
              <a:rPr lang="en-GB" sz="1000" i="1" dirty="0">
                <a:solidFill>
                  <a:schemeClr val="accent1"/>
                </a:solidFill>
                <a:latin typeface="Quicksand Light" panose="02070303000000060000" pitchFamily="18" charset="0"/>
              </a:rPr>
              <a:t>subject to confirmation / availability</a:t>
            </a:r>
            <a:endParaRPr lang="en-GB" b="1" dirty="0">
              <a:solidFill>
                <a:schemeClr val="bg2">
                  <a:lumMod val="50000"/>
                </a:schemeClr>
              </a:solidFill>
              <a:latin typeface="Quicksand Light" panose="02070303000000060000" pitchFamily="18" charset="0"/>
            </a:endParaRPr>
          </a:p>
        </p:txBody>
      </p:sp>
    </p:spTree>
    <p:extLst>
      <p:ext uri="{BB962C8B-B14F-4D97-AF65-F5344CB8AC3E}">
        <p14:creationId xmlns:p14="http://schemas.microsoft.com/office/powerpoint/2010/main" val="727367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550863" y="298800"/>
            <a:ext cx="11090275" cy="814388"/>
          </a:xfrm>
        </p:spPr>
        <p:txBody>
          <a:bodyPr/>
          <a:lstStyle/>
          <a:p>
            <a:r>
              <a:rPr lang="en-GB" dirty="0"/>
              <a:t>Proposed</a:t>
            </a:r>
            <a:br>
              <a:rPr lang="en-GB" dirty="0"/>
            </a:br>
            <a:r>
              <a:rPr lang="en-GB" dirty="0"/>
              <a:t>Event Venue</a:t>
            </a:r>
          </a:p>
        </p:txBody>
      </p:sp>
      <p:pic>
        <p:nvPicPr>
          <p:cNvPr id="5" name="Picture 4"/>
          <p:cNvPicPr>
            <a:picLocks noChangeAspect="1"/>
          </p:cNvPicPr>
          <p:nvPr/>
        </p:nvPicPr>
        <p:blipFill rotWithShape="1">
          <a:blip r:embed="rId3"/>
          <a:srcRect l="13125" t="22223" r="13125" b="7777"/>
          <a:stretch/>
        </p:blipFill>
        <p:spPr>
          <a:xfrm>
            <a:off x="1981199" y="1600200"/>
            <a:ext cx="8563429" cy="4572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8799" y="3149383"/>
            <a:ext cx="2709561" cy="2950681"/>
          </a:xfrm>
          <a:prstGeom prst="rect">
            <a:avLst/>
          </a:prstGeom>
        </p:spPr>
      </p:pic>
    </p:spTree>
    <p:extLst>
      <p:ext uri="{BB962C8B-B14F-4D97-AF65-F5344CB8AC3E}">
        <p14:creationId xmlns:p14="http://schemas.microsoft.com/office/powerpoint/2010/main" val="3128688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4A2956-5235-40E0-A3D3-7E47F5A75048}"/>
              </a:ext>
            </a:extLst>
          </p:cNvPr>
          <p:cNvSpPr>
            <a:spLocks noGrp="1"/>
          </p:cNvSpPr>
          <p:nvPr>
            <p:ph idx="1"/>
          </p:nvPr>
        </p:nvSpPr>
        <p:spPr>
          <a:xfrm>
            <a:off x="533400" y="1799712"/>
            <a:ext cx="5121812" cy="4221554"/>
          </a:xfrm>
        </p:spPr>
        <p:txBody>
          <a:bodyPr>
            <a:normAutofit/>
          </a:bodyPr>
          <a:lstStyle/>
          <a:p>
            <a:r>
              <a:rPr lang="en-MY" sz="1400" kern="1200" dirty="0">
                <a:solidFill>
                  <a:schemeClr val="bg2">
                    <a:lumMod val="50000"/>
                  </a:schemeClr>
                </a:solidFill>
                <a:latin typeface="Quicksand Light" panose="02070303000000060000" pitchFamily="18" charset="0"/>
              </a:rPr>
              <a:t>Rebana </a:t>
            </a:r>
            <a:r>
              <a:rPr lang="en-MY" sz="1400" kern="1200" dirty="0" err="1">
                <a:solidFill>
                  <a:schemeClr val="bg2">
                    <a:lumMod val="50000"/>
                  </a:schemeClr>
                </a:solidFill>
                <a:latin typeface="Quicksand Light" panose="02070303000000060000" pitchFamily="18" charset="0"/>
              </a:rPr>
              <a:t>ubi</a:t>
            </a:r>
            <a:r>
              <a:rPr lang="en-MY" sz="1400" kern="1200" dirty="0">
                <a:solidFill>
                  <a:schemeClr val="bg2">
                    <a:lumMod val="50000"/>
                  </a:schemeClr>
                </a:solidFill>
                <a:latin typeface="Quicksand Light" panose="02070303000000060000" pitchFamily="18" charset="0"/>
              </a:rPr>
              <a:t> is very large cone shaped drum, at least 1 meter high and 70 </a:t>
            </a:r>
            <a:r>
              <a:rPr lang="en-MY" sz="1400" kern="1200" dirty="0" err="1">
                <a:solidFill>
                  <a:schemeClr val="bg2">
                    <a:lumMod val="50000"/>
                  </a:schemeClr>
                </a:solidFill>
                <a:latin typeface="Quicksand Light" panose="02070303000000060000" pitchFamily="18" charset="0"/>
              </a:rPr>
              <a:t>centimeters</a:t>
            </a:r>
            <a:r>
              <a:rPr lang="en-MY" sz="1400" kern="1200" dirty="0">
                <a:solidFill>
                  <a:schemeClr val="bg2">
                    <a:lumMod val="50000"/>
                  </a:schemeClr>
                </a:solidFill>
                <a:latin typeface="Quicksand Light" panose="02070303000000060000" pitchFamily="18" charset="0"/>
              </a:rPr>
              <a:t> in diameter. Rebana </a:t>
            </a:r>
            <a:r>
              <a:rPr lang="en-MY" sz="1400" kern="1200" dirty="0" err="1">
                <a:solidFill>
                  <a:schemeClr val="bg2">
                    <a:lumMod val="50000"/>
                  </a:schemeClr>
                </a:solidFill>
                <a:latin typeface="Quicksand Light" panose="02070303000000060000" pitchFamily="18" charset="0"/>
              </a:rPr>
              <a:t>ubi</a:t>
            </a:r>
            <a:r>
              <a:rPr lang="en-MY" sz="1400" kern="1200" dirty="0">
                <a:solidFill>
                  <a:schemeClr val="bg2">
                    <a:lumMod val="50000"/>
                  </a:schemeClr>
                </a:solidFill>
                <a:latin typeface="Quicksand Light" panose="02070303000000060000" pitchFamily="18" charset="0"/>
              </a:rPr>
              <a:t> ensembles compete with one another in post rice harvest festivals, playing interlocking rhythmic patterns.</a:t>
            </a:r>
          </a:p>
          <a:p>
            <a:endParaRPr lang="en-MY" dirty="0"/>
          </a:p>
          <a:p>
            <a:r>
              <a:rPr lang="en-MY" sz="1400" kern="1200" dirty="0">
                <a:solidFill>
                  <a:srgbClr val="00A19A"/>
                </a:solidFill>
                <a:latin typeface="Quicksand Light" panose="02070303000000060000" pitchFamily="18" charset="0"/>
              </a:rPr>
              <a:t>Specs: </a:t>
            </a:r>
            <a:r>
              <a:rPr lang="en-MY" sz="1400" kern="1200" dirty="0" err="1">
                <a:solidFill>
                  <a:schemeClr val="bg2">
                    <a:lumMod val="50000"/>
                  </a:schemeClr>
                </a:solidFill>
                <a:latin typeface="Quicksand Light" panose="02070303000000060000" pitchFamily="18" charset="0"/>
              </a:rPr>
              <a:t>Rebana</a:t>
            </a:r>
            <a:r>
              <a:rPr lang="en-MY" sz="1400" kern="1200" dirty="0">
                <a:solidFill>
                  <a:schemeClr val="bg2">
                    <a:lumMod val="50000"/>
                  </a:schemeClr>
                </a:solidFill>
                <a:latin typeface="Quicksand Light" panose="02070303000000060000" pitchFamily="18" charset="0"/>
              </a:rPr>
              <a:t> </a:t>
            </a:r>
            <a:r>
              <a:rPr lang="en-MY" sz="1400" kern="1200" dirty="0" err="1">
                <a:solidFill>
                  <a:schemeClr val="bg2">
                    <a:lumMod val="50000"/>
                  </a:schemeClr>
                </a:solidFill>
                <a:latin typeface="Quicksand Light" panose="02070303000000060000" pitchFamily="18" charset="0"/>
              </a:rPr>
              <a:t>Ubi</a:t>
            </a:r>
            <a:r>
              <a:rPr lang="en-MY" sz="1400" kern="1200" dirty="0">
                <a:solidFill>
                  <a:schemeClr val="bg2">
                    <a:lumMod val="50000"/>
                  </a:schemeClr>
                </a:solidFill>
                <a:latin typeface="Quicksand Light" panose="02070303000000060000" pitchFamily="18" charset="0"/>
              </a:rPr>
              <a:t> Drum (6 </a:t>
            </a:r>
            <a:r>
              <a:rPr lang="en-MY" sz="1400" kern="1200" dirty="0" err="1">
                <a:solidFill>
                  <a:schemeClr val="bg2">
                    <a:lumMod val="50000"/>
                  </a:schemeClr>
                </a:solidFill>
                <a:latin typeface="Quicksand Light" panose="02070303000000060000" pitchFamily="18" charset="0"/>
              </a:rPr>
              <a:t>pax</a:t>
            </a:r>
            <a:r>
              <a:rPr lang="en-MY" sz="1400" kern="1200" dirty="0">
                <a:solidFill>
                  <a:schemeClr val="bg2">
                    <a:lumMod val="50000"/>
                  </a:schemeClr>
                </a:solidFill>
                <a:latin typeface="Quicksand Light" panose="02070303000000060000" pitchFamily="18" charset="0"/>
              </a:rPr>
              <a:t> with 3</a:t>
            </a:r>
            <a:r>
              <a:rPr lang="en-MY" dirty="0"/>
              <a:t> </a:t>
            </a:r>
            <a:r>
              <a:rPr lang="en-MY" sz="1400" kern="1200" dirty="0">
                <a:solidFill>
                  <a:schemeClr val="bg2">
                    <a:lumMod val="50000"/>
                  </a:schemeClr>
                </a:solidFill>
                <a:latin typeface="Quicksand Light" panose="02070303000000060000" pitchFamily="18" charset="0"/>
              </a:rPr>
              <a:t>drums)</a:t>
            </a:r>
          </a:p>
          <a:p>
            <a:r>
              <a:rPr lang="en-MY" sz="1400" kern="1200" dirty="0">
                <a:solidFill>
                  <a:srgbClr val="00A19A"/>
                </a:solidFill>
                <a:latin typeface="Quicksand Light" panose="02070303000000060000" pitchFamily="18" charset="0"/>
              </a:rPr>
              <a:t>Duration: </a:t>
            </a:r>
            <a:r>
              <a:rPr lang="en-MY" sz="1400" dirty="0"/>
              <a:t>10-15 Mins</a:t>
            </a:r>
          </a:p>
        </p:txBody>
      </p:sp>
      <p:pic>
        <p:nvPicPr>
          <p:cNvPr id="5" name="Picture 4">
            <a:extLst>
              <a:ext uri="{FF2B5EF4-FFF2-40B4-BE49-F238E27FC236}">
                <a16:creationId xmlns:a16="http://schemas.microsoft.com/office/drawing/2014/main" id="{FDA9ABEB-6E65-460C-88A1-FC41D5510441}"/>
              </a:ext>
            </a:extLst>
          </p:cNvPr>
          <p:cNvPicPr>
            <a:picLocks noChangeAspect="1"/>
          </p:cNvPicPr>
          <p:nvPr/>
        </p:nvPicPr>
        <p:blipFill>
          <a:blip r:embed="rId2"/>
          <a:stretch>
            <a:fillRect/>
          </a:stretch>
        </p:blipFill>
        <p:spPr>
          <a:xfrm>
            <a:off x="6705600" y="1799712"/>
            <a:ext cx="4891809" cy="3258576"/>
          </a:xfrm>
          <a:prstGeom prst="rect">
            <a:avLst/>
          </a:prstGeom>
        </p:spPr>
      </p:pic>
      <p:sp>
        <p:nvSpPr>
          <p:cNvPr id="7" name="Title 1"/>
          <p:cNvSpPr>
            <a:spLocks noGrp="1"/>
          </p:cNvSpPr>
          <p:nvPr>
            <p:ph type="title"/>
          </p:nvPr>
        </p:nvSpPr>
        <p:spPr>
          <a:xfrm>
            <a:off x="550863" y="298800"/>
            <a:ext cx="11090275" cy="814388"/>
          </a:xfrm>
        </p:spPr>
        <p:txBody>
          <a:bodyPr/>
          <a:lstStyle/>
          <a:p>
            <a:r>
              <a:rPr lang="en-MY" dirty="0"/>
              <a:t>HIGHLIGHT PERFORMANCE</a:t>
            </a:r>
            <a:br>
              <a:rPr lang="en-MY" dirty="0"/>
            </a:br>
            <a:r>
              <a:rPr lang="en-MY" dirty="0">
                <a:latin typeface="Quicksand Bold" pitchFamily="50" charset="0"/>
              </a:rPr>
              <a:t>Opening Performance - </a:t>
            </a:r>
            <a:r>
              <a:rPr lang="en-MY" dirty="0" err="1">
                <a:latin typeface="Quicksand Bold" pitchFamily="50" charset="0"/>
              </a:rPr>
              <a:t>Rebana</a:t>
            </a:r>
            <a:r>
              <a:rPr lang="en-MY" dirty="0">
                <a:latin typeface="Quicksand Bold" pitchFamily="50" charset="0"/>
              </a:rPr>
              <a:t> </a:t>
            </a:r>
            <a:r>
              <a:rPr lang="en-MY" dirty="0" err="1">
                <a:latin typeface="Quicksand Bold" pitchFamily="50" charset="0"/>
              </a:rPr>
              <a:t>Ubi</a:t>
            </a:r>
            <a:endParaRPr lang="en-GB" dirty="0">
              <a:latin typeface="Quicksand Bold" pitchFamily="50" charset="0"/>
            </a:endParaRPr>
          </a:p>
        </p:txBody>
      </p:sp>
    </p:spTree>
    <p:extLst>
      <p:ext uri="{BB962C8B-B14F-4D97-AF65-F5344CB8AC3E}">
        <p14:creationId xmlns:p14="http://schemas.microsoft.com/office/powerpoint/2010/main" val="30349639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4A2956-5235-40E0-A3D3-7E47F5A75048}"/>
              </a:ext>
            </a:extLst>
          </p:cNvPr>
          <p:cNvSpPr>
            <a:spLocks noGrp="1"/>
          </p:cNvSpPr>
          <p:nvPr>
            <p:ph idx="1"/>
          </p:nvPr>
        </p:nvSpPr>
        <p:spPr>
          <a:xfrm>
            <a:off x="533400" y="1799712"/>
            <a:ext cx="5121812" cy="4221554"/>
          </a:xfrm>
        </p:spPr>
        <p:txBody>
          <a:bodyPr>
            <a:normAutofit/>
          </a:bodyPr>
          <a:lstStyle/>
          <a:p>
            <a:r>
              <a:rPr lang="en-MY" sz="1400" b="0" kern="1200" dirty="0">
                <a:solidFill>
                  <a:schemeClr val="bg2">
                    <a:lumMod val="25000"/>
                  </a:schemeClr>
                </a:solidFill>
                <a:latin typeface="+mj-lt"/>
              </a:rPr>
              <a:t>Contemporary dance performance that tells the story of Taste of Penang, different type of food that serves as a foundation of </a:t>
            </a:r>
            <a:r>
              <a:rPr lang="en-US" sz="1400" b="0" kern="1200" dirty="0">
                <a:solidFill>
                  <a:schemeClr val="bg2">
                    <a:lumMod val="25000"/>
                  </a:schemeClr>
                </a:solidFill>
                <a:latin typeface="+mj-lt"/>
              </a:rPr>
              <a:t>different types of food that serves as a foundation of the harmonious diversity that exists in Penang. </a:t>
            </a:r>
          </a:p>
          <a:p>
            <a:endParaRPr lang="en-US" sz="1400" b="0" kern="1200" dirty="0">
              <a:solidFill>
                <a:schemeClr val="bg2">
                  <a:lumMod val="25000"/>
                </a:schemeClr>
              </a:solidFill>
              <a:latin typeface="+mj-lt"/>
            </a:endParaRPr>
          </a:p>
          <a:p>
            <a:r>
              <a:rPr lang="en-US" sz="1400" b="0" kern="1200" dirty="0">
                <a:solidFill>
                  <a:schemeClr val="bg2">
                    <a:lumMod val="25000"/>
                  </a:schemeClr>
                </a:solidFill>
                <a:latin typeface="+mj-lt"/>
              </a:rPr>
              <a:t>Culture and recipes handed down from generation to generation and shared with everyone regardless of race, </a:t>
            </a:r>
            <a:r>
              <a:rPr lang="en-US" sz="1400" b="0" kern="1200" dirty="0" err="1">
                <a:solidFill>
                  <a:schemeClr val="bg2">
                    <a:lumMod val="25000"/>
                  </a:schemeClr>
                </a:solidFill>
                <a:latin typeface="+mj-lt"/>
              </a:rPr>
              <a:t>colour</a:t>
            </a:r>
            <a:r>
              <a:rPr lang="en-US" sz="1400" b="0" kern="1200" dirty="0">
                <a:solidFill>
                  <a:schemeClr val="bg2">
                    <a:lumMod val="25000"/>
                  </a:schemeClr>
                </a:solidFill>
                <a:latin typeface="+mj-lt"/>
              </a:rPr>
              <a:t> or creed.</a:t>
            </a:r>
          </a:p>
          <a:p>
            <a:endParaRPr lang="en-US" sz="1400" kern="1200" dirty="0">
              <a:solidFill>
                <a:schemeClr val="bg2">
                  <a:lumMod val="50000"/>
                </a:schemeClr>
              </a:solidFill>
              <a:latin typeface="Quicksand Light" panose="02070303000000060000" pitchFamily="18" charset="0"/>
            </a:endParaRPr>
          </a:p>
          <a:p>
            <a:endParaRPr lang="en-MY" dirty="0"/>
          </a:p>
          <a:p>
            <a:r>
              <a:rPr lang="en-MY" sz="1400" kern="1200" dirty="0">
                <a:solidFill>
                  <a:srgbClr val="00A19A"/>
                </a:solidFill>
                <a:latin typeface="Quicksand Light" panose="02070303000000060000" pitchFamily="18" charset="0"/>
              </a:rPr>
              <a:t>Specs: 	</a:t>
            </a:r>
            <a:r>
              <a:rPr lang="en-MY" sz="1400" kern="1200" dirty="0">
                <a:solidFill>
                  <a:schemeClr val="bg2">
                    <a:lumMod val="25000"/>
                  </a:schemeClr>
                </a:solidFill>
                <a:latin typeface="Quicksand Light" panose="02070303000000060000" pitchFamily="18" charset="0"/>
              </a:rPr>
              <a:t>Penang Euphoria (14 dancers)</a:t>
            </a:r>
          </a:p>
          <a:p>
            <a:r>
              <a:rPr lang="en-MY" sz="1400" kern="1200" dirty="0">
                <a:solidFill>
                  <a:srgbClr val="00A19A"/>
                </a:solidFill>
                <a:latin typeface="Quicksand Light" panose="02070303000000060000" pitchFamily="18" charset="0"/>
              </a:rPr>
              <a:t>Duration: </a:t>
            </a:r>
            <a:r>
              <a:rPr lang="en-MY" sz="1400" dirty="0">
                <a:solidFill>
                  <a:schemeClr val="bg2">
                    <a:lumMod val="25000"/>
                  </a:schemeClr>
                </a:solidFill>
              </a:rPr>
              <a:t>10-15 Mins</a:t>
            </a:r>
          </a:p>
        </p:txBody>
      </p:sp>
      <p:sp>
        <p:nvSpPr>
          <p:cNvPr id="7" name="Title 1"/>
          <p:cNvSpPr>
            <a:spLocks noGrp="1"/>
          </p:cNvSpPr>
          <p:nvPr>
            <p:ph type="title"/>
          </p:nvPr>
        </p:nvSpPr>
        <p:spPr>
          <a:xfrm>
            <a:off x="550863" y="298800"/>
            <a:ext cx="11090275" cy="814388"/>
          </a:xfrm>
        </p:spPr>
        <p:txBody>
          <a:bodyPr/>
          <a:lstStyle/>
          <a:p>
            <a:r>
              <a:rPr lang="en-MY" dirty="0"/>
              <a:t>HIGHLIGHT PERFORMANCE</a:t>
            </a:r>
            <a:br>
              <a:rPr lang="en-MY" dirty="0"/>
            </a:br>
            <a:r>
              <a:rPr lang="en-MY" dirty="0">
                <a:latin typeface="Quicksand Bold" pitchFamily="50" charset="0"/>
              </a:rPr>
              <a:t>Opening Performance – Taste of Penang</a:t>
            </a:r>
            <a:endParaRPr lang="en-GB" dirty="0">
              <a:latin typeface="Quicksand Bold" pitchFamily="50" charset="0"/>
            </a:endParaRPr>
          </a:p>
        </p:txBody>
      </p:sp>
      <p:pic>
        <p:nvPicPr>
          <p:cNvPr id="1026" name="Picture 2" descr="Image result for penang euphoria dance"/>
          <p:cNvPicPr>
            <a:picLocks noChangeAspect="1" noChangeArrowheads="1"/>
          </p:cNvPicPr>
          <p:nvPr/>
        </p:nvPicPr>
        <p:blipFill rotWithShape="1">
          <a:blip r:embed="rId2">
            <a:extLst>
              <a:ext uri="{28A0092B-C50C-407E-A947-70E740481C1C}">
                <a14:useLocalDpi xmlns:a14="http://schemas.microsoft.com/office/drawing/2010/main" val="0"/>
              </a:ext>
            </a:extLst>
          </a:blip>
          <a:srcRect l="6750" r="3599"/>
          <a:stretch/>
        </p:blipFill>
        <p:spPr bwMode="auto">
          <a:xfrm>
            <a:off x="6383338" y="2057400"/>
            <a:ext cx="525780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57214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4A2956-5235-40E0-A3D3-7E47F5A75048}"/>
              </a:ext>
            </a:extLst>
          </p:cNvPr>
          <p:cNvSpPr>
            <a:spLocks noGrp="1"/>
          </p:cNvSpPr>
          <p:nvPr>
            <p:ph idx="1"/>
          </p:nvPr>
        </p:nvSpPr>
        <p:spPr>
          <a:xfrm>
            <a:off x="533400" y="1799712"/>
            <a:ext cx="5121812" cy="4221554"/>
          </a:xfrm>
        </p:spPr>
        <p:txBody>
          <a:bodyPr>
            <a:normAutofit/>
          </a:bodyPr>
          <a:lstStyle/>
          <a:p>
            <a:r>
              <a:rPr lang="en-US" sz="1400" b="0" kern="1200" dirty="0">
                <a:solidFill>
                  <a:schemeClr val="accent1">
                    <a:lumMod val="75000"/>
                  </a:schemeClr>
                </a:solidFill>
                <a:latin typeface="+mj-lt"/>
              </a:rPr>
              <a:t>Fireworks display that marks the Official Opening of Penang Street Food Festival. </a:t>
            </a:r>
          </a:p>
          <a:p>
            <a:endParaRPr lang="en-US" sz="1400" b="0" kern="1200" dirty="0">
              <a:solidFill>
                <a:schemeClr val="bg2">
                  <a:lumMod val="25000"/>
                </a:schemeClr>
              </a:solidFill>
              <a:latin typeface="+mj-lt"/>
            </a:endParaRPr>
          </a:p>
          <a:p>
            <a:endParaRPr lang="en-US" sz="1400" b="0" kern="1200" dirty="0">
              <a:solidFill>
                <a:schemeClr val="bg2">
                  <a:lumMod val="25000"/>
                </a:schemeClr>
              </a:solidFill>
              <a:latin typeface="+mj-lt"/>
            </a:endParaRPr>
          </a:p>
          <a:p>
            <a:r>
              <a:rPr lang="en-US" sz="1400" b="0" kern="1200" dirty="0">
                <a:solidFill>
                  <a:srgbClr val="00A19A"/>
                </a:solidFill>
                <a:latin typeface="+mj-lt"/>
              </a:rPr>
              <a:t>Duration: </a:t>
            </a:r>
            <a:r>
              <a:rPr lang="en-US" sz="1400" b="0" kern="1200" dirty="0">
                <a:solidFill>
                  <a:schemeClr val="bg2">
                    <a:lumMod val="25000"/>
                  </a:schemeClr>
                </a:solidFill>
                <a:latin typeface="+mj-lt"/>
              </a:rPr>
              <a:t>3mins</a:t>
            </a:r>
            <a:endParaRPr lang="en-MY" sz="1400" dirty="0">
              <a:solidFill>
                <a:schemeClr val="bg2">
                  <a:lumMod val="25000"/>
                </a:schemeClr>
              </a:solidFill>
            </a:endParaRPr>
          </a:p>
        </p:txBody>
      </p:sp>
      <p:sp>
        <p:nvSpPr>
          <p:cNvPr id="7" name="Title 1"/>
          <p:cNvSpPr>
            <a:spLocks noGrp="1"/>
          </p:cNvSpPr>
          <p:nvPr>
            <p:ph type="title"/>
          </p:nvPr>
        </p:nvSpPr>
        <p:spPr>
          <a:xfrm>
            <a:off x="550863" y="298800"/>
            <a:ext cx="11090275" cy="814388"/>
          </a:xfrm>
        </p:spPr>
        <p:txBody>
          <a:bodyPr/>
          <a:lstStyle/>
          <a:p>
            <a:r>
              <a:rPr lang="en-MY" dirty="0"/>
              <a:t>HIGHLIGHT PERFORMANCE</a:t>
            </a:r>
            <a:br>
              <a:rPr lang="en-MY" dirty="0"/>
            </a:br>
            <a:r>
              <a:rPr lang="en-US" dirty="0">
                <a:latin typeface="Quicksand Bold" pitchFamily="50" charset="0"/>
              </a:rPr>
              <a:t>Fireworks Display</a:t>
            </a:r>
            <a:endParaRPr lang="en-GB" dirty="0">
              <a:latin typeface="Quicksand Bold" pitchFamily="50" charset="0"/>
            </a:endParaRPr>
          </a:p>
        </p:txBody>
      </p:sp>
      <p:pic>
        <p:nvPicPr>
          <p:cNvPr id="2" name="Picture 1"/>
          <p:cNvPicPr>
            <a:picLocks noChangeAspect="1"/>
          </p:cNvPicPr>
          <p:nvPr/>
        </p:nvPicPr>
        <p:blipFill>
          <a:blip r:embed="rId2"/>
          <a:stretch>
            <a:fillRect/>
          </a:stretch>
        </p:blipFill>
        <p:spPr>
          <a:xfrm>
            <a:off x="6382699" y="1799712"/>
            <a:ext cx="5258439" cy="3486150"/>
          </a:xfrm>
          <a:prstGeom prst="rect">
            <a:avLst/>
          </a:prstGeom>
        </p:spPr>
      </p:pic>
    </p:spTree>
    <p:extLst>
      <p:ext uri="{BB962C8B-B14F-4D97-AF65-F5344CB8AC3E}">
        <p14:creationId xmlns:p14="http://schemas.microsoft.com/office/powerpoint/2010/main" val="22775251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550863" y="298800"/>
            <a:ext cx="11090275" cy="814388"/>
          </a:xfrm>
        </p:spPr>
        <p:txBody>
          <a:bodyPr/>
          <a:lstStyle/>
          <a:p>
            <a:r>
              <a:rPr lang="en-MY" dirty="0"/>
              <a:t>PROPOSED</a:t>
            </a:r>
            <a:br>
              <a:rPr lang="en-MY" dirty="0"/>
            </a:br>
            <a:r>
              <a:rPr lang="en-MY" dirty="0">
                <a:latin typeface="Quicksand Bold" pitchFamily="50" charset="0"/>
              </a:rPr>
              <a:t>Emcee</a:t>
            </a:r>
            <a:endParaRPr lang="en-GB" dirty="0">
              <a:latin typeface="Quicksand Bold" pitchFamily="50" charset="0"/>
            </a:endParaRPr>
          </a:p>
        </p:txBody>
      </p:sp>
      <p:pic>
        <p:nvPicPr>
          <p:cNvPr id="5" name="Content Placeholder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gray">
          <a:xfrm>
            <a:off x="7192328" y="1981200"/>
            <a:ext cx="4448810" cy="2960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3"/>
          <p:cNvSpPr txBox="1">
            <a:spLocks noChangeArrowheads="1"/>
          </p:cNvSpPr>
          <p:nvPr/>
        </p:nvSpPr>
        <p:spPr bwMode="gray">
          <a:xfrm>
            <a:off x="550863" y="1412875"/>
            <a:ext cx="54737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588"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mj-lt"/>
              </a:rPr>
              <a:t>Carolyn </a:t>
            </a:r>
            <a:r>
              <a:rPr lang="en-GB" dirty="0" err="1">
                <a:solidFill>
                  <a:srgbClr val="00A19A"/>
                </a:solidFill>
                <a:latin typeface="+mj-lt"/>
              </a:rPr>
              <a:t>Ooi</a:t>
            </a:r>
            <a:endParaRPr lang="en-GB" dirty="0">
              <a:solidFill>
                <a:srgbClr val="00A19A"/>
              </a:solidFill>
              <a:latin typeface="+mj-lt"/>
            </a:endParaRPr>
          </a:p>
          <a:p>
            <a:pPr lvl="1"/>
            <a:endParaRPr lang="en-GB" dirty="0">
              <a:solidFill>
                <a:schemeClr val="accent1"/>
              </a:solidFill>
              <a:latin typeface="+mn-lt"/>
            </a:endParaRPr>
          </a:p>
          <a:p>
            <a:pPr lvl="1"/>
            <a:r>
              <a:rPr lang="en-GB" b="1" dirty="0">
                <a:solidFill>
                  <a:srgbClr val="00A19A"/>
                </a:solidFill>
                <a:latin typeface="+mn-lt"/>
              </a:rPr>
              <a:t>Why?</a:t>
            </a:r>
          </a:p>
          <a:p>
            <a:pPr lvl="1"/>
            <a:r>
              <a:rPr lang="en-MY" b="1" dirty="0">
                <a:solidFill>
                  <a:schemeClr val="accent1"/>
                </a:solidFill>
                <a:latin typeface="+mn-lt"/>
              </a:rPr>
              <a:t>A natural on stage, with her down to earth personality, she is able to communicate with people of all age and background.</a:t>
            </a:r>
          </a:p>
          <a:p>
            <a:pPr lvl="1"/>
            <a:endParaRPr lang="en-MY" b="1" dirty="0">
              <a:solidFill>
                <a:schemeClr val="accent1"/>
              </a:solidFill>
              <a:latin typeface="+mn-lt"/>
            </a:endParaRPr>
          </a:p>
          <a:p>
            <a:pPr lvl="1"/>
            <a:r>
              <a:rPr lang="en-MY" b="1" dirty="0">
                <a:solidFill>
                  <a:schemeClr val="accent1"/>
                </a:solidFill>
                <a:latin typeface="+mn-lt"/>
              </a:rPr>
              <a:t>She is able to host events, launchings, government events, dinner, roadshows, carnivals, forums, symposiums and sports events.</a:t>
            </a:r>
          </a:p>
          <a:p>
            <a:pPr lvl="1"/>
            <a:endParaRPr lang="en-GB" b="1" dirty="0">
              <a:solidFill>
                <a:schemeClr val="accent1"/>
              </a:solidFill>
              <a:latin typeface="+mn-lt"/>
            </a:endParaRPr>
          </a:p>
          <a:p>
            <a:pPr marL="287338" lvl="1" indent="-285750">
              <a:buFont typeface="Wingdings" panose="05000000000000000000" pitchFamily="2" charset="2"/>
              <a:buChar char="§"/>
            </a:pPr>
            <a:r>
              <a:rPr lang="en-GB" b="1" dirty="0">
                <a:solidFill>
                  <a:srgbClr val="00A19A"/>
                </a:solidFill>
                <a:latin typeface="+mn-lt"/>
              </a:rPr>
              <a:t>Duration: </a:t>
            </a:r>
            <a:r>
              <a:rPr lang="en-GB" dirty="0">
                <a:latin typeface="+mn-lt"/>
              </a:rPr>
              <a:t>Full Duration of Event</a:t>
            </a:r>
          </a:p>
          <a:p>
            <a:pPr marL="287338" lvl="1" indent="-285750">
              <a:buFont typeface="Wingdings" panose="05000000000000000000" pitchFamily="2" charset="2"/>
              <a:buChar char="§"/>
            </a:pPr>
            <a:r>
              <a:rPr lang="en-GB" b="1" dirty="0">
                <a:solidFill>
                  <a:srgbClr val="00A19A"/>
                </a:solidFill>
                <a:latin typeface="+mn-lt"/>
              </a:rPr>
              <a:t>Language Proficiency: </a:t>
            </a:r>
            <a:r>
              <a:rPr lang="en-GB" dirty="0">
                <a:latin typeface="+mn-lt"/>
              </a:rPr>
              <a:t>English, Bahasa Malaysia</a:t>
            </a:r>
          </a:p>
        </p:txBody>
      </p:sp>
    </p:spTree>
    <p:extLst>
      <p:ext uri="{BB962C8B-B14F-4D97-AF65-F5344CB8AC3E}">
        <p14:creationId xmlns:p14="http://schemas.microsoft.com/office/powerpoint/2010/main" val="2599262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550863" y="298800"/>
            <a:ext cx="11090275" cy="814388"/>
          </a:xfrm>
        </p:spPr>
        <p:txBody>
          <a:bodyPr/>
          <a:lstStyle/>
          <a:p>
            <a:r>
              <a:rPr lang="en-MY" dirty="0"/>
              <a:t>PROPOSED</a:t>
            </a:r>
            <a:br>
              <a:rPr lang="en-MY" dirty="0"/>
            </a:br>
            <a:r>
              <a:rPr lang="en-MY" dirty="0">
                <a:latin typeface="Quicksand Bold" pitchFamily="50" charset="0"/>
              </a:rPr>
              <a:t>Emcee</a:t>
            </a:r>
            <a:endParaRPr lang="en-GB" dirty="0">
              <a:latin typeface="Quicksand Bold" pitchFamily="50" charset="0"/>
            </a:endParaRPr>
          </a:p>
        </p:txBody>
      </p:sp>
      <p:sp>
        <p:nvSpPr>
          <p:cNvPr id="8" name="Rectangle 3"/>
          <p:cNvSpPr txBox="1">
            <a:spLocks noChangeArrowheads="1"/>
          </p:cNvSpPr>
          <p:nvPr/>
        </p:nvSpPr>
        <p:spPr bwMode="gray">
          <a:xfrm>
            <a:off x="550863" y="1412875"/>
            <a:ext cx="54737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588"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mj-lt"/>
              </a:rPr>
              <a:t>Sebastian Kwan</a:t>
            </a:r>
          </a:p>
          <a:p>
            <a:pPr lvl="1"/>
            <a:endParaRPr lang="en-GB" dirty="0">
              <a:solidFill>
                <a:schemeClr val="accent1"/>
              </a:solidFill>
              <a:latin typeface="+mn-lt"/>
            </a:endParaRPr>
          </a:p>
          <a:p>
            <a:pPr lvl="1"/>
            <a:r>
              <a:rPr lang="en-GB" b="1" dirty="0">
                <a:solidFill>
                  <a:srgbClr val="00A19A"/>
                </a:solidFill>
                <a:latin typeface="+mn-lt"/>
              </a:rPr>
              <a:t>Why?</a:t>
            </a:r>
          </a:p>
          <a:p>
            <a:pPr lvl="1"/>
            <a:r>
              <a:rPr lang="en-MY" b="1" dirty="0">
                <a:solidFill>
                  <a:schemeClr val="accent1"/>
                </a:solidFill>
                <a:latin typeface="+mn-lt"/>
              </a:rPr>
              <a:t>Young and emerging professional emcee. Sebastian, who based in Penang, is now emceeing for corporate and private events all around Malaysia. </a:t>
            </a:r>
          </a:p>
          <a:p>
            <a:pPr lvl="1"/>
            <a:endParaRPr lang="en-MY" b="1" dirty="0">
              <a:solidFill>
                <a:schemeClr val="accent1"/>
              </a:solidFill>
              <a:latin typeface="+mn-lt"/>
            </a:endParaRPr>
          </a:p>
          <a:p>
            <a:pPr lvl="1"/>
            <a:r>
              <a:rPr lang="en-MY" b="1" dirty="0">
                <a:solidFill>
                  <a:schemeClr val="accent1"/>
                </a:solidFill>
                <a:latin typeface="+mn-lt"/>
              </a:rPr>
              <a:t>He is experienced in handling all sort of corporate and government (state) events.  </a:t>
            </a:r>
          </a:p>
          <a:p>
            <a:pPr lvl="1"/>
            <a:endParaRPr lang="en-GB" b="1" dirty="0">
              <a:solidFill>
                <a:schemeClr val="accent1"/>
              </a:solidFill>
              <a:latin typeface="+mn-lt"/>
            </a:endParaRPr>
          </a:p>
          <a:p>
            <a:pPr marL="287338" lvl="1" indent="-285750">
              <a:buFont typeface="Wingdings" panose="05000000000000000000" pitchFamily="2" charset="2"/>
              <a:buChar char="§"/>
            </a:pPr>
            <a:r>
              <a:rPr lang="en-GB" b="1" dirty="0">
                <a:solidFill>
                  <a:srgbClr val="00A19A"/>
                </a:solidFill>
                <a:latin typeface="+mn-lt"/>
              </a:rPr>
              <a:t>Duration: </a:t>
            </a:r>
            <a:r>
              <a:rPr lang="en-GB" dirty="0">
                <a:latin typeface="+mn-lt"/>
              </a:rPr>
              <a:t>Full Duration of Event</a:t>
            </a:r>
          </a:p>
          <a:p>
            <a:pPr marL="287338" lvl="1" indent="-285750">
              <a:buFont typeface="Wingdings" panose="05000000000000000000" pitchFamily="2" charset="2"/>
              <a:buChar char="§"/>
            </a:pPr>
            <a:r>
              <a:rPr lang="en-GB" b="1" dirty="0">
                <a:solidFill>
                  <a:srgbClr val="00A19A"/>
                </a:solidFill>
                <a:latin typeface="+mn-lt"/>
              </a:rPr>
              <a:t>Language Proficiency: </a:t>
            </a:r>
            <a:r>
              <a:rPr lang="en-GB" dirty="0">
                <a:latin typeface="+mn-lt"/>
              </a:rPr>
              <a:t>English, Bahasa Malaysia, Mandarin</a:t>
            </a: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0221" y="1981200"/>
            <a:ext cx="4370917" cy="3278188"/>
          </a:xfrm>
          <a:prstGeom prst="rect">
            <a:avLst/>
          </a:prstGeom>
        </p:spPr>
      </p:pic>
    </p:spTree>
    <p:extLst>
      <p:ext uri="{BB962C8B-B14F-4D97-AF65-F5344CB8AC3E}">
        <p14:creationId xmlns:p14="http://schemas.microsoft.com/office/powerpoint/2010/main" val="2765965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gray">
          <a:xfrm>
            <a:off x="685800" y="990600"/>
            <a:ext cx="54737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lvl="1" algn="ctr"/>
            <a:r>
              <a:rPr lang="en-GB" b="1" dirty="0">
                <a:solidFill>
                  <a:srgbClr val="00A19A"/>
                </a:solidFill>
                <a:latin typeface="+mj-lt"/>
              </a:rPr>
              <a:t>Penang Buskers</a:t>
            </a:r>
          </a:p>
          <a:p>
            <a:pPr lvl="1" algn="ctr"/>
            <a:endParaRPr lang="en-GB" b="1" dirty="0">
              <a:solidFill>
                <a:srgbClr val="00A19A"/>
              </a:solidFill>
              <a:latin typeface="+mj-lt"/>
            </a:endParaRPr>
          </a:p>
          <a:p>
            <a:pPr lvl="1" algn="ctr"/>
            <a:endParaRPr lang="en-GB" b="1" dirty="0">
              <a:solidFill>
                <a:srgbClr val="00A19A"/>
              </a:solidFill>
              <a:latin typeface="+mj-lt"/>
            </a:endParaRPr>
          </a:p>
          <a:p>
            <a:pPr lvl="1" algn="ctr"/>
            <a:endParaRPr lang="en-GB" b="1" dirty="0">
              <a:solidFill>
                <a:srgbClr val="00A19A"/>
              </a:solidFill>
              <a:latin typeface="+mj-lt"/>
            </a:endParaRPr>
          </a:p>
          <a:p>
            <a:pPr lvl="1"/>
            <a:endParaRPr lang="en-MY" altLang="zh-CN" sz="1600" dirty="0">
              <a:solidFill>
                <a:srgbClr val="00A19A"/>
              </a:solidFill>
              <a:latin typeface="Quicksand Light" panose="02070303000000060000" pitchFamily="18" charset="0"/>
            </a:endParaRPr>
          </a:p>
          <a:p>
            <a:pPr lvl="1"/>
            <a:r>
              <a:rPr lang="en-MY" altLang="zh-CN" sz="1600" dirty="0">
                <a:solidFill>
                  <a:srgbClr val="00A19A"/>
                </a:solidFill>
                <a:latin typeface="Quicksand Light" panose="02070303000000060000" pitchFamily="18" charset="0"/>
              </a:rPr>
              <a:t>Specs: </a:t>
            </a:r>
            <a:r>
              <a:rPr lang="en-US" altLang="zh-CN" sz="1400" dirty="0">
                <a:solidFill>
                  <a:schemeClr val="bg2">
                    <a:lumMod val="50000"/>
                  </a:schemeClr>
                </a:solidFill>
                <a:latin typeface="Quicksand Light" panose="02070303000000060000" pitchFamily="18" charset="0"/>
              </a:rPr>
              <a:t>Using recycle item like basket and tin to </a:t>
            </a:r>
          </a:p>
          <a:p>
            <a:pPr lvl="1"/>
            <a:r>
              <a:rPr lang="en-US" altLang="zh-CN" sz="1400" dirty="0">
                <a:solidFill>
                  <a:schemeClr val="bg2">
                    <a:lumMod val="50000"/>
                  </a:schemeClr>
                </a:solidFill>
                <a:latin typeface="Quicksand Light" panose="02070303000000060000" pitchFamily="18" charset="0"/>
              </a:rPr>
              <a:t>create music</a:t>
            </a:r>
          </a:p>
          <a:p>
            <a:pPr lvl="1"/>
            <a:r>
              <a:rPr lang="en-US" altLang="zh-CN" b="1" dirty="0">
                <a:solidFill>
                  <a:schemeClr val="tx1"/>
                </a:solidFill>
                <a:latin typeface="+mn-lt"/>
              </a:rPr>
              <a:t> </a:t>
            </a:r>
            <a:endParaRPr lang="en-US" altLang="en-GB" b="1" dirty="0">
              <a:solidFill>
                <a:schemeClr val="tx1"/>
              </a:solidFill>
              <a:latin typeface="+mn-lt"/>
              <a:sym typeface="+mn-ea"/>
            </a:endParaRPr>
          </a:p>
        </p:txBody>
      </p:sp>
      <p:pic>
        <p:nvPicPr>
          <p:cNvPr id="6" name="Content Placeholder 5">
            <a:extLst>
              <a:ext uri="{FF2B5EF4-FFF2-40B4-BE49-F238E27FC236}">
                <a16:creationId xmlns:a16="http://schemas.microsoft.com/office/drawing/2014/main" id="{6338879A-2234-4EAC-A1A4-EF5C8619F60E}"/>
              </a:ext>
            </a:extLst>
          </p:cNvPr>
          <p:cNvPicPr>
            <a:picLocks noGrp="1" noChangeAspect="1"/>
          </p:cNvPicPr>
          <p:nvPr>
            <p:ph idx="1"/>
          </p:nvPr>
        </p:nvPicPr>
        <p:blipFill>
          <a:blip r:embed="rId3"/>
          <a:stretch>
            <a:fillRect/>
          </a:stretch>
        </p:blipFill>
        <p:spPr>
          <a:xfrm>
            <a:off x="6248400" y="2289952"/>
            <a:ext cx="5321300" cy="2993232"/>
          </a:xfrm>
          <a:prstGeom prst="rect">
            <a:avLst/>
          </a:prstGeom>
        </p:spPr>
      </p:pic>
      <p:sp>
        <p:nvSpPr>
          <p:cNvPr id="7" name="Title 1"/>
          <p:cNvSpPr txBox="1">
            <a:spLocks/>
          </p:cNvSpPr>
          <p:nvPr/>
        </p:nvSpPr>
        <p:spPr bwMode="gray">
          <a:xfrm>
            <a:off x="506271" y="3810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altLang="en-GB" kern="0" dirty="0"/>
              <a:t>Proposed</a:t>
            </a:r>
          </a:p>
          <a:p>
            <a:r>
              <a:rPr lang="en-MY" altLang="en-GB" kern="0" dirty="0">
                <a:latin typeface="Quicksand Bold" pitchFamily="50" charset="0"/>
              </a:rPr>
              <a:t>Street Performance</a:t>
            </a:r>
          </a:p>
        </p:txBody>
      </p:sp>
    </p:spTree>
    <p:extLst>
      <p:ext uri="{BB962C8B-B14F-4D97-AF65-F5344CB8AC3E}">
        <p14:creationId xmlns:p14="http://schemas.microsoft.com/office/powerpoint/2010/main" val="207763228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p:cNvSpPr txBox="1">
            <a:spLocks/>
          </p:cNvSpPr>
          <p:nvPr/>
        </p:nvSpPr>
        <p:spPr bwMode="gray">
          <a:xfrm>
            <a:off x="533400" y="2286000"/>
            <a:ext cx="4554537" cy="220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lvl1pPr algn="l" rtl="0" eaLnBrk="1" fontAlgn="base" hangingPunct="1">
              <a:lnSpc>
                <a:spcPct val="110000"/>
              </a:lnSpc>
              <a:spcBef>
                <a:spcPct val="0"/>
              </a:spcBef>
              <a:spcAft>
                <a:spcPct val="0"/>
              </a:spcAft>
              <a:defRPr sz="1800" b="1">
                <a:solidFill>
                  <a:schemeClr val="accent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US" sz="1500" kern="1200" dirty="0">
                <a:solidFill>
                  <a:srgbClr val="00A19A"/>
                </a:solidFill>
                <a:latin typeface="+mj-lt"/>
              </a:rPr>
              <a:t>Fire Eater</a:t>
            </a:r>
            <a:endParaRPr lang="en-MY" sz="1500" dirty="0">
              <a:solidFill>
                <a:srgbClr val="00A19A"/>
              </a:solidFill>
              <a:latin typeface="+mj-lt"/>
            </a:endParaRPr>
          </a:p>
          <a:p>
            <a:endParaRPr lang="en-MY" sz="1400" kern="1200" dirty="0">
              <a:solidFill>
                <a:schemeClr val="bg2">
                  <a:lumMod val="50000"/>
                </a:schemeClr>
              </a:solidFill>
              <a:latin typeface="Quicksand Light" panose="02070303000000060000" pitchFamily="18" charset="0"/>
            </a:endParaRPr>
          </a:p>
          <a:p>
            <a:endParaRPr lang="en-MY" sz="1400" kern="1200" dirty="0">
              <a:solidFill>
                <a:schemeClr val="bg2">
                  <a:lumMod val="50000"/>
                </a:schemeClr>
              </a:solidFill>
              <a:latin typeface="Quicksand Light" panose="02070303000000060000" pitchFamily="18" charset="0"/>
            </a:endParaRPr>
          </a:p>
          <a:p>
            <a:r>
              <a:rPr lang="en-MY" sz="1400" kern="1200" dirty="0">
                <a:solidFill>
                  <a:schemeClr val="bg2">
                    <a:lumMod val="50000"/>
                  </a:schemeClr>
                </a:solidFill>
                <a:latin typeface="Quicksand Light" panose="02070303000000060000" pitchFamily="18" charset="0"/>
              </a:rPr>
              <a:t>Fire eating is the act of putting a flaming </a:t>
            </a:r>
          </a:p>
          <a:p>
            <a:r>
              <a:rPr lang="en-MY" sz="1400" kern="1200" dirty="0">
                <a:solidFill>
                  <a:schemeClr val="bg2">
                    <a:lumMod val="50000"/>
                  </a:schemeClr>
                </a:solidFill>
                <a:latin typeface="Quicksand Light" panose="02070303000000060000" pitchFamily="18" charset="0"/>
              </a:rPr>
              <a:t>object into the mouth and extinguishing it.</a:t>
            </a:r>
            <a:endParaRPr lang="en-US" sz="1400" kern="1200" dirty="0">
              <a:solidFill>
                <a:schemeClr val="bg2">
                  <a:lumMod val="50000"/>
                </a:schemeClr>
              </a:solidFill>
              <a:latin typeface="Quicksand Light" panose="02070303000000060000" pitchFamily="18" charset="0"/>
            </a:endParaRPr>
          </a:p>
          <a:p>
            <a:r>
              <a:rPr lang="en-US" sz="1400" kern="1200" dirty="0">
                <a:solidFill>
                  <a:schemeClr val="bg2">
                    <a:lumMod val="50000"/>
                  </a:schemeClr>
                </a:solidFill>
                <a:latin typeface="Quicksand Light" panose="02070303000000060000" pitchFamily="18" charset="0"/>
              </a:rPr>
              <a:t>This excellent show can catches the eyes of visitors</a:t>
            </a:r>
            <a:r>
              <a:rPr lang="en-US" kern="0" dirty="0"/>
              <a:t>.</a:t>
            </a:r>
          </a:p>
          <a:p>
            <a:endParaRPr lang="en-US" kern="0" dirty="0"/>
          </a:p>
          <a:p>
            <a:endParaRPr lang="en-US" sz="1400" kern="1200" dirty="0">
              <a:solidFill>
                <a:schemeClr val="bg2">
                  <a:lumMod val="50000"/>
                </a:schemeClr>
              </a:solidFill>
              <a:latin typeface="Quicksand Light" panose="02070303000000060000" pitchFamily="18" charset="0"/>
            </a:endParaRPr>
          </a:p>
          <a:p>
            <a:pPr lvl="2"/>
            <a:endParaRPr lang="en-GB" b="1" kern="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1138" y="1600200"/>
            <a:ext cx="5080000" cy="3924300"/>
          </a:xfrm>
          <a:prstGeom prst="rect">
            <a:avLst/>
          </a:prstGeom>
        </p:spPr>
      </p:pic>
      <p:sp>
        <p:nvSpPr>
          <p:cNvPr id="6" name="Title 1"/>
          <p:cNvSpPr txBox="1">
            <a:spLocks/>
          </p:cNvSpPr>
          <p:nvPr/>
        </p:nvSpPr>
        <p:spPr bwMode="gray">
          <a:xfrm>
            <a:off x="506271" y="3810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altLang="en-GB" kern="0" dirty="0"/>
              <a:t>Proposed</a:t>
            </a:r>
          </a:p>
          <a:p>
            <a:r>
              <a:rPr lang="en-MY" altLang="en-GB" kern="0" dirty="0">
                <a:latin typeface="Quicksand Bold" pitchFamily="50" charset="0"/>
              </a:rPr>
              <a:t>Street Performance</a:t>
            </a:r>
          </a:p>
        </p:txBody>
      </p:sp>
    </p:spTree>
    <p:extLst>
      <p:ext uri="{BB962C8B-B14F-4D97-AF65-F5344CB8AC3E}">
        <p14:creationId xmlns:p14="http://schemas.microsoft.com/office/powerpoint/2010/main" val="42138038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a:xfrm>
            <a:off x="550863" y="298800"/>
            <a:ext cx="11090275" cy="814388"/>
          </a:xfrm>
        </p:spPr>
        <p:txBody>
          <a:bodyPr/>
          <a:lstStyle/>
          <a:p>
            <a:r>
              <a:rPr lang="en-MY" dirty="0"/>
              <a:t>Proposed</a:t>
            </a:r>
            <a:br>
              <a:rPr lang="en-MY" dirty="0"/>
            </a:br>
            <a:r>
              <a:rPr lang="en-MY" dirty="0">
                <a:latin typeface="Quicksand Bold" pitchFamily="50" charset="0"/>
              </a:rPr>
              <a:t>Mini Stage </a:t>
            </a:r>
            <a:endParaRPr lang="en-GB" dirty="0">
              <a:latin typeface="Quicksand Bold" pitchFamily="50"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a:ext>
            </a:extLst>
          </a:blip>
          <a:srcRect l="5769" r="9627"/>
          <a:stretch/>
        </p:blipFill>
        <p:spPr>
          <a:xfrm>
            <a:off x="5926137" y="1599283"/>
            <a:ext cx="5715001" cy="3896591"/>
          </a:xfrm>
          <a:prstGeom prst="rect">
            <a:avLst/>
          </a:prstGeom>
        </p:spPr>
      </p:pic>
      <p:sp>
        <p:nvSpPr>
          <p:cNvPr id="6" name="Rectangle 3"/>
          <p:cNvSpPr txBox="1">
            <a:spLocks noChangeArrowheads="1"/>
          </p:cNvSpPr>
          <p:nvPr/>
        </p:nvSpPr>
        <p:spPr bwMode="gray">
          <a:xfrm>
            <a:off x="622300" y="914400"/>
            <a:ext cx="54737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Mini Stage</a:t>
            </a:r>
          </a:p>
          <a:p>
            <a:pPr lvl="1"/>
            <a:endParaRPr lang="en-GB" dirty="0">
              <a:solidFill>
                <a:schemeClr val="accent1"/>
              </a:solidFill>
              <a:latin typeface="Quicksand Light" panose="02070303000000060000" pitchFamily="18" charset="0"/>
            </a:endParaRPr>
          </a:p>
          <a:p>
            <a:pPr lvl="1"/>
            <a:r>
              <a:rPr lang="en-GB" b="1" dirty="0">
                <a:solidFill>
                  <a:schemeClr val="accent1"/>
                </a:solidFill>
                <a:latin typeface="Quicksand Light" panose="02070303000000060000" pitchFamily="18" charset="0"/>
              </a:rPr>
              <a:t>Simple, small stage will be set up to fill the street with live music and street performance. </a:t>
            </a:r>
          </a:p>
          <a:p>
            <a:pPr lvl="1"/>
            <a:endParaRPr lang="en-GB" b="1" dirty="0">
              <a:solidFill>
                <a:schemeClr val="accent1"/>
              </a:solidFill>
              <a:latin typeface="Quicksand Light" panose="02070303000000060000" pitchFamily="18" charset="0"/>
            </a:endParaRPr>
          </a:p>
          <a:p>
            <a:pPr lvl="1"/>
            <a:r>
              <a:rPr lang="en-GB" b="1" dirty="0">
                <a:solidFill>
                  <a:schemeClr val="bg2">
                    <a:lumMod val="25000"/>
                  </a:schemeClr>
                </a:solidFill>
                <a:latin typeface="Quicksand Light" panose="02070303000000060000" pitchFamily="18" charset="0"/>
              </a:rPr>
              <a:t>To be placed at:</a:t>
            </a:r>
            <a:br>
              <a:rPr lang="en-GB" b="1" dirty="0">
                <a:solidFill>
                  <a:schemeClr val="bg2">
                    <a:lumMod val="25000"/>
                  </a:schemeClr>
                </a:solidFill>
                <a:latin typeface="Quicksand Light" panose="02070303000000060000" pitchFamily="18" charset="0"/>
              </a:rPr>
            </a:br>
            <a:endParaRPr lang="en-GB" b="1" dirty="0">
              <a:solidFill>
                <a:schemeClr val="bg2">
                  <a:lumMod val="25000"/>
                </a:schemeClr>
              </a:solidFill>
              <a:latin typeface="Quicksand Light" panose="02070303000000060000" pitchFamily="18" charset="0"/>
            </a:endParaRPr>
          </a:p>
          <a:p>
            <a:pPr lvl="1"/>
            <a:r>
              <a:rPr lang="en-GB" b="1" dirty="0">
                <a:solidFill>
                  <a:schemeClr val="bg2">
                    <a:lumMod val="25000"/>
                  </a:schemeClr>
                </a:solidFill>
                <a:latin typeface="Quicksand Light" panose="02070303000000060000" pitchFamily="18" charset="0"/>
              </a:rPr>
              <a:t>1. </a:t>
            </a:r>
            <a:r>
              <a:rPr lang="en-GB" b="1" dirty="0" err="1">
                <a:solidFill>
                  <a:schemeClr val="bg2">
                    <a:lumMod val="25000"/>
                  </a:schemeClr>
                </a:solidFill>
                <a:latin typeface="Quicksand Light" panose="02070303000000060000" pitchFamily="18" charset="0"/>
              </a:rPr>
              <a:t>Jalan</a:t>
            </a:r>
            <a:r>
              <a:rPr lang="en-GB" b="1" dirty="0">
                <a:solidFill>
                  <a:schemeClr val="bg2">
                    <a:lumMod val="25000"/>
                  </a:schemeClr>
                </a:solidFill>
                <a:latin typeface="Quicksand Light" panose="02070303000000060000" pitchFamily="18" charset="0"/>
              </a:rPr>
              <a:t> </a:t>
            </a:r>
            <a:r>
              <a:rPr lang="en-GB" b="1" dirty="0" err="1">
                <a:solidFill>
                  <a:schemeClr val="bg2">
                    <a:lumMod val="25000"/>
                  </a:schemeClr>
                </a:solidFill>
                <a:latin typeface="Quicksand Light" panose="02070303000000060000" pitchFamily="18" charset="0"/>
              </a:rPr>
              <a:t>Gereja</a:t>
            </a:r>
            <a:br>
              <a:rPr lang="en-GB" b="1" dirty="0">
                <a:solidFill>
                  <a:schemeClr val="bg2">
                    <a:lumMod val="25000"/>
                  </a:schemeClr>
                </a:solidFill>
                <a:latin typeface="Quicksand Light" panose="02070303000000060000" pitchFamily="18" charset="0"/>
              </a:rPr>
            </a:br>
            <a:r>
              <a:rPr lang="en-GB" b="1" dirty="0">
                <a:solidFill>
                  <a:schemeClr val="bg2">
                    <a:lumMod val="25000"/>
                  </a:schemeClr>
                </a:solidFill>
                <a:latin typeface="Quicksand Light" panose="02070303000000060000" pitchFamily="18" charset="0"/>
              </a:rPr>
              <a:t>2. Bishop Street</a:t>
            </a:r>
          </a:p>
        </p:txBody>
      </p:sp>
    </p:spTree>
    <p:extLst>
      <p:ext uri="{BB962C8B-B14F-4D97-AF65-F5344CB8AC3E}">
        <p14:creationId xmlns:p14="http://schemas.microsoft.com/office/powerpoint/2010/main" val="10927117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38049BBC-A380-40EE-8A49-1B27F4744059}"/>
              </a:ext>
            </a:extLst>
          </p:cNvPr>
          <p:cNvSpPr>
            <a:spLocks noGrp="1"/>
          </p:cNvSpPr>
          <p:nvPr>
            <p:ph idx="1"/>
          </p:nvPr>
        </p:nvSpPr>
        <p:spPr>
          <a:xfrm>
            <a:off x="539977" y="1676400"/>
            <a:ext cx="5149948" cy="3352800"/>
          </a:xfrm>
        </p:spPr>
        <p:txBody>
          <a:bodyPr>
            <a:normAutofit/>
          </a:bodyPr>
          <a:lstStyle/>
          <a:p>
            <a:pPr marL="1905" lvl="1"/>
            <a:endParaRPr lang="en-US" b="1" kern="1200" dirty="0">
              <a:solidFill>
                <a:schemeClr val="bg2">
                  <a:lumMod val="50000"/>
                </a:schemeClr>
              </a:solidFill>
              <a:latin typeface="Quicksand Light" panose="02070303000000060000" pitchFamily="18" charset="0"/>
              <a:ea typeface="+mn-ea"/>
            </a:endParaRPr>
          </a:p>
          <a:p>
            <a:pPr marL="1905" lvl="1"/>
            <a:endParaRPr lang="en-US" b="1" kern="1200" dirty="0">
              <a:solidFill>
                <a:schemeClr val="bg2">
                  <a:lumMod val="50000"/>
                </a:schemeClr>
              </a:solidFill>
              <a:latin typeface="Quicksand Light" panose="02070303000000060000" pitchFamily="18" charset="0"/>
              <a:ea typeface="+mn-ea"/>
            </a:endParaRPr>
          </a:p>
          <a:p>
            <a:pPr marL="1905" lvl="1"/>
            <a:endParaRPr lang="en-US" b="1" kern="1200" dirty="0">
              <a:solidFill>
                <a:schemeClr val="bg2">
                  <a:lumMod val="50000"/>
                </a:schemeClr>
              </a:solidFill>
              <a:latin typeface="Quicksand Light" panose="02070303000000060000" pitchFamily="18" charset="0"/>
              <a:ea typeface="+mn-ea"/>
            </a:endParaRPr>
          </a:p>
          <a:p>
            <a:pPr marL="1905" lvl="1" algn="ctr"/>
            <a:r>
              <a:rPr lang="en-GB" b="1" dirty="0">
                <a:solidFill>
                  <a:srgbClr val="00A19A"/>
                </a:solidFill>
                <a:latin typeface="Quicksand Book" panose="02070303000000060000" pitchFamily="18" charset="0"/>
              </a:rPr>
              <a:t>Live Street Performance</a:t>
            </a:r>
          </a:p>
          <a:p>
            <a:pPr marL="1905" lvl="1"/>
            <a:endParaRPr lang="en-US" b="1" kern="1200" dirty="0">
              <a:solidFill>
                <a:schemeClr val="bg2">
                  <a:lumMod val="50000"/>
                </a:schemeClr>
              </a:solidFill>
              <a:latin typeface="Quicksand Light" panose="02070303000000060000" pitchFamily="18" charset="0"/>
              <a:ea typeface="+mn-ea"/>
            </a:endParaRPr>
          </a:p>
          <a:p>
            <a:pPr marL="1905" lvl="1"/>
            <a:endParaRPr lang="en-US" b="1" kern="1200" dirty="0">
              <a:solidFill>
                <a:schemeClr val="bg2">
                  <a:lumMod val="50000"/>
                </a:schemeClr>
              </a:solidFill>
              <a:latin typeface="Quicksand Light" panose="02070303000000060000" pitchFamily="18" charset="0"/>
              <a:ea typeface="+mn-ea"/>
            </a:endParaRPr>
          </a:p>
          <a:p>
            <a:pPr marL="1905" lvl="1"/>
            <a:endParaRPr lang="en-US" b="1" kern="1200" dirty="0">
              <a:solidFill>
                <a:schemeClr val="bg2">
                  <a:lumMod val="50000"/>
                </a:schemeClr>
              </a:solidFill>
              <a:latin typeface="Quicksand Light" panose="02070303000000060000" pitchFamily="18" charset="0"/>
              <a:ea typeface="+mn-ea"/>
            </a:endParaRPr>
          </a:p>
          <a:p>
            <a:pPr marL="1905" lvl="1"/>
            <a:r>
              <a:rPr lang="en-US" b="1" kern="1200" dirty="0">
                <a:solidFill>
                  <a:schemeClr val="bg2">
                    <a:lumMod val="50000"/>
                  </a:schemeClr>
                </a:solidFill>
                <a:latin typeface="Quicksand Light" panose="02070303000000060000" pitchFamily="18" charset="0"/>
                <a:ea typeface="+mn-ea"/>
              </a:rPr>
              <a:t>Local band (street / folks) performing live throughout the night at mini stage with simple AV system.</a:t>
            </a:r>
            <a:endParaRPr lang="en-MY" sz="2000" dirty="0">
              <a:latin typeface="Times New Roman" panose="02020603050405020304" pitchFamily="18" charset="0"/>
              <a:cs typeface="Times New Roman" panose="02020603050405020304" pitchFamily="18" charset="0"/>
            </a:endParaRPr>
          </a:p>
        </p:txBody>
      </p:sp>
      <p:pic>
        <p:nvPicPr>
          <p:cNvPr id="1026" name="Picture 2" descr="Image result for æ§åæ­å°"/>
          <p:cNvPicPr>
            <a:picLocks noChangeAspect="1" noChangeArrowheads="1"/>
          </p:cNvPicPr>
          <p:nvPr/>
        </p:nvPicPr>
        <p:blipFill rotWithShape="1">
          <a:blip r:embed="rId2">
            <a:extLst>
              <a:ext uri="{28A0092B-C50C-407E-A947-70E740481C1C}">
                <a14:useLocalDpi xmlns:a14="http://schemas.microsoft.com/office/drawing/2010/main" val="0"/>
              </a:ext>
            </a:extLst>
          </a:blip>
          <a:srcRect t="15000" r="13333"/>
          <a:stretch/>
        </p:blipFill>
        <p:spPr bwMode="auto">
          <a:xfrm>
            <a:off x="8377985" y="1600200"/>
            <a:ext cx="3263153" cy="21336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3"/>
          <a:srcRect r="1852"/>
          <a:stretch/>
        </p:blipFill>
        <p:spPr>
          <a:xfrm>
            <a:off x="8377984" y="3962401"/>
            <a:ext cx="3263153" cy="1782420"/>
          </a:xfrm>
          <a:prstGeom prst="rect">
            <a:avLst/>
          </a:prstGeom>
        </p:spPr>
      </p:pic>
      <p:sp>
        <p:nvSpPr>
          <p:cNvPr id="9" name="Title 1"/>
          <p:cNvSpPr txBox="1">
            <a:spLocks/>
          </p:cNvSpPr>
          <p:nvPr/>
        </p:nvSpPr>
        <p:spPr bwMode="gray">
          <a:xfrm>
            <a:off x="506271" y="3810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altLang="en-GB" kern="0" dirty="0"/>
              <a:t>Proposed</a:t>
            </a:r>
          </a:p>
          <a:p>
            <a:r>
              <a:rPr lang="en-MY" altLang="en-GB" kern="0" dirty="0">
                <a:latin typeface="Quicksand Bold" pitchFamily="50" charset="0"/>
              </a:rPr>
              <a:t>Street Performance</a:t>
            </a:r>
          </a:p>
        </p:txBody>
      </p:sp>
    </p:spTree>
    <p:extLst>
      <p:ext uri="{BB962C8B-B14F-4D97-AF65-F5344CB8AC3E}">
        <p14:creationId xmlns:p14="http://schemas.microsoft.com/office/powerpoint/2010/main" val="42733833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descr="Screenshot (203)"/>
          <p:cNvPicPr>
            <a:picLocks noGrp="1" noChangeAspect="1"/>
          </p:cNvPicPr>
          <p:nvPr>
            <p:ph idx="1"/>
          </p:nvPr>
        </p:nvPicPr>
        <p:blipFill>
          <a:blip r:embed="rId3"/>
          <a:srcRect l="7633" t="24432" r="39697" b="23943"/>
          <a:stretch>
            <a:fillRect/>
          </a:stretch>
        </p:blipFill>
        <p:spPr>
          <a:xfrm>
            <a:off x="6478905" y="2098675"/>
            <a:ext cx="5162550" cy="2844800"/>
          </a:xfrm>
          <a:prstGeom prst="rect">
            <a:avLst/>
          </a:prstGeom>
        </p:spPr>
      </p:pic>
      <p:pic>
        <p:nvPicPr>
          <p:cNvPr id="9" name="Content Placeholder 9" descr="Screenshot (201)"/>
          <p:cNvPicPr>
            <a:picLocks noChangeAspect="1"/>
          </p:cNvPicPr>
          <p:nvPr/>
        </p:nvPicPr>
        <p:blipFill>
          <a:blip r:embed="rId4"/>
          <a:srcRect l="7789" t="24551" r="39846" b="23376"/>
          <a:stretch>
            <a:fillRect/>
          </a:stretch>
        </p:blipFill>
        <p:spPr bwMode="gray">
          <a:xfrm>
            <a:off x="685800" y="2098675"/>
            <a:ext cx="5087020" cy="284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angle 3"/>
          <p:cNvSpPr txBox="1">
            <a:spLocks noChangeArrowheads="1"/>
          </p:cNvSpPr>
          <p:nvPr/>
        </p:nvSpPr>
        <p:spPr bwMode="gray">
          <a:xfrm>
            <a:off x="762000" y="2743200"/>
            <a:ext cx="54737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endParaRPr lang="en-GB" dirty="0">
              <a:solidFill>
                <a:schemeClr val="accent1"/>
              </a:solidFill>
              <a:latin typeface="+mn-lt"/>
            </a:endParaRPr>
          </a:p>
          <a:p>
            <a:pPr lvl="1"/>
            <a:endParaRPr lang="en-GB" b="1" dirty="0">
              <a:solidFill>
                <a:srgbClr val="00A19A"/>
              </a:solidFill>
              <a:latin typeface="+mn-lt"/>
            </a:endParaRPr>
          </a:p>
          <a:p>
            <a:pPr lvl="1"/>
            <a:r>
              <a:rPr lang="en-US" altLang="en-GB" sz="1400" b="1" dirty="0">
                <a:solidFill>
                  <a:schemeClr val="bg2">
                    <a:lumMod val="50000"/>
                  </a:schemeClr>
                </a:solidFill>
                <a:latin typeface="Quicksand Light" panose="02070303000000060000" pitchFamily="18" charset="0"/>
              </a:rPr>
              <a:t>Coconut nut dance street performance.</a:t>
            </a:r>
          </a:p>
          <a:p>
            <a:pPr lvl="1" indent="0">
              <a:buFont typeface="Wingdings" panose="05000000000000000000" pitchFamily="2" charset="2"/>
              <a:buNone/>
            </a:pPr>
            <a:r>
              <a:rPr lang="en-MY" altLang="en-US" b="1" dirty="0">
                <a:solidFill>
                  <a:srgbClr val="FF0000"/>
                </a:solidFill>
                <a:latin typeface="+mn-lt"/>
                <a:sym typeface="+mn-ea"/>
              </a:rPr>
              <a:t>   </a:t>
            </a:r>
          </a:p>
        </p:txBody>
      </p:sp>
      <p:sp>
        <p:nvSpPr>
          <p:cNvPr id="11" name="Rectangle 3"/>
          <p:cNvSpPr txBox="1">
            <a:spLocks noChangeArrowheads="1"/>
          </p:cNvSpPr>
          <p:nvPr/>
        </p:nvSpPr>
        <p:spPr bwMode="gray">
          <a:xfrm>
            <a:off x="6478905" y="2743200"/>
            <a:ext cx="54737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endParaRPr lang="en-GB" dirty="0">
              <a:solidFill>
                <a:schemeClr val="accent1"/>
              </a:solidFill>
              <a:latin typeface="+mn-lt"/>
            </a:endParaRPr>
          </a:p>
          <a:p>
            <a:pPr lvl="1"/>
            <a:endParaRPr lang="en-GB" b="1" dirty="0">
              <a:solidFill>
                <a:srgbClr val="00A19A"/>
              </a:solidFill>
              <a:latin typeface="+mn-lt"/>
            </a:endParaRPr>
          </a:p>
          <a:p>
            <a:pPr lvl="1"/>
            <a:r>
              <a:rPr lang="en-US" altLang="en-GB" sz="1400" b="1" dirty="0">
                <a:solidFill>
                  <a:schemeClr val="bg2">
                    <a:lumMod val="50000"/>
                  </a:schemeClr>
                </a:solidFill>
                <a:latin typeface="Quicksand Light" panose="02070303000000060000" pitchFamily="18" charset="0"/>
              </a:rPr>
              <a:t>Noodle Performance</a:t>
            </a:r>
          </a:p>
          <a:p>
            <a:pPr lvl="1" indent="0">
              <a:buFont typeface="Wingdings" panose="05000000000000000000" pitchFamily="2" charset="2"/>
              <a:buNone/>
            </a:pPr>
            <a:r>
              <a:rPr lang="en-MY" altLang="en-US" b="1" dirty="0">
                <a:solidFill>
                  <a:srgbClr val="FF0000"/>
                </a:solidFill>
                <a:latin typeface="+mn-lt"/>
                <a:sym typeface="+mn-ea"/>
              </a:rPr>
              <a:t>   </a:t>
            </a:r>
          </a:p>
        </p:txBody>
      </p:sp>
      <p:sp>
        <p:nvSpPr>
          <p:cNvPr id="8" name="Title 1"/>
          <p:cNvSpPr txBox="1">
            <a:spLocks/>
          </p:cNvSpPr>
          <p:nvPr/>
        </p:nvSpPr>
        <p:spPr bwMode="gray">
          <a:xfrm>
            <a:off x="506271" y="3810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altLang="en-GB" kern="0" dirty="0"/>
              <a:t>Proposed</a:t>
            </a:r>
          </a:p>
          <a:p>
            <a:r>
              <a:rPr lang="en-MY" altLang="en-GB" kern="0" dirty="0">
                <a:latin typeface="Quicksand Bold" pitchFamily="50" charset="0"/>
              </a:rPr>
              <a:t>Street Performance</a:t>
            </a:r>
          </a:p>
        </p:txBody>
      </p:sp>
    </p:spTree>
    <p:extLst>
      <p:ext uri="{BB962C8B-B14F-4D97-AF65-F5344CB8AC3E}">
        <p14:creationId xmlns:p14="http://schemas.microsoft.com/office/powerpoint/2010/main" val="3780680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550863" y="298800"/>
            <a:ext cx="11090275" cy="814388"/>
          </a:xfrm>
        </p:spPr>
        <p:txBody>
          <a:bodyPr/>
          <a:lstStyle/>
          <a:p>
            <a:r>
              <a:rPr lang="en-GB" dirty="0"/>
              <a:t>Simplified Map</a:t>
            </a:r>
            <a:br>
              <a:rPr lang="en-GB" dirty="0"/>
            </a:br>
            <a:r>
              <a:rPr lang="en-GB" dirty="0"/>
              <a:t>Proposed</a:t>
            </a:r>
          </a:p>
        </p:txBody>
      </p:sp>
      <p:sp>
        <p:nvSpPr>
          <p:cNvPr id="6" name="Rectangle 3"/>
          <p:cNvSpPr txBox="1">
            <a:spLocks noChangeArrowheads="1"/>
          </p:cNvSpPr>
          <p:nvPr/>
        </p:nvSpPr>
        <p:spPr bwMode="gray">
          <a:xfrm>
            <a:off x="550863" y="1088571"/>
            <a:ext cx="44069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Map</a:t>
            </a:r>
          </a:p>
          <a:p>
            <a:pPr lvl="1"/>
            <a:r>
              <a:rPr lang="en-GB" b="1" dirty="0">
                <a:solidFill>
                  <a:schemeClr val="bg2">
                    <a:lumMod val="10000"/>
                  </a:schemeClr>
                </a:solidFill>
                <a:latin typeface="Quicksand Light" panose="02070303000000060000" pitchFamily="18" charset="0"/>
              </a:rPr>
              <a:t>An overall street map of the Penang Street Food Festival 2019, which guides its viewers to explore the fun and tantalising foods and culture that lies in front of their eyes. </a:t>
            </a:r>
          </a:p>
          <a:p>
            <a:pPr lvl="1"/>
            <a:endParaRPr lang="en-GB" b="1" dirty="0">
              <a:solidFill>
                <a:schemeClr val="bg2">
                  <a:lumMod val="1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The main street will feature: </a:t>
            </a:r>
          </a:p>
          <a:p>
            <a:pPr lvl="1"/>
            <a:endParaRPr lang="en-GB" b="1" dirty="0">
              <a:solidFill>
                <a:schemeClr val="bg2">
                  <a:lumMod val="10000"/>
                </a:schemeClr>
              </a:solidFill>
              <a:latin typeface="Quicksand Light" panose="02070303000000060000" pitchFamily="18" charset="0"/>
            </a:endParaRPr>
          </a:p>
          <a:p>
            <a:pPr marL="344805" lvl="1" indent="-342900">
              <a:buAutoNum type="arabicPeriod"/>
            </a:pPr>
            <a:r>
              <a:rPr lang="en-GB" b="1" dirty="0">
                <a:solidFill>
                  <a:schemeClr val="bg2">
                    <a:lumMod val="10000"/>
                  </a:schemeClr>
                </a:solidFill>
                <a:latin typeface="Quicksand Light" panose="02070303000000060000" pitchFamily="18" charset="0"/>
              </a:rPr>
              <a:t>Main Stage (Launching &amp; Performances)</a:t>
            </a:r>
          </a:p>
          <a:p>
            <a:pPr marL="344805" lvl="1" indent="-342900">
              <a:buAutoNum type="arabicPeriod"/>
            </a:pPr>
            <a:r>
              <a:rPr lang="en-GB" b="1" dirty="0">
                <a:solidFill>
                  <a:schemeClr val="bg2">
                    <a:lumMod val="10000"/>
                  </a:schemeClr>
                </a:solidFill>
                <a:latin typeface="Quicksand Light" panose="02070303000000060000" pitchFamily="18" charset="0"/>
              </a:rPr>
              <a:t>Featured Stalls </a:t>
            </a:r>
          </a:p>
          <a:p>
            <a:pPr marL="344805" lvl="1" indent="-342900">
              <a:buAutoNum type="arabicPeriod"/>
            </a:pPr>
            <a:r>
              <a:rPr lang="en-GB" b="1" dirty="0">
                <a:solidFill>
                  <a:schemeClr val="bg2">
                    <a:lumMod val="10000"/>
                  </a:schemeClr>
                </a:solidFill>
                <a:latin typeface="Quicksand Light" panose="02070303000000060000" pitchFamily="18" charset="0"/>
              </a:rPr>
              <a:t>Aroma </a:t>
            </a:r>
            <a:r>
              <a:rPr lang="en-GB" b="1" dirty="0" err="1">
                <a:solidFill>
                  <a:schemeClr val="bg2">
                    <a:lumMod val="10000"/>
                  </a:schemeClr>
                </a:solidFill>
                <a:latin typeface="Quicksand Light" panose="02070303000000060000" pitchFamily="18" charset="0"/>
              </a:rPr>
              <a:t>Laksa</a:t>
            </a:r>
            <a:endParaRPr lang="en-GB" b="1" dirty="0">
              <a:solidFill>
                <a:schemeClr val="bg2">
                  <a:lumMod val="10000"/>
                </a:schemeClr>
              </a:solidFill>
              <a:latin typeface="Quicksand Light" panose="02070303000000060000" pitchFamily="18" charset="0"/>
            </a:endParaRPr>
          </a:p>
          <a:p>
            <a:pPr marL="344805" lvl="1" indent="-342900">
              <a:buAutoNum type="arabicPeriod"/>
            </a:pPr>
            <a:r>
              <a:rPr lang="en-GB" b="1" dirty="0">
                <a:solidFill>
                  <a:schemeClr val="bg2">
                    <a:lumMod val="10000"/>
                  </a:schemeClr>
                </a:solidFill>
                <a:latin typeface="Quicksand Light" panose="02070303000000060000" pitchFamily="18" charset="0"/>
              </a:rPr>
              <a:t>Island Décor for photo </a:t>
            </a:r>
            <a:r>
              <a:rPr lang="en-GB" b="1" dirty="0" err="1">
                <a:solidFill>
                  <a:schemeClr val="bg2">
                    <a:lumMod val="10000"/>
                  </a:schemeClr>
                </a:solidFill>
                <a:latin typeface="Quicksand Light" panose="02070303000000060000" pitchFamily="18" charset="0"/>
              </a:rPr>
              <a:t>opp</a:t>
            </a:r>
            <a:endParaRPr lang="en-GB" b="1" dirty="0">
              <a:solidFill>
                <a:schemeClr val="bg2">
                  <a:lumMod val="10000"/>
                </a:schemeClr>
              </a:solidFill>
              <a:latin typeface="Quicksand Light" panose="02070303000000060000" pitchFamily="18" charset="0"/>
            </a:endParaRPr>
          </a:p>
          <a:p>
            <a:pPr marL="344805" lvl="1" indent="-342900">
              <a:buAutoNum type="arabicPeriod"/>
            </a:pPr>
            <a:r>
              <a:rPr lang="en-GB" b="1" dirty="0">
                <a:solidFill>
                  <a:schemeClr val="bg2">
                    <a:lumMod val="10000"/>
                  </a:schemeClr>
                </a:solidFill>
                <a:latin typeface="Quicksand Light" panose="02070303000000060000" pitchFamily="18" charset="0"/>
              </a:rPr>
              <a:t>Fun Fair </a:t>
            </a:r>
          </a:p>
        </p:txBody>
      </p:sp>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72938" y="1828800"/>
            <a:ext cx="5905071" cy="4392610"/>
          </a:xfrm>
          <a:prstGeom prst="rect">
            <a:avLst/>
          </a:prstGeom>
        </p:spPr>
      </p:pic>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222" t="14702" r="222" b="1535"/>
          <a:stretch/>
        </p:blipFill>
        <p:spPr>
          <a:xfrm>
            <a:off x="7422875" y="2063252"/>
            <a:ext cx="1772815" cy="631099"/>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453834" y="4191000"/>
            <a:ext cx="1209019" cy="854724"/>
          </a:xfrm>
          <a:prstGeom prst="rect">
            <a:avLst/>
          </a:prstGeom>
        </p:spPr>
      </p:pic>
      <p:sp>
        <p:nvSpPr>
          <p:cNvPr id="2" name="Rectangle 1"/>
          <p:cNvSpPr/>
          <p:nvPr/>
        </p:nvSpPr>
        <p:spPr bwMode="auto">
          <a:xfrm>
            <a:off x="8077200" y="2063252"/>
            <a:ext cx="457200" cy="222748"/>
          </a:xfrm>
          <a:prstGeom prst="rect">
            <a:avLst/>
          </a:prstGeom>
          <a:solidFill>
            <a:schemeClr val="tx1"/>
          </a:solidFill>
          <a:ln w="12700"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cs typeface="Arial" charset="0"/>
            </a:endParaRPr>
          </a:p>
        </p:txBody>
      </p:sp>
    </p:spTree>
    <p:extLst>
      <p:ext uri="{BB962C8B-B14F-4D97-AF65-F5344CB8AC3E}">
        <p14:creationId xmlns:p14="http://schemas.microsoft.com/office/powerpoint/2010/main" val="29749584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txBox="1">
            <a:spLocks noChangeArrowheads="1"/>
          </p:cNvSpPr>
          <p:nvPr/>
        </p:nvSpPr>
        <p:spPr bwMode="gray">
          <a:xfrm>
            <a:off x="609600" y="457200"/>
            <a:ext cx="54737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r>
              <a:rPr lang="en-US" altLang="en-GB" dirty="0">
                <a:solidFill>
                  <a:srgbClr val="00A19A"/>
                </a:solidFill>
                <a:latin typeface="+mj-lt"/>
              </a:rPr>
              <a:t>Magic Show</a:t>
            </a:r>
            <a:endParaRPr lang="en-GB" dirty="0">
              <a:solidFill>
                <a:schemeClr val="accent1"/>
              </a:solidFill>
              <a:latin typeface="+mn-lt"/>
            </a:endParaRPr>
          </a:p>
          <a:p>
            <a:pPr lvl="1"/>
            <a:endParaRPr lang="en-GB" b="1" dirty="0">
              <a:solidFill>
                <a:srgbClr val="00A19A"/>
              </a:solidFill>
              <a:latin typeface="+mn-lt"/>
            </a:endParaRPr>
          </a:p>
        </p:txBody>
      </p:sp>
      <p:pic>
        <p:nvPicPr>
          <p:cNvPr id="5" name="Content Placeholder 4"/>
          <p:cNvPicPr>
            <a:picLocks noGrp="1" noChangeAspect="1"/>
          </p:cNvPicPr>
          <p:nvPr>
            <p:ph idx="1"/>
          </p:nvPr>
        </p:nvPicPr>
        <p:blipFill>
          <a:blip r:embed="rId3"/>
          <a:stretch>
            <a:fillRect/>
          </a:stretch>
        </p:blipFill>
        <p:spPr>
          <a:xfrm>
            <a:off x="6281420" y="1691005"/>
            <a:ext cx="5219700" cy="4286250"/>
          </a:xfrm>
          <a:prstGeom prst="rect">
            <a:avLst/>
          </a:prstGeom>
        </p:spPr>
      </p:pic>
      <p:sp>
        <p:nvSpPr>
          <p:cNvPr id="7" name="Title 1"/>
          <p:cNvSpPr txBox="1">
            <a:spLocks/>
          </p:cNvSpPr>
          <p:nvPr/>
        </p:nvSpPr>
        <p:spPr bwMode="gray">
          <a:xfrm>
            <a:off x="506271" y="3810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altLang="en-GB" kern="0" dirty="0"/>
              <a:t>Proposed</a:t>
            </a:r>
          </a:p>
          <a:p>
            <a:r>
              <a:rPr lang="en-MY" altLang="en-GB" kern="0" dirty="0">
                <a:latin typeface="Quicksand Bold" pitchFamily="50" charset="0"/>
              </a:rPr>
              <a:t>Street Performance</a:t>
            </a:r>
          </a:p>
        </p:txBody>
      </p:sp>
    </p:spTree>
    <p:extLst>
      <p:ext uri="{BB962C8B-B14F-4D97-AF65-F5344CB8AC3E}">
        <p14:creationId xmlns:p14="http://schemas.microsoft.com/office/powerpoint/2010/main" val="26951778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3"/>
          <a:stretch>
            <a:fillRect/>
          </a:stretch>
        </p:blipFill>
        <p:spPr>
          <a:xfrm>
            <a:off x="7620000" y="2209800"/>
            <a:ext cx="4021138" cy="2249011"/>
          </a:xfrm>
          <a:prstGeom prst="rect">
            <a:avLst/>
          </a:prstGeom>
        </p:spPr>
      </p:pic>
      <p:sp>
        <p:nvSpPr>
          <p:cNvPr id="10" name="Content Placeholder 2">
            <a:extLst>
              <a:ext uri="{FF2B5EF4-FFF2-40B4-BE49-F238E27FC236}">
                <a16:creationId xmlns:a16="http://schemas.microsoft.com/office/drawing/2014/main" id="{61CD63D6-5F0A-44FE-94C8-78813E772199}"/>
              </a:ext>
            </a:extLst>
          </p:cNvPr>
          <p:cNvSpPr txBox="1">
            <a:spLocks/>
          </p:cNvSpPr>
          <p:nvPr/>
        </p:nvSpPr>
        <p:spPr bwMode="gray">
          <a:xfrm>
            <a:off x="588763" y="2486194"/>
            <a:ext cx="5487572"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lvl1pPr algn="l" rtl="0" eaLnBrk="1" fontAlgn="base" hangingPunct="1">
              <a:lnSpc>
                <a:spcPct val="110000"/>
              </a:lnSpc>
              <a:spcBef>
                <a:spcPct val="0"/>
              </a:spcBef>
              <a:spcAft>
                <a:spcPct val="0"/>
              </a:spcAft>
              <a:defRPr sz="1800" b="1">
                <a:solidFill>
                  <a:schemeClr val="accent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just"/>
            <a:r>
              <a:rPr lang="en-MY" sz="1400" dirty="0">
                <a:solidFill>
                  <a:srgbClr val="00A19A"/>
                </a:solidFill>
                <a:latin typeface="Quicksand Light" panose="02070303000000060000" pitchFamily="18" charset="0"/>
              </a:rPr>
              <a:t>Teh Tarik Art Performance / Competition</a:t>
            </a:r>
            <a:endParaRPr lang="en-MY" sz="1400" kern="1200" dirty="0">
              <a:solidFill>
                <a:srgbClr val="00A19A"/>
              </a:solidFill>
              <a:latin typeface="Quicksand Light" panose="02070303000000060000" pitchFamily="18" charset="0"/>
            </a:endParaRPr>
          </a:p>
          <a:p>
            <a:pPr algn="just"/>
            <a:endParaRPr lang="en-MY" sz="1400" kern="1200" dirty="0">
              <a:solidFill>
                <a:schemeClr val="bg2">
                  <a:lumMod val="50000"/>
                </a:schemeClr>
              </a:solidFill>
              <a:latin typeface="Quicksand Light" panose="02070303000000060000" pitchFamily="18" charset="0"/>
            </a:endParaRPr>
          </a:p>
          <a:p>
            <a:pPr algn="just"/>
            <a:endParaRPr lang="en-MY" sz="1400" dirty="0">
              <a:solidFill>
                <a:schemeClr val="bg2">
                  <a:lumMod val="50000"/>
                </a:schemeClr>
              </a:solidFill>
              <a:latin typeface="Quicksand Light" panose="02070303000000060000" pitchFamily="18" charset="0"/>
            </a:endParaRPr>
          </a:p>
        </p:txBody>
      </p:sp>
      <p:sp>
        <p:nvSpPr>
          <p:cNvPr id="11" name="Title 1"/>
          <p:cNvSpPr txBox="1">
            <a:spLocks/>
          </p:cNvSpPr>
          <p:nvPr/>
        </p:nvSpPr>
        <p:spPr bwMode="gray">
          <a:xfrm>
            <a:off x="506271" y="3810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altLang="en-GB" kern="0" dirty="0"/>
              <a:t>Proposed</a:t>
            </a:r>
          </a:p>
          <a:p>
            <a:r>
              <a:rPr lang="en-MY" altLang="en-GB" kern="0" dirty="0">
                <a:latin typeface="Quicksand Bold" pitchFamily="50" charset="0"/>
              </a:rPr>
              <a:t>Street Performance</a:t>
            </a:r>
          </a:p>
        </p:txBody>
      </p:sp>
    </p:spTree>
    <p:extLst>
      <p:ext uri="{BB962C8B-B14F-4D97-AF65-F5344CB8AC3E}">
        <p14:creationId xmlns:p14="http://schemas.microsoft.com/office/powerpoint/2010/main" val="19845761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7696200" y="3962400"/>
            <a:ext cx="3785268" cy="2130740"/>
          </a:xfrm>
          <a:prstGeom prst="rect">
            <a:avLst/>
          </a:prstGeom>
        </p:spPr>
      </p:pic>
      <p:pic>
        <p:nvPicPr>
          <p:cNvPr id="7" name="Picture 6"/>
          <p:cNvPicPr>
            <a:picLocks noChangeAspect="1"/>
          </p:cNvPicPr>
          <p:nvPr/>
        </p:nvPicPr>
        <p:blipFill>
          <a:blip r:embed="rId4"/>
          <a:stretch>
            <a:fillRect/>
          </a:stretch>
        </p:blipFill>
        <p:spPr>
          <a:xfrm>
            <a:off x="8382000" y="1447800"/>
            <a:ext cx="2331720" cy="2331720"/>
          </a:xfrm>
          <a:prstGeom prst="rect">
            <a:avLst/>
          </a:prstGeom>
        </p:spPr>
      </p:pic>
      <p:sp>
        <p:nvSpPr>
          <p:cNvPr id="8" name="Content Placeholder 2">
            <a:extLst>
              <a:ext uri="{FF2B5EF4-FFF2-40B4-BE49-F238E27FC236}">
                <a16:creationId xmlns:a16="http://schemas.microsoft.com/office/drawing/2014/main" id="{61CD63D6-5F0A-44FE-94C8-78813E772199}"/>
              </a:ext>
            </a:extLst>
          </p:cNvPr>
          <p:cNvSpPr txBox="1">
            <a:spLocks/>
          </p:cNvSpPr>
          <p:nvPr/>
        </p:nvSpPr>
        <p:spPr bwMode="gray">
          <a:xfrm>
            <a:off x="608428" y="2816942"/>
            <a:ext cx="5487572"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lvl1pPr algn="l" rtl="0" eaLnBrk="1" fontAlgn="base" hangingPunct="1">
              <a:lnSpc>
                <a:spcPct val="110000"/>
              </a:lnSpc>
              <a:spcBef>
                <a:spcPct val="0"/>
              </a:spcBef>
              <a:spcAft>
                <a:spcPct val="0"/>
              </a:spcAft>
              <a:defRPr sz="1800" b="1">
                <a:solidFill>
                  <a:schemeClr val="accent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just"/>
            <a:r>
              <a:rPr lang="en-MY" sz="1400" dirty="0">
                <a:solidFill>
                  <a:srgbClr val="00A19A"/>
                </a:solidFill>
                <a:latin typeface="Quicksand Light" panose="02070303000000060000" pitchFamily="18" charset="0"/>
              </a:rPr>
              <a:t>Roti </a:t>
            </a:r>
            <a:r>
              <a:rPr lang="en-MY" sz="1400" dirty="0" err="1">
                <a:solidFill>
                  <a:srgbClr val="00A19A"/>
                </a:solidFill>
                <a:latin typeface="Quicksand Light" panose="02070303000000060000" pitchFamily="18" charset="0"/>
              </a:rPr>
              <a:t>Canai</a:t>
            </a:r>
            <a:r>
              <a:rPr lang="en-MY" sz="1400" dirty="0">
                <a:solidFill>
                  <a:srgbClr val="00A19A"/>
                </a:solidFill>
                <a:latin typeface="Quicksand Light" panose="02070303000000060000" pitchFamily="18" charset="0"/>
              </a:rPr>
              <a:t> Flipping Performance</a:t>
            </a:r>
          </a:p>
          <a:p>
            <a:pPr algn="just"/>
            <a:endParaRPr lang="en-MY" sz="1400" dirty="0">
              <a:solidFill>
                <a:srgbClr val="00A19A"/>
              </a:solidFill>
              <a:latin typeface="Quicksand Light" panose="02070303000000060000" pitchFamily="18" charset="0"/>
            </a:endParaRPr>
          </a:p>
          <a:p>
            <a:pPr algn="just"/>
            <a:endParaRPr lang="en-MY" sz="1400" dirty="0">
              <a:solidFill>
                <a:srgbClr val="00A19A"/>
              </a:solidFill>
              <a:latin typeface="Quicksand Light" panose="02070303000000060000" pitchFamily="18" charset="0"/>
            </a:endParaRPr>
          </a:p>
        </p:txBody>
      </p:sp>
      <p:sp>
        <p:nvSpPr>
          <p:cNvPr id="11" name="Title 1"/>
          <p:cNvSpPr txBox="1">
            <a:spLocks/>
          </p:cNvSpPr>
          <p:nvPr/>
        </p:nvSpPr>
        <p:spPr bwMode="gray">
          <a:xfrm>
            <a:off x="506271" y="3810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MY" altLang="en-GB" kern="0" dirty="0"/>
              <a:t>Proposed</a:t>
            </a:r>
          </a:p>
          <a:p>
            <a:r>
              <a:rPr lang="en-MY" altLang="en-GB" kern="0" dirty="0">
                <a:latin typeface="Quicksand Bold" pitchFamily="50" charset="0"/>
              </a:rPr>
              <a:t>Street Performance</a:t>
            </a:r>
          </a:p>
        </p:txBody>
      </p:sp>
    </p:spTree>
    <p:extLst>
      <p:ext uri="{BB962C8B-B14F-4D97-AF65-F5344CB8AC3E}">
        <p14:creationId xmlns:p14="http://schemas.microsoft.com/office/powerpoint/2010/main" val="15319374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10800" y="5592315"/>
            <a:ext cx="1768756" cy="1093620"/>
          </a:xfrm>
          <a:prstGeom prst="rect">
            <a:avLst/>
          </a:prstGeom>
        </p:spPr>
      </p:pic>
      <p:sp>
        <p:nvSpPr>
          <p:cNvPr id="9" name="Subtitle 6"/>
          <p:cNvSpPr txBox="1">
            <a:spLocks/>
          </p:cNvSpPr>
          <p:nvPr/>
        </p:nvSpPr>
        <p:spPr bwMode="gray">
          <a:xfrm>
            <a:off x="381000" y="6415330"/>
            <a:ext cx="11183937" cy="33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1500" b="0">
                <a:solidFill>
                  <a:schemeClr val="tx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r>
              <a:rPr lang="en-US" sz="900" i="1" kern="0" dirty="0">
                <a:solidFill>
                  <a:schemeClr val="bg1">
                    <a:lumMod val="85000"/>
                  </a:schemeClr>
                </a:solidFill>
              </a:rPr>
              <a:t>This document is an intellectual property of </a:t>
            </a:r>
            <a:r>
              <a:rPr lang="en-US" sz="900" i="1" kern="0" dirty="0" err="1">
                <a:solidFill>
                  <a:schemeClr val="bg1">
                    <a:lumMod val="85000"/>
                  </a:schemeClr>
                </a:solidFill>
              </a:rPr>
              <a:t>Goche</a:t>
            </a:r>
            <a:r>
              <a:rPr lang="en-US" sz="900" i="1" kern="0" dirty="0">
                <a:solidFill>
                  <a:schemeClr val="bg1">
                    <a:lumMod val="85000"/>
                  </a:schemeClr>
                </a:solidFill>
              </a:rPr>
              <a:t> Corporation </a:t>
            </a:r>
            <a:r>
              <a:rPr lang="en-US" sz="900" i="1" kern="0" dirty="0" err="1">
                <a:solidFill>
                  <a:schemeClr val="bg1">
                    <a:lumMod val="85000"/>
                  </a:schemeClr>
                </a:solidFill>
              </a:rPr>
              <a:t>Sdn</a:t>
            </a:r>
            <a:r>
              <a:rPr lang="en-US" sz="900" i="1" kern="0" dirty="0">
                <a:solidFill>
                  <a:schemeClr val="bg1">
                    <a:lumMod val="85000"/>
                  </a:schemeClr>
                </a:solidFill>
              </a:rPr>
              <a:t> Bhd. Any distribution and/or duplication without consent is strictly prohibited.</a:t>
            </a:r>
          </a:p>
        </p:txBody>
      </p:sp>
      <p:sp>
        <p:nvSpPr>
          <p:cNvPr id="7" name="Title 1"/>
          <p:cNvSpPr txBox="1">
            <a:spLocks/>
          </p:cNvSpPr>
          <p:nvPr/>
        </p:nvSpPr>
        <p:spPr bwMode="gray">
          <a:xfrm>
            <a:off x="3505200" y="2057400"/>
            <a:ext cx="5257801" cy="1778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30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pPr algn="ctr"/>
            <a:r>
              <a:rPr lang="en-GB" sz="4000" b="0" kern="0" dirty="0">
                <a:solidFill>
                  <a:schemeClr val="bg1"/>
                </a:solidFill>
                <a:effectLst>
                  <a:outerShdw blurRad="38100" dist="38100" dir="2700000" algn="tl">
                    <a:srgbClr val="000000">
                      <a:alpha val="43137"/>
                    </a:srgbClr>
                  </a:outerShdw>
                </a:effectLst>
                <a:latin typeface="Bebas" pitchFamily="2" charset="0"/>
              </a:rPr>
              <a:t>PROPOSED   </a:t>
            </a:r>
            <a:r>
              <a:rPr lang="en-GB" sz="4000" b="0" kern="0" dirty="0">
                <a:solidFill>
                  <a:srgbClr val="FFC000"/>
                </a:solidFill>
                <a:effectLst>
                  <a:outerShdw blurRad="38100" dist="38100" dir="2700000" algn="tl">
                    <a:srgbClr val="000000">
                      <a:alpha val="43137"/>
                    </a:srgbClr>
                  </a:outerShdw>
                </a:effectLst>
                <a:latin typeface="Bebas" pitchFamily="2" charset="0"/>
              </a:rPr>
              <a:t>STREET</a:t>
            </a:r>
            <a:r>
              <a:rPr lang="en-GB" sz="4000" b="0" kern="0" dirty="0">
                <a:solidFill>
                  <a:schemeClr val="bg1"/>
                </a:solidFill>
                <a:effectLst>
                  <a:outerShdw blurRad="38100" dist="38100" dir="2700000" algn="tl">
                    <a:srgbClr val="000000">
                      <a:alpha val="43137"/>
                    </a:srgbClr>
                  </a:outerShdw>
                </a:effectLst>
                <a:latin typeface="Bebas" pitchFamily="2" charset="0"/>
              </a:rPr>
              <a:t>   FOOD</a:t>
            </a:r>
          </a:p>
          <a:p>
            <a:pPr algn="ctr"/>
            <a:r>
              <a:rPr lang="en-GB" sz="2000" kern="0" dirty="0">
                <a:solidFill>
                  <a:schemeClr val="bg1"/>
                </a:solidFill>
                <a:effectLst>
                  <a:outerShdw blurRad="38100" dist="38100" dir="2700000" algn="tl">
                    <a:srgbClr val="000000">
                      <a:alpha val="43137"/>
                    </a:srgbClr>
                  </a:outerShdw>
                </a:effectLst>
              </a:rPr>
              <a:t>Just to name a few….</a:t>
            </a:r>
          </a:p>
        </p:txBody>
      </p:sp>
    </p:spTree>
    <p:extLst>
      <p:ext uri="{BB962C8B-B14F-4D97-AF65-F5344CB8AC3E}">
        <p14:creationId xmlns:p14="http://schemas.microsoft.com/office/powerpoint/2010/main" val="12863972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gray">
          <a:xfrm>
            <a:off x="637540" y="1447801"/>
            <a:ext cx="5610860" cy="4729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Penang Road Famous Teochew Cendol</a:t>
            </a:r>
          </a:p>
          <a:p>
            <a:pPr lvl="1"/>
            <a:endParaRPr lang="en-GB"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Address: </a:t>
            </a:r>
            <a:r>
              <a:rPr lang="en-MY" b="1" dirty="0">
                <a:solidFill>
                  <a:schemeClr val="bg2">
                    <a:lumMod val="50000"/>
                  </a:schemeClr>
                </a:solidFill>
                <a:latin typeface="Quicksand Light" panose="02070303000000060000" pitchFamily="18" charset="0"/>
              </a:rPr>
              <a:t>Lebuh </a:t>
            </a:r>
            <a:r>
              <a:rPr lang="en-MY" b="1" dirty="0" err="1">
                <a:solidFill>
                  <a:schemeClr val="bg2">
                    <a:lumMod val="50000"/>
                  </a:schemeClr>
                </a:solidFill>
                <a:latin typeface="Quicksand Light" panose="02070303000000060000" pitchFamily="18" charset="0"/>
              </a:rPr>
              <a:t>Keng</a:t>
            </a:r>
            <a:r>
              <a:rPr lang="en-MY" b="1" dirty="0">
                <a:solidFill>
                  <a:schemeClr val="bg2">
                    <a:lumMod val="50000"/>
                  </a:schemeClr>
                </a:solidFill>
                <a:latin typeface="Quicksand Light" panose="02070303000000060000" pitchFamily="18" charset="0"/>
              </a:rPr>
              <a:t> </a:t>
            </a:r>
            <a:r>
              <a:rPr lang="en-MY" b="1" dirty="0" err="1">
                <a:solidFill>
                  <a:schemeClr val="bg2">
                    <a:lumMod val="50000"/>
                  </a:schemeClr>
                </a:solidFill>
                <a:latin typeface="Quicksand Light" panose="02070303000000060000" pitchFamily="18" charset="0"/>
              </a:rPr>
              <a:t>Kwee</a:t>
            </a:r>
            <a:r>
              <a:rPr lang="en-MY" b="1" dirty="0">
                <a:solidFill>
                  <a:schemeClr val="bg2">
                    <a:lumMod val="50000"/>
                  </a:schemeClr>
                </a:solidFill>
                <a:latin typeface="Quicksand Light" panose="02070303000000060000" pitchFamily="18" charset="0"/>
              </a:rPr>
              <a:t> (at Penang Rd) 10000 George Town, </a:t>
            </a:r>
            <a:r>
              <a:rPr lang="en-MY" b="1" dirty="0" err="1">
                <a:solidFill>
                  <a:schemeClr val="bg2">
                    <a:lumMod val="50000"/>
                  </a:schemeClr>
                </a:solidFill>
                <a:latin typeface="Quicksand Light" panose="02070303000000060000" pitchFamily="18" charset="0"/>
              </a:rPr>
              <a:t>Pulau</a:t>
            </a:r>
            <a:r>
              <a:rPr lang="en-MY" b="1" dirty="0">
                <a:solidFill>
                  <a:schemeClr val="bg2">
                    <a:lumMod val="50000"/>
                  </a:schemeClr>
                </a:solidFill>
                <a:latin typeface="Quicksand Light" panose="02070303000000060000" pitchFamily="18" charset="0"/>
              </a:rPr>
              <a:t> Pinang Malaysia.</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MY" b="1" dirty="0">
                <a:solidFill>
                  <a:schemeClr val="bg2">
                    <a:lumMod val="50000"/>
                  </a:schemeClr>
                </a:solidFill>
                <a:latin typeface="Quicksand Light" panose="02070303000000060000" pitchFamily="18" charset="0"/>
              </a:rPr>
              <a:t>Penang Road Famous Teochew </a:t>
            </a:r>
            <a:r>
              <a:rPr lang="en-MY" b="1" dirty="0" err="1">
                <a:solidFill>
                  <a:schemeClr val="bg2">
                    <a:lumMod val="50000"/>
                  </a:schemeClr>
                </a:solidFill>
                <a:latin typeface="Quicksand Light" panose="02070303000000060000" pitchFamily="18" charset="0"/>
              </a:rPr>
              <a:t>Chendul</a:t>
            </a:r>
            <a:r>
              <a:rPr lang="en-MY" b="1" dirty="0">
                <a:solidFill>
                  <a:schemeClr val="bg2">
                    <a:lumMod val="50000"/>
                  </a:schemeClr>
                </a:solidFill>
                <a:latin typeface="Quicksand Light" panose="02070303000000060000" pitchFamily="18" charset="0"/>
              </a:rPr>
              <a:t> boast of a history dating back to 1936, when founder Mr Tan started the business of selling the simple dessert to support his family. The taste of his freshly made </a:t>
            </a:r>
            <a:r>
              <a:rPr lang="en-MY" b="1" dirty="0" err="1">
                <a:solidFill>
                  <a:schemeClr val="bg2">
                    <a:lumMod val="50000"/>
                  </a:schemeClr>
                </a:solidFill>
                <a:latin typeface="Quicksand Light" panose="02070303000000060000" pitchFamily="18" charset="0"/>
              </a:rPr>
              <a:t>chendol</a:t>
            </a:r>
            <a:r>
              <a:rPr lang="en-MY" b="1" dirty="0">
                <a:solidFill>
                  <a:schemeClr val="bg2">
                    <a:lumMod val="50000"/>
                  </a:schemeClr>
                </a:solidFill>
                <a:latin typeface="Quicksand Light" panose="02070303000000060000" pitchFamily="18" charset="0"/>
              </a:rPr>
              <a:t> not only found and remains in </a:t>
            </a:r>
            <a:r>
              <a:rPr lang="en-MY" b="1" dirty="0" err="1">
                <a:solidFill>
                  <a:schemeClr val="bg2">
                    <a:lumMod val="50000"/>
                  </a:schemeClr>
                </a:solidFill>
                <a:latin typeface="Quicksand Light" panose="02070303000000060000" pitchFamily="18" charset="0"/>
              </a:rPr>
              <a:t>favor</a:t>
            </a:r>
            <a:r>
              <a:rPr lang="en-MY" b="1" dirty="0">
                <a:solidFill>
                  <a:schemeClr val="bg2">
                    <a:lumMod val="50000"/>
                  </a:schemeClr>
                </a:solidFill>
                <a:latin typeface="Quicksand Light" panose="02070303000000060000" pitchFamily="18" charset="0"/>
              </a:rPr>
              <a:t> with the local palates, but slowly gained recognition from overseas fans as well, leading to its continued expansion of a few outlets, no doubt banking on the incredible reputation it has built up over the years. The business is still in the hands of the family, now managed by the third generation.</a:t>
            </a:r>
            <a:endParaRPr lang="en-GB" b="1" dirty="0">
              <a:solidFill>
                <a:schemeClr val="bg2">
                  <a:lumMod val="50000"/>
                </a:schemeClr>
              </a:solidFill>
              <a:latin typeface="Quicksand Light" panose="02070303000000060000" pitchFamily="18" charset="0"/>
            </a:endParaRPr>
          </a:p>
        </p:txBody>
      </p:sp>
      <p:pic>
        <p:nvPicPr>
          <p:cNvPr id="6" name="Picture 5">
            <a:extLst>
              <a:ext uri="{FF2B5EF4-FFF2-40B4-BE49-F238E27FC236}">
                <a16:creationId xmlns:a16="http://schemas.microsoft.com/office/drawing/2014/main" id="{A694E9B4-4E34-43FD-82A1-188B1E9F7087}"/>
              </a:ext>
            </a:extLst>
          </p:cNvPr>
          <p:cNvPicPr>
            <a:picLocks noChangeAspect="1"/>
          </p:cNvPicPr>
          <p:nvPr/>
        </p:nvPicPr>
        <p:blipFill>
          <a:blip r:embed="rId3"/>
          <a:stretch>
            <a:fillRect/>
          </a:stretch>
        </p:blipFill>
        <p:spPr>
          <a:xfrm>
            <a:off x="7848600" y="1295400"/>
            <a:ext cx="3666767" cy="2438400"/>
          </a:xfrm>
          <a:prstGeom prst="rect">
            <a:avLst/>
          </a:prstGeom>
        </p:spPr>
      </p:pic>
      <p:pic>
        <p:nvPicPr>
          <p:cNvPr id="8" name="Picture 7">
            <a:extLst>
              <a:ext uri="{FF2B5EF4-FFF2-40B4-BE49-F238E27FC236}">
                <a16:creationId xmlns:a16="http://schemas.microsoft.com/office/drawing/2014/main" id="{A8C46C66-24AB-4CA4-B91C-B9E3246EDC14}"/>
              </a:ext>
            </a:extLst>
          </p:cNvPr>
          <p:cNvPicPr>
            <a:picLocks noChangeAspect="1"/>
          </p:cNvPicPr>
          <p:nvPr/>
        </p:nvPicPr>
        <p:blipFill>
          <a:blip r:embed="rId4"/>
          <a:stretch>
            <a:fillRect/>
          </a:stretch>
        </p:blipFill>
        <p:spPr>
          <a:xfrm>
            <a:off x="7848600" y="3693060"/>
            <a:ext cx="3666767" cy="2468714"/>
          </a:xfrm>
          <a:prstGeom prst="rect">
            <a:avLst/>
          </a:prstGeom>
        </p:spPr>
      </p:pic>
      <p:sp>
        <p:nvSpPr>
          <p:cNvPr id="10" name="Title 1"/>
          <p:cNvSpPr>
            <a:spLocks noGrp="1"/>
          </p:cNvSpPr>
          <p:nvPr>
            <p:ph type="title"/>
          </p:nvPr>
        </p:nvSpPr>
        <p:spPr>
          <a:xfrm>
            <a:off x="550863" y="298800"/>
            <a:ext cx="11090275" cy="814388"/>
          </a:xfrm>
        </p:spPr>
        <p:txBody>
          <a:bodyPr/>
          <a:lstStyle/>
          <a:p>
            <a:r>
              <a:rPr lang="en-GB" dirty="0"/>
              <a:t>Proposed</a:t>
            </a:r>
            <a:br>
              <a:rPr lang="en-GB" dirty="0"/>
            </a:br>
            <a:r>
              <a:rPr lang="en-GB" dirty="0">
                <a:latin typeface="Quicksand Bold" pitchFamily="50" charset="0"/>
              </a:rPr>
              <a:t>Street Food </a:t>
            </a:r>
          </a:p>
        </p:txBody>
      </p:sp>
    </p:spTree>
    <p:extLst>
      <p:ext uri="{BB962C8B-B14F-4D97-AF65-F5344CB8AC3E}">
        <p14:creationId xmlns:p14="http://schemas.microsoft.com/office/powerpoint/2010/main" val="3466515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a:ext>
            </a:extLst>
          </a:blip>
          <a:srcRect t="1" r="-681" b="9128"/>
          <a:stretch/>
        </p:blipFill>
        <p:spPr>
          <a:xfrm>
            <a:off x="7937375" y="1280160"/>
            <a:ext cx="3734244" cy="2527796"/>
          </a:xfrm>
          <a:prstGeom prst="rect">
            <a:avLst/>
          </a:prstGeom>
        </p:spPr>
      </p:pic>
      <p:pic>
        <p:nvPicPr>
          <p:cNvPr id="2" name="Picture 1">
            <a:extLst>
              <a:ext uri="{FF2B5EF4-FFF2-40B4-BE49-F238E27FC236}">
                <a16:creationId xmlns:a16="http://schemas.microsoft.com/office/drawing/2014/main" id="{3074FFD8-053F-4A45-93E1-85DB0A9504D7}"/>
              </a:ext>
            </a:extLst>
          </p:cNvPr>
          <p:cNvPicPr>
            <a:picLocks noChangeAspect="1"/>
          </p:cNvPicPr>
          <p:nvPr/>
        </p:nvPicPr>
        <p:blipFill>
          <a:blip r:embed="rId4"/>
          <a:stretch>
            <a:fillRect/>
          </a:stretch>
        </p:blipFill>
        <p:spPr>
          <a:xfrm>
            <a:off x="7937375" y="3807956"/>
            <a:ext cx="3719004" cy="2477786"/>
          </a:xfrm>
          <a:prstGeom prst="rect">
            <a:avLst/>
          </a:prstGeom>
        </p:spPr>
      </p:pic>
      <p:sp>
        <p:nvSpPr>
          <p:cNvPr id="6" name="Rectangle 3">
            <a:extLst>
              <a:ext uri="{FF2B5EF4-FFF2-40B4-BE49-F238E27FC236}">
                <a16:creationId xmlns:a16="http://schemas.microsoft.com/office/drawing/2014/main" id="{2009499C-AF5A-4D72-8D65-26DFEA0E8666}"/>
              </a:ext>
            </a:extLst>
          </p:cNvPr>
          <p:cNvSpPr txBox="1">
            <a:spLocks noChangeArrowheads="1"/>
          </p:cNvSpPr>
          <p:nvPr/>
        </p:nvSpPr>
        <p:spPr bwMode="gray">
          <a:xfrm>
            <a:off x="637540" y="1447801"/>
            <a:ext cx="5610860" cy="4729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Jalan Kuantan Curry </a:t>
            </a:r>
            <a:r>
              <a:rPr lang="en-GB" dirty="0" err="1">
                <a:solidFill>
                  <a:srgbClr val="00A19A"/>
                </a:solidFill>
                <a:latin typeface="Quicksand Book" panose="02070303000000060000" pitchFamily="18" charset="0"/>
              </a:rPr>
              <a:t>Mee</a:t>
            </a:r>
            <a:endParaRPr lang="en-GB" dirty="0">
              <a:solidFill>
                <a:srgbClr val="00A19A"/>
              </a:solidFill>
              <a:latin typeface="Quicksand Book" panose="02070303000000060000" pitchFamily="18" charset="0"/>
            </a:endParaRPr>
          </a:p>
          <a:p>
            <a:pPr lvl="1"/>
            <a:endParaRPr lang="en-GB"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Address: </a:t>
            </a:r>
            <a:r>
              <a:rPr lang="en-MY" b="1" dirty="0">
                <a:solidFill>
                  <a:schemeClr val="bg2">
                    <a:lumMod val="50000"/>
                  </a:schemeClr>
                </a:solidFill>
                <a:latin typeface="Quicksand Light" panose="02070303000000060000" pitchFamily="18" charset="0"/>
              </a:rPr>
              <a:t>58, Jalan Kuantan, George Town, 10150 George Town, </a:t>
            </a:r>
            <a:r>
              <a:rPr lang="en-MY" b="1" dirty="0" err="1">
                <a:solidFill>
                  <a:schemeClr val="bg2">
                    <a:lumMod val="50000"/>
                  </a:schemeClr>
                </a:solidFill>
                <a:latin typeface="Quicksand Light" panose="02070303000000060000" pitchFamily="18" charset="0"/>
              </a:rPr>
              <a:t>Pulau</a:t>
            </a:r>
            <a:r>
              <a:rPr lang="en-MY" b="1" dirty="0">
                <a:solidFill>
                  <a:schemeClr val="bg2">
                    <a:lumMod val="50000"/>
                  </a:schemeClr>
                </a:solidFill>
                <a:latin typeface="Quicksand Light" panose="02070303000000060000" pitchFamily="18" charset="0"/>
              </a:rPr>
              <a:t> Pinang.</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MY" b="1" dirty="0">
                <a:solidFill>
                  <a:schemeClr val="bg2">
                    <a:lumMod val="50000"/>
                  </a:schemeClr>
                </a:solidFill>
                <a:latin typeface="Quicksand Light" panose="02070303000000060000" pitchFamily="18" charset="0"/>
              </a:rPr>
              <a:t>Tan </a:t>
            </a:r>
            <a:r>
              <a:rPr lang="en-MY" b="1" dirty="0" err="1">
                <a:solidFill>
                  <a:schemeClr val="bg2">
                    <a:lumMod val="50000"/>
                  </a:schemeClr>
                </a:solidFill>
                <a:latin typeface="Quicksand Light" panose="02070303000000060000" pitchFamily="18" charset="0"/>
              </a:rPr>
              <a:t>Teong</a:t>
            </a:r>
            <a:r>
              <a:rPr lang="en-MY" b="1" dirty="0">
                <a:solidFill>
                  <a:schemeClr val="bg2">
                    <a:lumMod val="50000"/>
                  </a:schemeClr>
                </a:solidFill>
                <a:latin typeface="Quicksand Light" panose="02070303000000060000" pitchFamily="18" charset="0"/>
              </a:rPr>
              <a:t> Ban aka Ah Ban, 47, is the second-generation of the family which sells their Penang-style white curry noodles in Kuantan Road and Terengganu Road in Penang, and OUG in Kuala Lumpur. This stall at Kuantan Road is their most famous outlet and only opens in the morning Tue-Sun. </a:t>
            </a:r>
            <a:endParaRPr lang="en-GB" b="1" dirty="0">
              <a:solidFill>
                <a:schemeClr val="bg2">
                  <a:lumMod val="50000"/>
                </a:schemeClr>
              </a:solidFill>
              <a:latin typeface="Quicksand Light" panose="02070303000000060000" pitchFamily="18" charset="0"/>
            </a:endParaRPr>
          </a:p>
        </p:txBody>
      </p:sp>
      <p:sp>
        <p:nvSpPr>
          <p:cNvPr id="8" name="Title 1"/>
          <p:cNvSpPr>
            <a:spLocks noGrp="1"/>
          </p:cNvSpPr>
          <p:nvPr>
            <p:ph type="title"/>
          </p:nvPr>
        </p:nvSpPr>
        <p:spPr>
          <a:xfrm>
            <a:off x="550863" y="298800"/>
            <a:ext cx="11090275" cy="814388"/>
          </a:xfrm>
        </p:spPr>
        <p:txBody>
          <a:bodyPr/>
          <a:lstStyle/>
          <a:p>
            <a:r>
              <a:rPr lang="en-GB" dirty="0"/>
              <a:t>Proposed</a:t>
            </a:r>
            <a:br>
              <a:rPr lang="en-GB" dirty="0"/>
            </a:br>
            <a:r>
              <a:rPr lang="en-GB" dirty="0">
                <a:latin typeface="Quicksand Bold" pitchFamily="50" charset="0"/>
              </a:rPr>
              <a:t>Street Food </a:t>
            </a:r>
          </a:p>
        </p:txBody>
      </p:sp>
    </p:spTree>
    <p:extLst>
      <p:ext uri="{BB962C8B-B14F-4D97-AF65-F5344CB8AC3E}">
        <p14:creationId xmlns:p14="http://schemas.microsoft.com/office/powerpoint/2010/main" val="274570285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5412EA7-28F6-476C-B7AD-95AF85AD3A4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117267" y="1317156"/>
            <a:ext cx="3508631" cy="2340444"/>
          </a:xfrm>
          <a:prstGeom prst="rect">
            <a:avLst/>
          </a:prstGeom>
        </p:spPr>
      </p:pic>
      <p:pic>
        <p:nvPicPr>
          <p:cNvPr id="4" name="Picture 3">
            <a:extLst>
              <a:ext uri="{FF2B5EF4-FFF2-40B4-BE49-F238E27FC236}">
                <a16:creationId xmlns:a16="http://schemas.microsoft.com/office/drawing/2014/main" id="{92BE473B-7CFE-4A84-B032-95D98993CA6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6980"/>
          <a:stretch/>
        </p:blipFill>
        <p:spPr>
          <a:xfrm>
            <a:off x="8132507" y="3657600"/>
            <a:ext cx="3508631" cy="2514600"/>
          </a:xfrm>
          <a:prstGeom prst="rect">
            <a:avLst/>
          </a:prstGeom>
        </p:spPr>
      </p:pic>
      <p:sp>
        <p:nvSpPr>
          <p:cNvPr id="7" name="Rectangle 3">
            <a:extLst>
              <a:ext uri="{FF2B5EF4-FFF2-40B4-BE49-F238E27FC236}">
                <a16:creationId xmlns:a16="http://schemas.microsoft.com/office/drawing/2014/main" id="{D36AD477-6630-4655-8B6C-7D49EE1EFD8A}"/>
              </a:ext>
            </a:extLst>
          </p:cNvPr>
          <p:cNvSpPr txBox="1">
            <a:spLocks noChangeArrowheads="1"/>
          </p:cNvSpPr>
          <p:nvPr/>
        </p:nvSpPr>
        <p:spPr bwMode="gray">
          <a:xfrm>
            <a:off x="685800" y="1317156"/>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Air </a:t>
            </a:r>
            <a:r>
              <a:rPr lang="en-GB" dirty="0" err="1">
                <a:solidFill>
                  <a:srgbClr val="00A19A"/>
                </a:solidFill>
                <a:latin typeface="Quicksand Book" panose="02070303000000060000" pitchFamily="18" charset="0"/>
              </a:rPr>
              <a:t>Itam</a:t>
            </a:r>
            <a:r>
              <a:rPr lang="en-GB" dirty="0">
                <a:solidFill>
                  <a:srgbClr val="00A19A"/>
                </a:solidFill>
                <a:latin typeface="Quicksand Book" panose="02070303000000060000" pitchFamily="18" charset="0"/>
              </a:rPr>
              <a:t> Sister Curry </a:t>
            </a:r>
            <a:r>
              <a:rPr lang="en-GB" dirty="0" err="1">
                <a:solidFill>
                  <a:srgbClr val="00A19A"/>
                </a:solidFill>
                <a:latin typeface="Quicksand Book" panose="02070303000000060000" pitchFamily="18" charset="0"/>
              </a:rPr>
              <a:t>Mee</a:t>
            </a:r>
            <a:endParaRPr lang="en-GB" dirty="0">
              <a:solidFill>
                <a:srgbClr val="00A19A"/>
              </a:solidFill>
              <a:latin typeface="Quicksand Book" panose="02070303000000060000" pitchFamily="18" charset="0"/>
            </a:endParaRPr>
          </a:p>
          <a:p>
            <a:pPr lvl="1"/>
            <a:endParaRPr lang="en-GB"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Address: </a:t>
            </a:r>
            <a:r>
              <a:rPr lang="en-GB" b="1" dirty="0">
                <a:solidFill>
                  <a:schemeClr val="bg2">
                    <a:lumMod val="50000"/>
                  </a:schemeClr>
                </a:solidFill>
                <a:latin typeface="Quicksand Light" panose="02070303000000060000" pitchFamily="18" charset="0"/>
              </a:rPr>
              <a:t>612 T, Jalan Air </a:t>
            </a:r>
            <a:r>
              <a:rPr lang="en-GB" b="1" dirty="0" err="1">
                <a:solidFill>
                  <a:schemeClr val="bg2">
                    <a:lumMod val="50000"/>
                  </a:schemeClr>
                </a:solidFill>
                <a:latin typeface="Quicksand Light" panose="02070303000000060000" pitchFamily="18" charset="0"/>
              </a:rPr>
              <a:t>Itam</a:t>
            </a:r>
            <a:r>
              <a:rPr lang="en-GB" b="1" dirty="0">
                <a:solidFill>
                  <a:schemeClr val="bg2">
                    <a:lumMod val="50000"/>
                  </a:schemeClr>
                </a:solidFill>
                <a:latin typeface="Quicksand Light" panose="02070303000000060000" pitchFamily="18" charset="0"/>
              </a:rPr>
              <a:t>, </a:t>
            </a:r>
            <a:r>
              <a:rPr lang="en-GB" b="1" dirty="0" err="1">
                <a:solidFill>
                  <a:schemeClr val="bg2">
                    <a:lumMod val="50000"/>
                  </a:schemeClr>
                </a:solidFill>
                <a:latin typeface="Quicksand Light" panose="02070303000000060000" pitchFamily="18" charset="0"/>
              </a:rPr>
              <a:t>Pekan</a:t>
            </a:r>
            <a:r>
              <a:rPr lang="en-GB" b="1" dirty="0">
                <a:solidFill>
                  <a:schemeClr val="bg2">
                    <a:lumMod val="50000"/>
                  </a:schemeClr>
                </a:solidFill>
                <a:latin typeface="Quicksand Light" panose="02070303000000060000" pitchFamily="18" charset="0"/>
              </a:rPr>
              <a:t> Ayer </a:t>
            </a:r>
            <a:r>
              <a:rPr lang="en-GB" b="1" dirty="0" err="1">
                <a:solidFill>
                  <a:schemeClr val="bg2">
                    <a:lumMod val="50000"/>
                  </a:schemeClr>
                </a:solidFill>
                <a:latin typeface="Quicksand Light" panose="02070303000000060000" pitchFamily="18" charset="0"/>
              </a:rPr>
              <a:t>Itam</a:t>
            </a:r>
            <a:r>
              <a:rPr lang="en-GB" b="1" dirty="0">
                <a:solidFill>
                  <a:schemeClr val="bg2">
                    <a:lumMod val="50000"/>
                  </a:schemeClr>
                </a:solidFill>
                <a:latin typeface="Quicksand Light" panose="02070303000000060000" pitchFamily="18" charset="0"/>
              </a:rPr>
              <a:t>, 11500 Ayer </a:t>
            </a:r>
            <a:r>
              <a:rPr lang="en-GB" b="1" dirty="0" err="1">
                <a:solidFill>
                  <a:schemeClr val="bg2">
                    <a:lumMod val="50000"/>
                  </a:schemeClr>
                </a:solidFill>
                <a:latin typeface="Quicksand Light" panose="02070303000000060000" pitchFamily="18" charset="0"/>
              </a:rPr>
              <a:t>Itam</a:t>
            </a:r>
            <a:r>
              <a:rPr lang="en-GB" b="1" dirty="0">
                <a:solidFill>
                  <a:schemeClr val="bg2">
                    <a:lumMod val="50000"/>
                  </a:schemeClr>
                </a:solidFill>
                <a:latin typeface="Quicksand Light" panose="02070303000000060000" pitchFamily="18" charset="0"/>
              </a:rPr>
              <a:t>, </a:t>
            </a:r>
            <a:r>
              <a:rPr lang="en-GB" b="1" dirty="0" err="1">
                <a:solidFill>
                  <a:schemeClr val="bg2">
                    <a:lumMod val="50000"/>
                  </a:schemeClr>
                </a:solidFill>
                <a:latin typeface="Quicksand Light" panose="02070303000000060000" pitchFamily="18" charset="0"/>
              </a:rPr>
              <a:t>Pulau</a:t>
            </a:r>
            <a:r>
              <a:rPr lang="en-GB" b="1" dirty="0">
                <a:solidFill>
                  <a:schemeClr val="bg2">
                    <a:lumMod val="50000"/>
                  </a:schemeClr>
                </a:solidFill>
                <a:latin typeface="Quicksand Light" panose="02070303000000060000" pitchFamily="18" charset="0"/>
              </a:rPr>
              <a:t> Pinang.</a:t>
            </a:r>
            <a:endParaRPr lang="en-MY" b="1" dirty="0">
              <a:solidFill>
                <a:schemeClr val="bg2">
                  <a:lumMod val="50000"/>
                </a:schemeClr>
              </a:solidFill>
              <a:latin typeface="Quicksand Light" panose="02070303000000060000" pitchFamily="18" charset="0"/>
            </a:endParaRP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MY" b="1" dirty="0">
                <a:solidFill>
                  <a:schemeClr val="bg2">
                    <a:lumMod val="50000"/>
                  </a:schemeClr>
                </a:solidFill>
                <a:latin typeface="Quicksand Light" panose="02070303000000060000" pitchFamily="18" charset="0"/>
              </a:rPr>
              <a:t>The famous Penang sisters who run a 73-year-old business selling curry </a:t>
            </a:r>
            <a:r>
              <a:rPr lang="en-MY" b="1" dirty="0" err="1">
                <a:solidFill>
                  <a:schemeClr val="bg2">
                    <a:lumMod val="50000"/>
                  </a:schemeClr>
                </a:solidFill>
                <a:latin typeface="Quicksand Light" panose="02070303000000060000" pitchFamily="18" charset="0"/>
              </a:rPr>
              <a:t>mee</a:t>
            </a:r>
            <a:r>
              <a:rPr lang="en-MY" b="1" dirty="0">
                <a:solidFill>
                  <a:schemeClr val="bg2">
                    <a:lumMod val="50000"/>
                  </a:schemeClr>
                </a:solidFill>
                <a:latin typeface="Quicksand Light" panose="02070303000000060000" pitchFamily="18" charset="0"/>
              </a:rPr>
              <a:t> and fried bee </a:t>
            </a:r>
            <a:r>
              <a:rPr lang="en-MY" b="1" dirty="0" err="1">
                <a:solidFill>
                  <a:schemeClr val="bg2">
                    <a:lumMod val="50000"/>
                  </a:schemeClr>
                </a:solidFill>
                <a:latin typeface="Quicksand Light" panose="02070303000000060000" pitchFamily="18" charset="0"/>
              </a:rPr>
              <a:t>hoon</a:t>
            </a:r>
            <a:r>
              <a:rPr lang="en-MY" b="1" dirty="0">
                <a:solidFill>
                  <a:schemeClr val="bg2">
                    <a:lumMod val="50000"/>
                  </a:schemeClr>
                </a:solidFill>
                <a:latin typeface="Quicksand Light" panose="02070303000000060000" pitchFamily="18" charset="0"/>
              </a:rPr>
              <a:t> prove that age is just a number.</a:t>
            </a:r>
            <a:endParaRPr lang="en-GB" b="1" dirty="0">
              <a:solidFill>
                <a:schemeClr val="bg2">
                  <a:lumMod val="50000"/>
                </a:schemeClr>
              </a:solidFill>
              <a:latin typeface="Quicksand Light" panose="02070303000000060000" pitchFamily="18" charset="0"/>
            </a:endParaRPr>
          </a:p>
        </p:txBody>
      </p:sp>
      <p:sp>
        <p:nvSpPr>
          <p:cNvPr id="11" name="Title 1"/>
          <p:cNvSpPr>
            <a:spLocks noGrp="1"/>
          </p:cNvSpPr>
          <p:nvPr>
            <p:ph type="title"/>
          </p:nvPr>
        </p:nvSpPr>
        <p:spPr>
          <a:xfrm>
            <a:off x="550863" y="298800"/>
            <a:ext cx="11090275" cy="814388"/>
          </a:xfrm>
        </p:spPr>
        <p:txBody>
          <a:bodyPr/>
          <a:lstStyle/>
          <a:p>
            <a:r>
              <a:rPr lang="en-GB" dirty="0"/>
              <a:t>Proposed</a:t>
            </a:r>
            <a:br>
              <a:rPr lang="en-GB" dirty="0"/>
            </a:br>
            <a:r>
              <a:rPr lang="en-GB" dirty="0">
                <a:latin typeface="Quicksand Bold" pitchFamily="50" charset="0"/>
              </a:rPr>
              <a:t>Street Food </a:t>
            </a:r>
          </a:p>
        </p:txBody>
      </p:sp>
    </p:spTree>
    <p:extLst>
      <p:ext uri="{BB962C8B-B14F-4D97-AF65-F5344CB8AC3E}">
        <p14:creationId xmlns:p14="http://schemas.microsoft.com/office/powerpoint/2010/main" val="24614684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33360" y="3733800"/>
            <a:ext cx="3688268" cy="2457309"/>
          </a:xfrm>
          <a:prstGeom prst="rect">
            <a:avLst/>
          </a:prstGeom>
        </p:spPr>
      </p:pic>
      <p:pic>
        <p:nvPicPr>
          <p:cNvPr id="3" name="Picture 2">
            <a:extLst>
              <a:ext uri="{FF2B5EF4-FFF2-40B4-BE49-F238E27FC236}">
                <a16:creationId xmlns:a16="http://schemas.microsoft.com/office/drawing/2014/main" id="{44FDD400-DB19-46D6-8A25-E70AEBEF3C4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33360" y="1295400"/>
            <a:ext cx="3688268" cy="2613145"/>
          </a:xfrm>
          <a:prstGeom prst="rect">
            <a:avLst/>
          </a:prstGeom>
        </p:spPr>
      </p:pic>
      <p:sp>
        <p:nvSpPr>
          <p:cNvPr id="10" name="Rectangle 3">
            <a:extLst>
              <a:ext uri="{FF2B5EF4-FFF2-40B4-BE49-F238E27FC236}">
                <a16:creationId xmlns:a16="http://schemas.microsoft.com/office/drawing/2014/main" id="{CE37A255-6FF5-4CA1-AC51-8CE290996353}"/>
              </a:ext>
            </a:extLst>
          </p:cNvPr>
          <p:cNvSpPr txBox="1">
            <a:spLocks noChangeArrowheads="1"/>
          </p:cNvSpPr>
          <p:nvPr/>
        </p:nvSpPr>
        <p:spPr bwMode="gray">
          <a:xfrm>
            <a:off x="685800" y="1317156"/>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888 </a:t>
            </a:r>
            <a:r>
              <a:rPr lang="en-GB" dirty="0" err="1">
                <a:solidFill>
                  <a:srgbClr val="00A19A"/>
                </a:solidFill>
                <a:latin typeface="Quicksand Book" panose="02070303000000060000" pitchFamily="18" charset="0"/>
              </a:rPr>
              <a:t>Hokkien</a:t>
            </a:r>
            <a:r>
              <a:rPr lang="en-GB" dirty="0">
                <a:solidFill>
                  <a:srgbClr val="00A19A"/>
                </a:solidFill>
                <a:latin typeface="Quicksand Book" panose="02070303000000060000" pitchFamily="18" charset="0"/>
              </a:rPr>
              <a:t> </a:t>
            </a:r>
            <a:r>
              <a:rPr lang="en-GB" dirty="0" err="1">
                <a:solidFill>
                  <a:srgbClr val="00A19A"/>
                </a:solidFill>
                <a:latin typeface="Quicksand Book" panose="02070303000000060000" pitchFamily="18" charset="0"/>
              </a:rPr>
              <a:t>Mee</a:t>
            </a:r>
            <a:endParaRPr lang="en-GB" dirty="0">
              <a:solidFill>
                <a:srgbClr val="00A19A"/>
              </a:solidFill>
              <a:latin typeface="Quicksand Book" panose="02070303000000060000" pitchFamily="18" charset="0"/>
            </a:endParaRPr>
          </a:p>
          <a:p>
            <a:pPr lvl="1"/>
            <a:endParaRPr lang="en-GB"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Address: </a:t>
            </a:r>
            <a:r>
              <a:rPr lang="en-MY" b="1" dirty="0">
                <a:solidFill>
                  <a:schemeClr val="bg2">
                    <a:lumMod val="50000"/>
                  </a:schemeClr>
                </a:solidFill>
                <a:latin typeface="Quicksand Light" panose="02070303000000060000" pitchFamily="18" charset="0"/>
              </a:rPr>
              <a:t>67-A, Lebuh </a:t>
            </a:r>
            <a:r>
              <a:rPr lang="en-MY" b="1" dirty="0" err="1">
                <a:solidFill>
                  <a:schemeClr val="bg2">
                    <a:lumMod val="50000"/>
                  </a:schemeClr>
                </a:solidFill>
                <a:latin typeface="Quicksand Light" panose="02070303000000060000" pitchFamily="18" charset="0"/>
              </a:rPr>
              <a:t>Presgrave</a:t>
            </a:r>
            <a:r>
              <a:rPr lang="en-MY" b="1" dirty="0">
                <a:solidFill>
                  <a:schemeClr val="bg2">
                    <a:lumMod val="50000"/>
                  </a:schemeClr>
                </a:solidFill>
                <a:latin typeface="Quicksand Light" panose="02070303000000060000" pitchFamily="18" charset="0"/>
              </a:rPr>
              <a:t>, George Town, 10300 George Town, </a:t>
            </a:r>
            <a:r>
              <a:rPr lang="en-MY" b="1" dirty="0" err="1">
                <a:solidFill>
                  <a:schemeClr val="bg2">
                    <a:lumMod val="50000"/>
                  </a:schemeClr>
                </a:solidFill>
                <a:latin typeface="Quicksand Light" panose="02070303000000060000" pitchFamily="18" charset="0"/>
              </a:rPr>
              <a:t>Pulau</a:t>
            </a:r>
            <a:r>
              <a:rPr lang="en-MY" b="1" dirty="0">
                <a:solidFill>
                  <a:schemeClr val="bg2">
                    <a:lumMod val="50000"/>
                  </a:schemeClr>
                </a:solidFill>
                <a:latin typeface="Quicksand Light" panose="02070303000000060000" pitchFamily="18" charset="0"/>
              </a:rPr>
              <a:t> Pinang.</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MY" b="1" dirty="0">
                <a:solidFill>
                  <a:schemeClr val="bg2">
                    <a:lumMod val="50000"/>
                  </a:schemeClr>
                </a:solidFill>
                <a:latin typeface="Quicksand Light" panose="02070303000000060000" pitchFamily="18" charset="0"/>
              </a:rPr>
              <a:t>888 </a:t>
            </a:r>
            <a:r>
              <a:rPr lang="en-MY" b="1" dirty="0" err="1">
                <a:solidFill>
                  <a:schemeClr val="bg2">
                    <a:lumMod val="50000"/>
                  </a:schemeClr>
                </a:solidFill>
                <a:latin typeface="Quicksand Light" panose="02070303000000060000" pitchFamily="18" charset="0"/>
              </a:rPr>
              <a:t>Hokkien</a:t>
            </a:r>
            <a:r>
              <a:rPr lang="en-MY" b="1" dirty="0">
                <a:solidFill>
                  <a:schemeClr val="bg2">
                    <a:lumMod val="50000"/>
                  </a:schemeClr>
                </a:solidFill>
                <a:latin typeface="Quicksand Light" panose="02070303000000060000" pitchFamily="18" charset="0"/>
              </a:rPr>
              <a:t> </a:t>
            </a:r>
            <a:r>
              <a:rPr lang="en-MY" b="1" dirty="0" err="1">
                <a:solidFill>
                  <a:schemeClr val="bg2">
                    <a:lumMod val="50000"/>
                  </a:schemeClr>
                </a:solidFill>
                <a:latin typeface="Quicksand Light" panose="02070303000000060000" pitchFamily="18" charset="0"/>
              </a:rPr>
              <a:t>Mee</a:t>
            </a:r>
            <a:r>
              <a:rPr lang="en-MY" b="1" dirty="0">
                <a:solidFill>
                  <a:schemeClr val="bg2">
                    <a:lumMod val="50000"/>
                  </a:schemeClr>
                </a:solidFill>
                <a:latin typeface="Quicksand Light" panose="02070303000000060000" pitchFamily="18" charset="0"/>
              </a:rPr>
              <a:t> crowned as one of the ‘The Best </a:t>
            </a:r>
            <a:r>
              <a:rPr lang="en-MY" b="1" dirty="0" err="1">
                <a:solidFill>
                  <a:schemeClr val="bg2">
                    <a:lumMod val="50000"/>
                  </a:schemeClr>
                </a:solidFill>
                <a:latin typeface="Quicksand Light" panose="02070303000000060000" pitchFamily="18" charset="0"/>
              </a:rPr>
              <a:t>Hokkien</a:t>
            </a:r>
            <a:r>
              <a:rPr lang="en-MY" b="1" dirty="0">
                <a:solidFill>
                  <a:schemeClr val="bg2">
                    <a:lumMod val="50000"/>
                  </a:schemeClr>
                </a:solidFill>
                <a:latin typeface="Quicksand Light" panose="02070303000000060000" pitchFamily="18" charset="0"/>
              </a:rPr>
              <a:t> </a:t>
            </a:r>
            <a:r>
              <a:rPr lang="en-MY" b="1" dirty="0" err="1">
                <a:solidFill>
                  <a:schemeClr val="bg2">
                    <a:lumMod val="50000"/>
                  </a:schemeClr>
                </a:solidFill>
                <a:latin typeface="Quicksand Light" panose="02070303000000060000" pitchFamily="18" charset="0"/>
              </a:rPr>
              <a:t>Mee</a:t>
            </a:r>
            <a:r>
              <a:rPr lang="en-MY" b="1" dirty="0">
                <a:solidFill>
                  <a:schemeClr val="bg2">
                    <a:lumMod val="50000"/>
                  </a:schemeClr>
                </a:solidFill>
                <a:latin typeface="Quicksand Light" panose="02070303000000060000" pitchFamily="18" charset="0"/>
              </a:rPr>
              <a:t>’ in Penang in a competition a few years back and gains fame and popularity for its trusty bowl of </a:t>
            </a:r>
            <a:r>
              <a:rPr lang="en-MY" b="1" dirty="0" err="1">
                <a:solidFill>
                  <a:schemeClr val="bg2">
                    <a:lumMod val="50000"/>
                  </a:schemeClr>
                </a:solidFill>
                <a:latin typeface="Quicksand Light" panose="02070303000000060000" pitchFamily="18" charset="0"/>
              </a:rPr>
              <a:t>Hokkien</a:t>
            </a:r>
            <a:r>
              <a:rPr lang="en-MY" b="1" dirty="0">
                <a:solidFill>
                  <a:schemeClr val="bg2">
                    <a:lumMod val="50000"/>
                  </a:schemeClr>
                </a:solidFill>
                <a:latin typeface="Quicksand Light" panose="02070303000000060000" pitchFamily="18" charset="0"/>
              </a:rPr>
              <a:t> </a:t>
            </a:r>
            <a:r>
              <a:rPr lang="en-MY" b="1" dirty="0" err="1">
                <a:solidFill>
                  <a:schemeClr val="bg2">
                    <a:lumMod val="50000"/>
                  </a:schemeClr>
                </a:solidFill>
                <a:latin typeface="Quicksand Light" panose="02070303000000060000" pitchFamily="18" charset="0"/>
              </a:rPr>
              <a:t>Mee</a:t>
            </a:r>
            <a:r>
              <a:rPr lang="en-MY" b="1" dirty="0">
                <a:solidFill>
                  <a:schemeClr val="bg2">
                    <a:lumMod val="50000"/>
                  </a:schemeClr>
                </a:solidFill>
                <a:latin typeface="Quicksand Light" panose="02070303000000060000" pitchFamily="18" charset="0"/>
              </a:rPr>
              <a:t>.</a:t>
            </a:r>
            <a:endParaRPr lang="en-GB" b="1" dirty="0">
              <a:solidFill>
                <a:schemeClr val="bg2">
                  <a:lumMod val="50000"/>
                </a:schemeClr>
              </a:solidFill>
              <a:latin typeface="Quicksand Light" panose="02070303000000060000" pitchFamily="18" charset="0"/>
            </a:endParaRPr>
          </a:p>
        </p:txBody>
      </p:sp>
      <p:sp>
        <p:nvSpPr>
          <p:cNvPr id="8" name="Title 1"/>
          <p:cNvSpPr>
            <a:spLocks noGrp="1"/>
          </p:cNvSpPr>
          <p:nvPr>
            <p:ph type="title"/>
          </p:nvPr>
        </p:nvSpPr>
        <p:spPr>
          <a:xfrm>
            <a:off x="550863" y="298800"/>
            <a:ext cx="11090275" cy="814388"/>
          </a:xfrm>
        </p:spPr>
        <p:txBody>
          <a:bodyPr/>
          <a:lstStyle/>
          <a:p>
            <a:r>
              <a:rPr lang="en-GB" dirty="0"/>
              <a:t>Proposed</a:t>
            </a:r>
            <a:br>
              <a:rPr lang="en-GB" dirty="0"/>
            </a:br>
            <a:r>
              <a:rPr lang="en-GB" dirty="0">
                <a:latin typeface="Quicksand Bold" pitchFamily="50" charset="0"/>
              </a:rPr>
              <a:t>Street Food </a:t>
            </a:r>
          </a:p>
        </p:txBody>
      </p:sp>
    </p:spTree>
    <p:extLst>
      <p:ext uri="{BB962C8B-B14F-4D97-AF65-F5344CB8AC3E}">
        <p14:creationId xmlns:p14="http://schemas.microsoft.com/office/powerpoint/2010/main" val="12942216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159585" y="3886200"/>
            <a:ext cx="3451073" cy="2209800"/>
          </a:xfrm>
          <a:prstGeom prst="rect">
            <a:avLst/>
          </a:prstGeom>
        </p:spPr>
      </p:pic>
      <p:sp>
        <p:nvSpPr>
          <p:cNvPr id="6"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685800" y="1317156"/>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Fried Oyster - </a:t>
            </a:r>
            <a:r>
              <a:rPr lang="en-GB" dirty="0" err="1">
                <a:solidFill>
                  <a:srgbClr val="00A19A"/>
                </a:solidFill>
                <a:latin typeface="Quicksand Book" panose="02070303000000060000" pitchFamily="18" charset="0"/>
              </a:rPr>
              <a:t>Lebuh</a:t>
            </a:r>
            <a:r>
              <a:rPr lang="en-GB" dirty="0">
                <a:solidFill>
                  <a:srgbClr val="00A19A"/>
                </a:solidFill>
                <a:latin typeface="Quicksand Book" panose="02070303000000060000" pitchFamily="18" charset="0"/>
              </a:rPr>
              <a:t> Carnarvon, Penang</a:t>
            </a:r>
            <a:endParaRPr lang="en-GB"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Address: </a:t>
            </a:r>
            <a:r>
              <a:rPr lang="en-MY" b="1" dirty="0">
                <a:solidFill>
                  <a:schemeClr val="bg2">
                    <a:lumMod val="50000"/>
                  </a:schemeClr>
                </a:solidFill>
                <a:latin typeface="Quicksand Light" panose="02070303000000060000" pitchFamily="18" charset="0"/>
              </a:rPr>
              <a:t>4, Jelutong Highway, Taman Jelutong, 11600 George Town, Penang.</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MY" b="1" dirty="0">
                <a:solidFill>
                  <a:schemeClr val="bg2">
                    <a:lumMod val="50000"/>
                  </a:schemeClr>
                </a:solidFill>
                <a:latin typeface="Quicksand Light" panose="02070303000000060000" pitchFamily="18" charset="0"/>
              </a:rPr>
              <a:t>The fried oyster is the best in town. The omelette itself was so good even the oysters </a:t>
            </a:r>
            <a:r>
              <a:rPr lang="en-MY" b="1" dirty="0" err="1">
                <a:solidFill>
                  <a:schemeClr val="bg2">
                    <a:lumMod val="50000"/>
                  </a:schemeClr>
                </a:solidFill>
                <a:latin typeface="Quicksand Light" panose="02070303000000060000" pitchFamily="18" charset="0"/>
              </a:rPr>
              <a:t>kinda</a:t>
            </a:r>
            <a:r>
              <a:rPr lang="en-MY" b="1" dirty="0">
                <a:solidFill>
                  <a:schemeClr val="bg2">
                    <a:lumMod val="50000"/>
                  </a:schemeClr>
                </a:solidFill>
                <a:latin typeface="Quicksand Light" panose="02070303000000060000" pitchFamily="18" charset="0"/>
              </a:rPr>
              <a:t> became a bit of a second thought. The texture had a nice blend of crispiness with the familiar consistency of egg, and none of those sticky gooey half cooked starch that you sometimes find in less superior oh </a:t>
            </a:r>
            <a:r>
              <a:rPr lang="en-MY" b="1" dirty="0" err="1">
                <a:solidFill>
                  <a:schemeClr val="bg2">
                    <a:lumMod val="50000"/>
                  </a:schemeClr>
                </a:solidFill>
                <a:latin typeface="Quicksand Light" panose="02070303000000060000" pitchFamily="18" charset="0"/>
              </a:rPr>
              <a:t>chien</a:t>
            </a:r>
            <a:r>
              <a:rPr lang="en-MY" b="1" dirty="0">
                <a:solidFill>
                  <a:schemeClr val="bg2">
                    <a:lumMod val="50000"/>
                  </a:schemeClr>
                </a:solidFill>
                <a:latin typeface="Quicksand Light" panose="02070303000000060000" pitchFamily="18" charset="0"/>
              </a:rPr>
              <a:t>.</a:t>
            </a:r>
            <a:endParaRPr lang="en-GB" b="1" dirty="0">
              <a:solidFill>
                <a:schemeClr val="bg2">
                  <a:lumMod val="50000"/>
                </a:schemeClr>
              </a:solidFill>
              <a:latin typeface="Quicksand Light" panose="02070303000000060000" pitchFamily="18" charset="0"/>
            </a:endParaRPr>
          </a:p>
        </p:txBody>
      </p:sp>
      <p:pic>
        <p:nvPicPr>
          <p:cNvPr id="3" name="Picture 2">
            <a:extLst>
              <a:ext uri="{FF2B5EF4-FFF2-40B4-BE49-F238E27FC236}">
                <a16:creationId xmlns:a16="http://schemas.microsoft.com/office/drawing/2014/main" id="{7F429023-13C1-40BE-A3F9-7A5BA7A2E226}"/>
              </a:ext>
            </a:extLst>
          </p:cNvPr>
          <p:cNvPicPr>
            <a:picLocks noChangeAspect="1"/>
          </p:cNvPicPr>
          <p:nvPr/>
        </p:nvPicPr>
        <p:blipFill>
          <a:blip r:embed="rId3"/>
          <a:stretch>
            <a:fillRect/>
          </a:stretch>
        </p:blipFill>
        <p:spPr>
          <a:xfrm>
            <a:off x="8174825" y="1301916"/>
            <a:ext cx="3451073" cy="2743161"/>
          </a:xfrm>
          <a:prstGeom prst="rect">
            <a:avLst/>
          </a:prstGeom>
        </p:spPr>
      </p:pic>
      <p:sp>
        <p:nvSpPr>
          <p:cNvPr id="10" name="Title 1"/>
          <p:cNvSpPr>
            <a:spLocks noGrp="1"/>
          </p:cNvSpPr>
          <p:nvPr>
            <p:ph type="title"/>
          </p:nvPr>
        </p:nvSpPr>
        <p:spPr>
          <a:xfrm>
            <a:off x="550863" y="298800"/>
            <a:ext cx="11090275" cy="814388"/>
          </a:xfrm>
        </p:spPr>
        <p:txBody>
          <a:bodyPr/>
          <a:lstStyle/>
          <a:p>
            <a:r>
              <a:rPr lang="en-GB" dirty="0"/>
              <a:t>Proposed</a:t>
            </a:r>
            <a:br>
              <a:rPr lang="en-GB" dirty="0"/>
            </a:br>
            <a:r>
              <a:rPr lang="en-GB" dirty="0">
                <a:latin typeface="Quicksand Bold" pitchFamily="50" charset="0"/>
              </a:rPr>
              <a:t>Street Food </a:t>
            </a:r>
          </a:p>
        </p:txBody>
      </p:sp>
    </p:spTree>
    <p:extLst>
      <p:ext uri="{BB962C8B-B14F-4D97-AF65-F5344CB8AC3E}">
        <p14:creationId xmlns:p14="http://schemas.microsoft.com/office/powerpoint/2010/main" val="220277266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685800" y="1317156"/>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fi-FI" dirty="0">
                <a:solidFill>
                  <a:srgbClr val="00A19A"/>
                </a:solidFill>
                <a:latin typeface="Quicksand Book" panose="02070303000000060000" pitchFamily="18" charset="0"/>
              </a:rPr>
              <a:t>Moh Teng Pheow Nyonya Kuih</a:t>
            </a:r>
          </a:p>
          <a:p>
            <a:pPr algn="ctr"/>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Address: </a:t>
            </a:r>
            <a:r>
              <a:rPr lang="en-US" b="1" dirty="0">
                <a:solidFill>
                  <a:schemeClr val="bg2">
                    <a:lumMod val="50000"/>
                  </a:schemeClr>
                </a:solidFill>
                <a:latin typeface="Quicksand Light" panose="02070303000000060000" pitchFamily="18" charset="0"/>
              </a:rPr>
              <a:t>Jalan Masjid (Off </a:t>
            </a:r>
            <a:r>
              <a:rPr lang="en-US" b="1" dirty="0" err="1">
                <a:solidFill>
                  <a:schemeClr val="bg2">
                    <a:lumMod val="50000"/>
                  </a:schemeClr>
                </a:solidFill>
                <a:latin typeface="Quicksand Light" panose="02070303000000060000" pitchFamily="18" charset="0"/>
              </a:rPr>
              <a:t>Chulia</a:t>
            </a:r>
            <a:r>
              <a:rPr lang="en-US" b="1" dirty="0">
                <a:solidFill>
                  <a:schemeClr val="bg2">
                    <a:lumMod val="50000"/>
                  </a:schemeClr>
                </a:solidFill>
                <a:latin typeface="Quicksand Light" panose="02070303000000060000" pitchFamily="18" charset="0"/>
              </a:rPr>
              <a:t> Street), 10200, Georgetown, Penang.</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US" b="1" dirty="0">
                <a:solidFill>
                  <a:schemeClr val="bg2">
                    <a:lumMod val="50000"/>
                  </a:schemeClr>
                </a:solidFill>
                <a:latin typeface="Quicksand Light" panose="02070303000000060000" pitchFamily="18" charset="0"/>
              </a:rPr>
              <a:t>The place is famous for dishing out fresh home-made </a:t>
            </a:r>
            <a:r>
              <a:rPr lang="en-US" b="1" dirty="0" err="1">
                <a:solidFill>
                  <a:schemeClr val="bg2">
                    <a:lumMod val="50000"/>
                  </a:schemeClr>
                </a:solidFill>
                <a:latin typeface="Quicksand Light" panose="02070303000000060000" pitchFamily="18" charset="0"/>
              </a:rPr>
              <a:t>Nyonya</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Kuih</a:t>
            </a:r>
            <a:r>
              <a:rPr lang="en-US" b="1" dirty="0">
                <a:solidFill>
                  <a:schemeClr val="bg2">
                    <a:lumMod val="50000"/>
                  </a:schemeClr>
                </a:solidFill>
                <a:latin typeface="Quicksand Light" panose="02070303000000060000" pitchFamily="18" charset="0"/>
              </a:rPr>
              <a:t>. The 60 year old- </a:t>
            </a:r>
            <a:r>
              <a:rPr lang="en-US" b="1" dirty="0" err="1">
                <a:solidFill>
                  <a:schemeClr val="bg2">
                    <a:lumMod val="50000"/>
                  </a:schemeClr>
                </a:solidFill>
                <a:latin typeface="Quicksand Light" panose="02070303000000060000" pitchFamily="18" charset="0"/>
              </a:rPr>
              <a:t>Kuih</a:t>
            </a:r>
            <a:r>
              <a:rPr lang="en-US" b="1" dirty="0">
                <a:solidFill>
                  <a:schemeClr val="bg2">
                    <a:lumMod val="50000"/>
                  </a:schemeClr>
                </a:solidFill>
                <a:latin typeface="Quicksand Light" panose="02070303000000060000" pitchFamily="18" charset="0"/>
              </a:rPr>
              <a:t> Factory had a minor refurbishment recently, turning a corner of the place into a cozy, presentable "canteen". Step in the place and you will be welcomed by a warm, homely atmosphere with retro bric-a-brac. The entrance may seem unappealing, walk in and you will find yourself in a living museum, demonstrating the entire </a:t>
            </a:r>
            <a:r>
              <a:rPr lang="en-US" b="1" dirty="0" err="1">
                <a:solidFill>
                  <a:schemeClr val="bg2">
                    <a:lumMod val="50000"/>
                  </a:schemeClr>
                </a:solidFill>
                <a:latin typeface="Quicksand Light" panose="02070303000000060000" pitchFamily="18" charset="0"/>
              </a:rPr>
              <a:t>kuih</a:t>
            </a:r>
            <a:r>
              <a:rPr lang="en-US" b="1" dirty="0">
                <a:solidFill>
                  <a:schemeClr val="bg2">
                    <a:lumMod val="50000"/>
                  </a:schemeClr>
                </a:solidFill>
                <a:latin typeface="Quicksand Light" panose="02070303000000060000" pitchFamily="18" charset="0"/>
              </a:rPr>
              <a:t>-making process using utensils from the past. The retro vibes of the cafe, are boosted by the mismatched bits of antiques and vintage pieces. </a:t>
            </a:r>
            <a:r>
              <a:rPr lang="en-US" b="1" dirty="0" err="1">
                <a:solidFill>
                  <a:schemeClr val="bg2">
                    <a:lumMod val="50000"/>
                  </a:schemeClr>
                </a:solidFill>
                <a:latin typeface="Quicksand Light" panose="02070303000000060000" pitchFamily="18" charset="0"/>
              </a:rPr>
              <a:t>Moh</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Teng</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Pheow</a:t>
            </a:r>
            <a:r>
              <a:rPr lang="en-US" b="1" dirty="0">
                <a:solidFill>
                  <a:schemeClr val="bg2">
                    <a:lumMod val="50000"/>
                  </a:schemeClr>
                </a:solidFill>
                <a:latin typeface="Quicksand Light" panose="02070303000000060000" pitchFamily="18" charset="0"/>
              </a:rPr>
              <a:t> offers a small menu, but the team is dedicated to offer their best. </a:t>
            </a:r>
            <a:endParaRPr lang="en-GB" b="1" dirty="0">
              <a:solidFill>
                <a:schemeClr val="bg2">
                  <a:lumMod val="50000"/>
                </a:schemeClr>
              </a:solidFill>
              <a:latin typeface="Quicksand Light" panose="02070303000000060000" pitchFamily="18"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688321" y="3535124"/>
            <a:ext cx="3952818" cy="2223461"/>
          </a:xfrm>
          <a:prstGeom prst="rect">
            <a:avLst/>
          </a:prstGeom>
        </p:spPr>
      </p:pic>
      <p:pic>
        <p:nvPicPr>
          <p:cNvPr id="11" name="Picture 10"/>
          <p:cNvPicPr>
            <a:picLocks noChangeAspect="1"/>
          </p:cNvPicPr>
          <p:nvPr/>
        </p:nvPicPr>
        <p:blipFill>
          <a:blip r:embed="rId3"/>
          <a:stretch>
            <a:fillRect/>
          </a:stretch>
        </p:blipFill>
        <p:spPr>
          <a:xfrm>
            <a:off x="7688321" y="1317156"/>
            <a:ext cx="3952817" cy="2217969"/>
          </a:xfrm>
          <a:prstGeom prst="rect">
            <a:avLst/>
          </a:prstGeom>
        </p:spPr>
      </p:pic>
      <p:sp>
        <p:nvSpPr>
          <p:cNvPr id="13" name="Title 1"/>
          <p:cNvSpPr>
            <a:spLocks noGrp="1"/>
          </p:cNvSpPr>
          <p:nvPr>
            <p:ph type="title"/>
          </p:nvPr>
        </p:nvSpPr>
        <p:spPr>
          <a:xfrm>
            <a:off x="550863" y="298800"/>
            <a:ext cx="11090275" cy="814388"/>
          </a:xfrm>
        </p:spPr>
        <p:txBody>
          <a:bodyPr/>
          <a:lstStyle/>
          <a:p>
            <a:r>
              <a:rPr lang="en-GB" dirty="0"/>
              <a:t>Proposed</a:t>
            </a:r>
            <a:br>
              <a:rPr lang="en-GB" dirty="0"/>
            </a:br>
            <a:r>
              <a:rPr lang="en-GB" dirty="0">
                <a:latin typeface="Quicksand Bold" pitchFamily="50" charset="0"/>
              </a:rPr>
              <a:t>Street Food </a:t>
            </a:r>
          </a:p>
        </p:txBody>
      </p:sp>
    </p:spTree>
    <p:extLst>
      <p:ext uri="{BB962C8B-B14F-4D97-AF65-F5344CB8AC3E}">
        <p14:creationId xmlns:p14="http://schemas.microsoft.com/office/powerpoint/2010/main" val="12825628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550863" y="298800"/>
            <a:ext cx="11090275" cy="814388"/>
          </a:xfrm>
        </p:spPr>
        <p:txBody>
          <a:bodyPr/>
          <a:lstStyle/>
          <a:p>
            <a:r>
              <a:rPr lang="en-GB" dirty="0"/>
              <a:t>Simplified Map</a:t>
            </a:r>
            <a:br>
              <a:rPr lang="en-GB" dirty="0"/>
            </a:br>
            <a:r>
              <a:rPr lang="en-GB" dirty="0"/>
              <a:t>Proposed</a:t>
            </a:r>
          </a:p>
        </p:txBody>
      </p:sp>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grpSp>
        <p:nvGrpSpPr>
          <p:cNvPr id="7" name="Group 6"/>
          <p:cNvGrpSpPr/>
          <p:nvPr/>
        </p:nvGrpSpPr>
        <p:grpSpPr>
          <a:xfrm>
            <a:off x="1219200" y="1371600"/>
            <a:ext cx="10283215" cy="4839375"/>
            <a:chOff x="1219200" y="1371600"/>
            <a:chExt cx="10283215" cy="4839375"/>
          </a:xfrm>
        </p:grpSpPr>
        <p:cxnSp>
          <p:nvCxnSpPr>
            <p:cNvPr id="10" name="Straight Connector 9"/>
            <p:cNvCxnSpPr/>
            <p:nvPr/>
          </p:nvCxnSpPr>
          <p:spPr>
            <a:xfrm>
              <a:off x="1285256" y="4692493"/>
              <a:ext cx="2541008" cy="0"/>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p:cNvCxnSpPr/>
            <p:nvPr/>
          </p:nvCxnSpPr>
          <p:spPr>
            <a:xfrm>
              <a:off x="1285256" y="3759769"/>
              <a:ext cx="2541008" cy="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flipV="1">
              <a:off x="3826264" y="1435103"/>
              <a:ext cx="0" cy="2324666"/>
            </a:xfrm>
            <a:prstGeom prst="line">
              <a:avLst/>
            </a:prstGeom>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flipV="1">
              <a:off x="4626325" y="1435102"/>
              <a:ext cx="0" cy="2324666"/>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p:cNvCxnSpPr/>
            <p:nvPr/>
          </p:nvCxnSpPr>
          <p:spPr>
            <a:xfrm flipV="1">
              <a:off x="6762839" y="1386119"/>
              <a:ext cx="0" cy="2373649"/>
            </a:xfrm>
            <a:prstGeom prst="line">
              <a:avLst/>
            </a:prstGeom>
          </p:spPr>
          <p:style>
            <a:lnRef idx="1">
              <a:schemeClr val="dk1"/>
            </a:lnRef>
            <a:fillRef idx="0">
              <a:schemeClr val="dk1"/>
            </a:fillRef>
            <a:effectRef idx="0">
              <a:schemeClr val="dk1"/>
            </a:effectRef>
            <a:fontRef idx="minor">
              <a:schemeClr val="tx1"/>
            </a:fontRef>
          </p:style>
        </p:cxnSp>
        <p:cxnSp>
          <p:nvCxnSpPr>
            <p:cNvPr id="15" name="Straight Connector 14"/>
            <p:cNvCxnSpPr/>
            <p:nvPr/>
          </p:nvCxnSpPr>
          <p:spPr>
            <a:xfrm>
              <a:off x="4626325" y="3759768"/>
              <a:ext cx="2136514" cy="0"/>
            </a:xfrm>
            <a:prstGeom prst="line">
              <a:avLst/>
            </a:prstGeom>
          </p:spPr>
          <p:style>
            <a:lnRef idx="1">
              <a:schemeClr val="dk1"/>
            </a:lnRef>
            <a:fillRef idx="0">
              <a:schemeClr val="dk1"/>
            </a:fillRef>
            <a:effectRef idx="0">
              <a:schemeClr val="dk1"/>
            </a:effectRef>
            <a:fontRef idx="minor">
              <a:schemeClr val="tx1"/>
            </a:fontRef>
          </p:style>
        </p:cxnSp>
        <p:cxnSp>
          <p:nvCxnSpPr>
            <p:cNvPr id="16" name="Straight Connector 15"/>
            <p:cNvCxnSpPr/>
            <p:nvPr/>
          </p:nvCxnSpPr>
          <p:spPr>
            <a:xfrm flipV="1">
              <a:off x="7671765" y="1408457"/>
              <a:ext cx="0" cy="2373649"/>
            </a:xfrm>
            <a:prstGeom prst="line">
              <a:avLst/>
            </a:prstGeom>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4675307" y="4692493"/>
              <a:ext cx="5096304" cy="0"/>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a:off x="3826264" y="4692493"/>
              <a:ext cx="0" cy="1518482"/>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p:cNvCxnSpPr/>
            <p:nvPr/>
          </p:nvCxnSpPr>
          <p:spPr>
            <a:xfrm>
              <a:off x="4675307" y="4692493"/>
              <a:ext cx="0" cy="1518482"/>
            </a:xfrm>
            <a:prstGeom prst="line">
              <a:avLst/>
            </a:prstGeom>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flipV="1">
              <a:off x="7669723" y="3759768"/>
              <a:ext cx="2120257" cy="22338"/>
            </a:xfrm>
            <a:prstGeom prst="line">
              <a:avLst/>
            </a:prstGeom>
          </p:spPr>
          <p:style>
            <a:lnRef idx="1">
              <a:schemeClr val="dk1"/>
            </a:lnRef>
            <a:fillRef idx="0">
              <a:schemeClr val="dk1"/>
            </a:fillRef>
            <a:effectRef idx="0">
              <a:schemeClr val="dk1"/>
            </a:effectRef>
            <a:fontRef idx="minor">
              <a:schemeClr val="tx1"/>
            </a:fontRef>
          </p:style>
        </p:cxnSp>
        <p:sp>
          <p:nvSpPr>
            <p:cNvPr id="21" name="Oval 20"/>
            <p:cNvSpPr/>
            <p:nvPr/>
          </p:nvSpPr>
          <p:spPr>
            <a:xfrm>
              <a:off x="3976643" y="3906677"/>
              <a:ext cx="538816" cy="540627"/>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sz="1050">
                <a:latin typeface="Quicksand Book" panose="02070303000000060000" pitchFamily="18" charset="0"/>
              </a:endParaRPr>
            </a:p>
          </p:txBody>
        </p:sp>
        <p:sp>
          <p:nvSpPr>
            <p:cNvPr id="22" name="Rectangle 21"/>
            <p:cNvSpPr/>
            <p:nvPr/>
          </p:nvSpPr>
          <p:spPr>
            <a:xfrm>
              <a:off x="1389345" y="3339019"/>
              <a:ext cx="2413956" cy="390135"/>
            </a:xfrm>
            <a:prstGeom prst="rect">
              <a:avLst/>
            </a:prstGeom>
            <a:solidFill>
              <a:schemeClr val="accent6"/>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solidFill>
                  <a:schemeClr val="accent6">
                    <a:lumMod val="40000"/>
                    <a:lumOff val="60000"/>
                  </a:schemeClr>
                </a:solidFill>
                <a:latin typeface="Quicksand Book" panose="02070303000000060000" pitchFamily="18" charset="0"/>
              </a:endParaRPr>
            </a:p>
          </p:txBody>
        </p:sp>
        <p:sp>
          <p:nvSpPr>
            <p:cNvPr id="23" name="Rectangle 22"/>
            <p:cNvSpPr/>
            <p:nvPr/>
          </p:nvSpPr>
          <p:spPr>
            <a:xfrm>
              <a:off x="4696228" y="4709957"/>
              <a:ext cx="457387" cy="429285"/>
            </a:xfrm>
            <a:prstGeom prst="rect">
              <a:avLst/>
            </a:prstGeom>
            <a:solidFill>
              <a:schemeClr val="accent6"/>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solidFill>
                  <a:schemeClr val="accent6">
                    <a:lumMod val="40000"/>
                    <a:lumOff val="60000"/>
                  </a:schemeClr>
                </a:solidFill>
                <a:latin typeface="Quicksand Book" panose="02070303000000060000" pitchFamily="18" charset="0"/>
              </a:endParaRPr>
            </a:p>
          </p:txBody>
        </p:sp>
        <p:sp>
          <p:nvSpPr>
            <p:cNvPr id="24" name="Rectangle 23"/>
            <p:cNvSpPr/>
            <p:nvPr/>
          </p:nvSpPr>
          <p:spPr>
            <a:xfrm>
              <a:off x="4654195" y="3320833"/>
              <a:ext cx="2083985" cy="414316"/>
            </a:xfrm>
            <a:prstGeom prst="rect">
              <a:avLst/>
            </a:prstGeom>
            <a:solidFill>
              <a:schemeClr val="accent6"/>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dirty="0">
                <a:solidFill>
                  <a:schemeClr val="accent6">
                    <a:lumMod val="40000"/>
                    <a:lumOff val="60000"/>
                  </a:schemeClr>
                </a:solidFill>
                <a:latin typeface="Quicksand Book" panose="02070303000000060000" pitchFamily="18" charset="0"/>
              </a:endParaRPr>
            </a:p>
          </p:txBody>
        </p:sp>
        <p:sp>
          <p:nvSpPr>
            <p:cNvPr id="25" name="Rectangle 24"/>
            <p:cNvSpPr/>
            <p:nvPr/>
          </p:nvSpPr>
          <p:spPr>
            <a:xfrm>
              <a:off x="7701501" y="3325985"/>
              <a:ext cx="2070110" cy="424631"/>
            </a:xfrm>
            <a:prstGeom prst="rect">
              <a:avLst/>
            </a:prstGeom>
            <a:solidFill>
              <a:schemeClr val="accent6"/>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dirty="0">
                <a:solidFill>
                  <a:schemeClr val="accent6">
                    <a:lumMod val="40000"/>
                    <a:lumOff val="60000"/>
                  </a:schemeClr>
                </a:solidFill>
                <a:latin typeface="Quicksand Book" panose="02070303000000060000" pitchFamily="18" charset="0"/>
              </a:endParaRPr>
            </a:p>
          </p:txBody>
        </p:sp>
        <p:sp>
          <p:nvSpPr>
            <p:cNvPr id="26" name="TextBox 25"/>
            <p:cNvSpPr txBox="1"/>
            <p:nvPr/>
          </p:nvSpPr>
          <p:spPr>
            <a:xfrm>
              <a:off x="3826948" y="3988496"/>
              <a:ext cx="908452" cy="415498"/>
            </a:xfrm>
            <a:prstGeom prst="rect">
              <a:avLst/>
            </a:prstGeom>
            <a:noFill/>
          </p:spPr>
          <p:txBody>
            <a:bodyPr wrap="square" rtlCol="0">
              <a:spAutoFit/>
            </a:bodyPr>
            <a:lstStyle/>
            <a:p>
              <a:pPr algn="ctr"/>
              <a:r>
                <a:rPr lang="en-MY" sz="1050" dirty="0">
                  <a:latin typeface="Quicksand Book" panose="02070303000000060000" pitchFamily="18" charset="0"/>
                </a:rPr>
                <a:t>Island Decor</a:t>
              </a:r>
              <a:endParaRPr lang="en-GB" sz="1050" dirty="0">
                <a:latin typeface="Quicksand Book" panose="02070303000000060000" pitchFamily="18" charset="0"/>
              </a:endParaRPr>
            </a:p>
          </p:txBody>
        </p:sp>
        <p:cxnSp>
          <p:nvCxnSpPr>
            <p:cNvPr id="27" name="Straight Connector 26"/>
            <p:cNvCxnSpPr/>
            <p:nvPr/>
          </p:nvCxnSpPr>
          <p:spPr>
            <a:xfrm>
              <a:off x="5087584" y="3314838"/>
              <a:ext cx="1" cy="397989"/>
            </a:xfrm>
            <a:prstGeom prst="line">
              <a:avLst/>
            </a:prstGeom>
          </p:spPr>
          <p:style>
            <a:lnRef idx="1">
              <a:schemeClr val="accent5"/>
            </a:lnRef>
            <a:fillRef idx="0">
              <a:schemeClr val="accent5"/>
            </a:fillRef>
            <a:effectRef idx="0">
              <a:schemeClr val="accent5"/>
            </a:effectRef>
            <a:fontRef idx="minor">
              <a:schemeClr val="tx1"/>
            </a:fontRef>
          </p:style>
        </p:cxnSp>
        <p:sp>
          <p:nvSpPr>
            <p:cNvPr id="28" name="TextBox 27"/>
            <p:cNvSpPr txBox="1"/>
            <p:nvPr/>
          </p:nvSpPr>
          <p:spPr>
            <a:xfrm>
              <a:off x="4543225" y="3358735"/>
              <a:ext cx="830164" cy="415498"/>
            </a:xfrm>
            <a:prstGeom prst="rect">
              <a:avLst/>
            </a:prstGeom>
            <a:noFill/>
          </p:spPr>
          <p:txBody>
            <a:bodyPr wrap="square" rtlCol="0">
              <a:spAutoFit/>
            </a:bodyPr>
            <a:lstStyle/>
            <a:p>
              <a:pPr algn="ctr"/>
              <a:r>
                <a:rPr lang="en-MY" sz="1050" dirty="0">
                  <a:latin typeface="Quicksand Book" panose="02070303000000060000" pitchFamily="18" charset="0"/>
                </a:rPr>
                <a:t>Happy Mart</a:t>
              </a:r>
              <a:endParaRPr lang="en-GB" sz="1050" dirty="0">
                <a:latin typeface="Quicksand Book" panose="02070303000000060000" pitchFamily="18" charset="0"/>
              </a:endParaRPr>
            </a:p>
          </p:txBody>
        </p:sp>
        <p:cxnSp>
          <p:nvCxnSpPr>
            <p:cNvPr id="29" name="Straight Connector 28"/>
            <p:cNvCxnSpPr/>
            <p:nvPr/>
          </p:nvCxnSpPr>
          <p:spPr>
            <a:xfrm flipH="1">
              <a:off x="1719982" y="3339019"/>
              <a:ext cx="1" cy="384580"/>
            </a:xfrm>
            <a:prstGeom prst="line">
              <a:avLst/>
            </a:prstGeom>
          </p:spPr>
          <p:style>
            <a:lnRef idx="1">
              <a:schemeClr val="accent5"/>
            </a:lnRef>
            <a:fillRef idx="0">
              <a:schemeClr val="accent5"/>
            </a:fillRef>
            <a:effectRef idx="0">
              <a:schemeClr val="accent5"/>
            </a:effectRef>
            <a:fontRef idx="minor">
              <a:schemeClr val="tx1"/>
            </a:fontRef>
          </p:style>
        </p:cxnSp>
        <p:sp>
          <p:nvSpPr>
            <p:cNvPr id="30" name="TextBox 29"/>
            <p:cNvSpPr txBox="1"/>
            <p:nvPr/>
          </p:nvSpPr>
          <p:spPr>
            <a:xfrm>
              <a:off x="1231947" y="3414802"/>
              <a:ext cx="668161" cy="253916"/>
            </a:xfrm>
            <a:prstGeom prst="rect">
              <a:avLst/>
            </a:prstGeom>
            <a:noFill/>
          </p:spPr>
          <p:txBody>
            <a:bodyPr wrap="square" rtlCol="0">
              <a:spAutoFit/>
            </a:bodyPr>
            <a:lstStyle/>
            <a:p>
              <a:r>
                <a:rPr lang="en-MY" sz="1050" dirty="0">
                  <a:latin typeface="Quicksand Book" panose="02070303000000060000" pitchFamily="18" charset="0"/>
                </a:rPr>
                <a:t>RHB</a:t>
              </a:r>
              <a:endParaRPr lang="en-GB" sz="1050" dirty="0">
                <a:latin typeface="Quicksand Book" panose="02070303000000060000" pitchFamily="18" charset="0"/>
              </a:endParaRPr>
            </a:p>
          </p:txBody>
        </p:sp>
        <p:sp>
          <p:nvSpPr>
            <p:cNvPr id="31" name="TextBox 30"/>
            <p:cNvSpPr txBox="1"/>
            <p:nvPr/>
          </p:nvSpPr>
          <p:spPr>
            <a:xfrm>
              <a:off x="4459357" y="4737805"/>
              <a:ext cx="997900" cy="415498"/>
            </a:xfrm>
            <a:prstGeom prst="rect">
              <a:avLst/>
            </a:prstGeom>
            <a:noFill/>
            <a:ln>
              <a:noFill/>
            </a:ln>
          </p:spPr>
          <p:txBody>
            <a:bodyPr wrap="square" rtlCol="0">
              <a:spAutoFit/>
            </a:bodyPr>
            <a:lstStyle/>
            <a:p>
              <a:r>
                <a:rPr lang="en-MY" sz="1050" dirty="0">
                  <a:latin typeface="Quicksand Book" panose="02070303000000060000" pitchFamily="18" charset="0"/>
                </a:rPr>
                <a:t>Indian</a:t>
              </a:r>
            </a:p>
            <a:p>
              <a:r>
                <a:rPr lang="en-MY" sz="1050" dirty="0">
                  <a:latin typeface="Quicksand Book" panose="02070303000000060000" pitchFamily="18" charset="0"/>
                </a:rPr>
                <a:t>House</a:t>
              </a:r>
              <a:endParaRPr lang="en-GB" sz="1050" dirty="0">
                <a:latin typeface="Quicksand Book" panose="02070303000000060000" pitchFamily="18" charset="0"/>
              </a:endParaRPr>
            </a:p>
          </p:txBody>
        </p:sp>
        <p:cxnSp>
          <p:nvCxnSpPr>
            <p:cNvPr id="32" name="Straight Connector 31"/>
            <p:cNvCxnSpPr/>
            <p:nvPr/>
          </p:nvCxnSpPr>
          <p:spPr>
            <a:xfrm>
              <a:off x="9395164" y="3332974"/>
              <a:ext cx="0" cy="397989"/>
            </a:xfrm>
            <a:prstGeom prst="line">
              <a:avLst/>
            </a:prstGeom>
          </p:spPr>
          <p:style>
            <a:lnRef idx="1">
              <a:schemeClr val="accent5"/>
            </a:lnRef>
            <a:fillRef idx="0">
              <a:schemeClr val="accent5"/>
            </a:fillRef>
            <a:effectRef idx="0">
              <a:schemeClr val="accent5"/>
            </a:effectRef>
            <a:fontRef idx="minor">
              <a:schemeClr val="tx1"/>
            </a:fontRef>
          </p:style>
        </p:cxnSp>
        <p:sp>
          <p:nvSpPr>
            <p:cNvPr id="33" name="TextBox 32"/>
            <p:cNvSpPr txBox="1"/>
            <p:nvPr/>
          </p:nvSpPr>
          <p:spPr>
            <a:xfrm>
              <a:off x="7662363" y="3406115"/>
              <a:ext cx="325636" cy="180226"/>
            </a:xfrm>
            <a:prstGeom prst="rect">
              <a:avLst/>
            </a:prstGeom>
            <a:noFill/>
          </p:spPr>
          <p:txBody>
            <a:bodyPr wrap="none" rtlCol="0">
              <a:spAutoFit/>
            </a:bodyPr>
            <a:lstStyle/>
            <a:p>
              <a:r>
                <a:rPr lang="en-MY" sz="1050" dirty="0">
                  <a:latin typeface="Quicksand Book" panose="02070303000000060000" pitchFamily="18" charset="0"/>
                </a:rPr>
                <a:t>Flux</a:t>
              </a:r>
              <a:endParaRPr lang="en-GB" sz="1050" dirty="0">
                <a:latin typeface="Quicksand Book" panose="02070303000000060000" pitchFamily="18" charset="0"/>
              </a:endParaRPr>
            </a:p>
          </p:txBody>
        </p:sp>
        <p:cxnSp>
          <p:nvCxnSpPr>
            <p:cNvPr id="34" name="Straight Connector 33"/>
            <p:cNvCxnSpPr/>
            <p:nvPr/>
          </p:nvCxnSpPr>
          <p:spPr>
            <a:xfrm>
              <a:off x="7957085" y="3332974"/>
              <a:ext cx="0" cy="397989"/>
            </a:xfrm>
            <a:prstGeom prst="line">
              <a:avLst/>
            </a:prstGeom>
          </p:spPr>
          <p:style>
            <a:lnRef idx="1">
              <a:schemeClr val="accent5"/>
            </a:lnRef>
            <a:fillRef idx="0">
              <a:schemeClr val="accent5"/>
            </a:fillRef>
            <a:effectRef idx="0">
              <a:schemeClr val="accent5"/>
            </a:effectRef>
            <a:fontRef idx="minor">
              <a:schemeClr val="tx1"/>
            </a:fontRef>
          </p:style>
        </p:cxnSp>
        <p:sp>
          <p:nvSpPr>
            <p:cNvPr id="35" name="TextBox 34"/>
            <p:cNvSpPr txBox="1"/>
            <p:nvPr/>
          </p:nvSpPr>
          <p:spPr>
            <a:xfrm>
              <a:off x="6417643" y="3375445"/>
              <a:ext cx="358632" cy="294915"/>
            </a:xfrm>
            <a:prstGeom prst="rect">
              <a:avLst/>
            </a:prstGeom>
            <a:noFill/>
          </p:spPr>
          <p:txBody>
            <a:bodyPr wrap="none" rtlCol="0">
              <a:spAutoFit/>
            </a:bodyPr>
            <a:lstStyle/>
            <a:p>
              <a:r>
                <a:rPr lang="en-MY" sz="1050" dirty="0">
                  <a:latin typeface="Quicksand Book" panose="02070303000000060000" pitchFamily="18" charset="0"/>
                </a:rPr>
                <a:t>The</a:t>
              </a:r>
            </a:p>
            <a:p>
              <a:r>
                <a:rPr lang="en-MY" sz="1050" dirty="0">
                  <a:latin typeface="Quicksand Book" panose="02070303000000060000" pitchFamily="18" charset="0"/>
                </a:rPr>
                <a:t>Bank</a:t>
              </a:r>
              <a:endParaRPr lang="en-GB" sz="1050" dirty="0">
                <a:latin typeface="Quicksand Book" panose="02070303000000060000" pitchFamily="18" charset="0"/>
              </a:endParaRPr>
            </a:p>
          </p:txBody>
        </p:sp>
        <p:cxnSp>
          <p:nvCxnSpPr>
            <p:cNvPr id="36" name="Straight Connector 35"/>
            <p:cNvCxnSpPr/>
            <p:nvPr/>
          </p:nvCxnSpPr>
          <p:spPr>
            <a:xfrm>
              <a:off x="6463557" y="3320391"/>
              <a:ext cx="2304" cy="403208"/>
            </a:xfrm>
            <a:prstGeom prst="line">
              <a:avLst/>
            </a:prstGeom>
          </p:spPr>
          <p:style>
            <a:lnRef idx="1">
              <a:schemeClr val="accent5"/>
            </a:lnRef>
            <a:fillRef idx="0">
              <a:schemeClr val="accent5"/>
            </a:fillRef>
            <a:effectRef idx="0">
              <a:schemeClr val="accent5"/>
            </a:effectRef>
            <a:fontRef idx="minor">
              <a:schemeClr val="tx1"/>
            </a:fontRef>
          </p:style>
        </p:cxnSp>
        <p:sp>
          <p:nvSpPr>
            <p:cNvPr id="37" name="Rectangle 36"/>
            <p:cNvSpPr/>
            <p:nvPr/>
          </p:nvSpPr>
          <p:spPr>
            <a:xfrm>
              <a:off x="6569690" y="4709957"/>
              <a:ext cx="1328314" cy="410236"/>
            </a:xfrm>
            <a:prstGeom prst="rect">
              <a:avLst/>
            </a:prstGeom>
            <a:solidFill>
              <a:schemeClr val="accent6"/>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050">
                <a:solidFill>
                  <a:schemeClr val="accent6">
                    <a:lumMod val="40000"/>
                    <a:lumOff val="60000"/>
                  </a:schemeClr>
                </a:solidFill>
                <a:latin typeface="Quicksand Book" panose="02070303000000060000" pitchFamily="18" charset="0"/>
              </a:endParaRPr>
            </a:p>
          </p:txBody>
        </p:sp>
        <p:cxnSp>
          <p:nvCxnSpPr>
            <p:cNvPr id="38" name="Straight Connector 37"/>
            <p:cNvCxnSpPr/>
            <p:nvPr/>
          </p:nvCxnSpPr>
          <p:spPr>
            <a:xfrm>
              <a:off x="7593404" y="4731347"/>
              <a:ext cx="6123" cy="396025"/>
            </a:xfrm>
            <a:prstGeom prst="line">
              <a:avLst/>
            </a:prstGeom>
          </p:spPr>
          <p:style>
            <a:lnRef idx="1">
              <a:schemeClr val="accent5"/>
            </a:lnRef>
            <a:fillRef idx="0">
              <a:schemeClr val="accent5"/>
            </a:fillRef>
            <a:effectRef idx="0">
              <a:schemeClr val="accent5"/>
            </a:effectRef>
            <a:fontRef idx="minor">
              <a:schemeClr val="tx1"/>
            </a:fontRef>
          </p:style>
        </p:cxnSp>
        <p:cxnSp>
          <p:nvCxnSpPr>
            <p:cNvPr id="39" name="Straight Connector 38"/>
            <p:cNvCxnSpPr/>
            <p:nvPr/>
          </p:nvCxnSpPr>
          <p:spPr>
            <a:xfrm>
              <a:off x="6993357" y="4717136"/>
              <a:ext cx="6123" cy="416359"/>
            </a:xfrm>
            <a:prstGeom prst="line">
              <a:avLst/>
            </a:prstGeom>
          </p:spPr>
          <p:style>
            <a:lnRef idx="1">
              <a:schemeClr val="accent5"/>
            </a:lnRef>
            <a:fillRef idx="0">
              <a:schemeClr val="accent5"/>
            </a:fillRef>
            <a:effectRef idx="0">
              <a:schemeClr val="accent5"/>
            </a:effectRef>
            <a:fontRef idx="minor">
              <a:schemeClr val="tx1"/>
            </a:fontRef>
          </p:style>
        </p:cxnSp>
        <p:sp>
          <p:nvSpPr>
            <p:cNvPr id="40" name="TextBox 39"/>
            <p:cNvSpPr txBox="1"/>
            <p:nvPr/>
          </p:nvSpPr>
          <p:spPr>
            <a:xfrm>
              <a:off x="7561580" y="4757743"/>
              <a:ext cx="368872" cy="305838"/>
            </a:xfrm>
            <a:prstGeom prst="rect">
              <a:avLst/>
            </a:prstGeom>
            <a:noFill/>
          </p:spPr>
          <p:txBody>
            <a:bodyPr wrap="none" rtlCol="0">
              <a:spAutoFit/>
            </a:bodyPr>
            <a:lstStyle/>
            <a:p>
              <a:pPr algn="ctr"/>
              <a:r>
                <a:rPr lang="en-MY" sz="1050" dirty="0">
                  <a:latin typeface="Quicksand Book" panose="02070303000000060000" pitchFamily="18" charset="0"/>
                </a:rPr>
                <a:t>Am</a:t>
              </a:r>
            </a:p>
            <a:p>
              <a:pPr algn="ctr"/>
              <a:r>
                <a:rPr lang="en-MY" sz="1050" dirty="0">
                  <a:latin typeface="Quicksand Book" panose="02070303000000060000" pitchFamily="18" charset="0"/>
                </a:rPr>
                <a:t>Bank</a:t>
              </a:r>
              <a:endParaRPr lang="en-GB" sz="1050" dirty="0">
                <a:latin typeface="Quicksand Book" panose="02070303000000060000" pitchFamily="18" charset="0"/>
              </a:endParaRPr>
            </a:p>
          </p:txBody>
        </p:sp>
        <p:sp>
          <p:nvSpPr>
            <p:cNvPr id="41" name="TextBox 40"/>
            <p:cNvSpPr txBox="1"/>
            <p:nvPr/>
          </p:nvSpPr>
          <p:spPr>
            <a:xfrm>
              <a:off x="6522264" y="4764180"/>
              <a:ext cx="497442" cy="294915"/>
            </a:xfrm>
            <a:prstGeom prst="rect">
              <a:avLst/>
            </a:prstGeom>
            <a:noFill/>
          </p:spPr>
          <p:txBody>
            <a:bodyPr wrap="none" rtlCol="0">
              <a:spAutoFit/>
            </a:bodyPr>
            <a:lstStyle/>
            <a:p>
              <a:pPr algn="ctr"/>
              <a:r>
                <a:rPr lang="en-MY" sz="1050" dirty="0">
                  <a:latin typeface="Quicksand Book" panose="02070303000000060000" pitchFamily="18" charset="0"/>
                </a:rPr>
                <a:t>Alliance</a:t>
              </a:r>
            </a:p>
            <a:p>
              <a:pPr algn="ctr"/>
              <a:r>
                <a:rPr lang="en-MY" sz="1050" dirty="0">
                  <a:latin typeface="Quicksand Book" panose="02070303000000060000" pitchFamily="18" charset="0"/>
                </a:rPr>
                <a:t>Bank</a:t>
              </a:r>
              <a:endParaRPr lang="en-GB" sz="1050" dirty="0">
                <a:latin typeface="Quicksand Book" panose="02070303000000060000" pitchFamily="18" charset="0"/>
              </a:endParaRPr>
            </a:p>
          </p:txBody>
        </p:sp>
        <p:cxnSp>
          <p:nvCxnSpPr>
            <p:cNvPr id="42" name="Straight Connector 41"/>
            <p:cNvCxnSpPr/>
            <p:nvPr/>
          </p:nvCxnSpPr>
          <p:spPr>
            <a:xfrm>
              <a:off x="3470989" y="3355337"/>
              <a:ext cx="1" cy="357617"/>
            </a:xfrm>
            <a:prstGeom prst="line">
              <a:avLst/>
            </a:prstGeom>
          </p:spPr>
          <p:style>
            <a:lnRef idx="1">
              <a:schemeClr val="accent5"/>
            </a:lnRef>
            <a:fillRef idx="0">
              <a:schemeClr val="accent5"/>
            </a:fillRef>
            <a:effectRef idx="0">
              <a:schemeClr val="accent5"/>
            </a:effectRef>
            <a:fontRef idx="minor">
              <a:schemeClr val="tx1"/>
            </a:fontRef>
          </p:style>
        </p:cxnSp>
        <p:sp>
          <p:nvSpPr>
            <p:cNvPr id="43" name="TextBox 42"/>
            <p:cNvSpPr txBox="1"/>
            <p:nvPr/>
          </p:nvSpPr>
          <p:spPr>
            <a:xfrm>
              <a:off x="3432970" y="3396336"/>
              <a:ext cx="416659" cy="294915"/>
            </a:xfrm>
            <a:prstGeom prst="rect">
              <a:avLst/>
            </a:prstGeom>
            <a:noFill/>
          </p:spPr>
          <p:txBody>
            <a:bodyPr wrap="none" rtlCol="0">
              <a:spAutoFit/>
            </a:bodyPr>
            <a:lstStyle/>
            <a:p>
              <a:pPr algn="ctr"/>
              <a:r>
                <a:rPr lang="en-MY" sz="1050" dirty="0">
                  <a:latin typeface="Quicksand Book" panose="02070303000000060000" pitchFamily="18" charset="0"/>
                </a:rPr>
                <a:t>OCBC</a:t>
              </a:r>
            </a:p>
            <a:p>
              <a:pPr algn="ctr"/>
              <a:r>
                <a:rPr lang="en-MY" sz="1050" dirty="0">
                  <a:latin typeface="Quicksand Book" panose="02070303000000060000" pitchFamily="18" charset="0"/>
                </a:rPr>
                <a:t>Bank</a:t>
              </a:r>
              <a:endParaRPr lang="en-GB" sz="1050" dirty="0">
                <a:latin typeface="Quicksand Book" panose="02070303000000060000" pitchFamily="18" charset="0"/>
              </a:endParaRPr>
            </a:p>
          </p:txBody>
        </p:sp>
        <p:sp>
          <p:nvSpPr>
            <p:cNvPr id="44" name="TextBox 43"/>
            <p:cNvSpPr txBox="1"/>
            <p:nvPr/>
          </p:nvSpPr>
          <p:spPr>
            <a:xfrm>
              <a:off x="8881761" y="5731360"/>
              <a:ext cx="1024239" cy="174764"/>
            </a:xfrm>
            <a:prstGeom prst="rect">
              <a:avLst/>
            </a:prstGeom>
            <a:noFill/>
          </p:spPr>
          <p:txBody>
            <a:bodyPr wrap="none" rtlCol="0">
              <a:spAutoFit/>
            </a:bodyPr>
            <a:lstStyle/>
            <a:p>
              <a:r>
                <a:rPr lang="en-MY" sz="1000" dirty="0">
                  <a:latin typeface="Quicksand Book" panose="02070303000000060000" pitchFamily="18" charset="0"/>
                </a:rPr>
                <a:t>:Information Centre</a:t>
              </a:r>
              <a:endParaRPr lang="en-GB" sz="1000" dirty="0">
                <a:latin typeface="Quicksand Book" panose="02070303000000060000" pitchFamily="18" charset="0"/>
              </a:endParaRPr>
            </a:p>
          </p:txBody>
        </p:sp>
        <p:cxnSp>
          <p:nvCxnSpPr>
            <p:cNvPr id="45" name="Straight Arrow Connector 44"/>
            <p:cNvCxnSpPr/>
            <p:nvPr/>
          </p:nvCxnSpPr>
          <p:spPr>
            <a:xfrm>
              <a:off x="3771158" y="4735352"/>
              <a:ext cx="0" cy="14756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H="1" flipV="1">
              <a:off x="3768754" y="4735352"/>
              <a:ext cx="2041" cy="249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rot="16200000">
              <a:off x="3404683" y="5465587"/>
              <a:ext cx="397316" cy="180226"/>
            </a:xfrm>
            <a:prstGeom prst="rect">
              <a:avLst/>
            </a:prstGeom>
            <a:noFill/>
          </p:spPr>
          <p:txBody>
            <a:bodyPr wrap="none" rtlCol="0">
              <a:spAutoFit/>
            </a:bodyPr>
            <a:lstStyle/>
            <a:p>
              <a:r>
                <a:rPr lang="en-MY" sz="1050" dirty="0">
                  <a:latin typeface="Quicksand Book" panose="02070303000000060000" pitchFamily="18" charset="0"/>
                </a:rPr>
                <a:t>125 m</a:t>
              </a:r>
              <a:endParaRPr lang="en-GB" sz="1050" dirty="0">
                <a:latin typeface="Quicksand Book" panose="02070303000000060000" pitchFamily="18" charset="0"/>
              </a:endParaRPr>
            </a:p>
          </p:txBody>
        </p:sp>
        <p:cxnSp>
          <p:nvCxnSpPr>
            <p:cNvPr id="48" name="Straight Arrow Connector 47"/>
            <p:cNvCxnSpPr/>
            <p:nvPr/>
          </p:nvCxnSpPr>
          <p:spPr>
            <a:xfrm>
              <a:off x="3778565" y="1435100"/>
              <a:ext cx="0" cy="1799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flipH="1" flipV="1">
              <a:off x="3778565" y="1435100"/>
              <a:ext cx="2041" cy="249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rot="16200000">
              <a:off x="3313060" y="2243630"/>
              <a:ext cx="412108" cy="180226"/>
            </a:xfrm>
            <a:prstGeom prst="rect">
              <a:avLst/>
            </a:prstGeom>
            <a:noFill/>
          </p:spPr>
          <p:txBody>
            <a:bodyPr wrap="none" rtlCol="0">
              <a:spAutoFit/>
            </a:bodyPr>
            <a:lstStyle/>
            <a:p>
              <a:r>
                <a:rPr lang="en-MY" sz="1050" dirty="0">
                  <a:latin typeface="Quicksand Book" panose="02070303000000060000" pitchFamily="18" charset="0"/>
                </a:rPr>
                <a:t>160 m</a:t>
              </a:r>
              <a:endParaRPr lang="en-GB" sz="1050" dirty="0">
                <a:latin typeface="Quicksand Book" panose="02070303000000060000" pitchFamily="18" charset="0"/>
              </a:endParaRPr>
            </a:p>
          </p:txBody>
        </p:sp>
        <p:cxnSp>
          <p:nvCxnSpPr>
            <p:cNvPr id="51" name="Straight Arrow Connector 50"/>
            <p:cNvCxnSpPr/>
            <p:nvPr/>
          </p:nvCxnSpPr>
          <p:spPr>
            <a:xfrm>
              <a:off x="1399156" y="3235077"/>
              <a:ext cx="237940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a:off x="1371245" y="3235077"/>
              <a:ext cx="24272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2401668" y="3061441"/>
              <a:ext cx="367734" cy="180226"/>
            </a:xfrm>
            <a:prstGeom prst="rect">
              <a:avLst/>
            </a:prstGeom>
            <a:noFill/>
          </p:spPr>
          <p:txBody>
            <a:bodyPr wrap="none" rtlCol="0">
              <a:spAutoFit/>
            </a:bodyPr>
            <a:lstStyle/>
            <a:p>
              <a:r>
                <a:rPr lang="en-MY" sz="1050" dirty="0">
                  <a:latin typeface="Quicksand Book" panose="02070303000000060000" pitchFamily="18" charset="0"/>
                </a:rPr>
                <a:t>97 m</a:t>
              </a:r>
              <a:endParaRPr lang="en-GB" sz="1050" dirty="0">
                <a:latin typeface="Quicksand Book" panose="02070303000000060000" pitchFamily="18" charset="0"/>
              </a:endParaRPr>
            </a:p>
          </p:txBody>
        </p:sp>
        <p:sp>
          <p:nvSpPr>
            <p:cNvPr id="54" name="TextBox 53"/>
            <p:cNvSpPr txBox="1"/>
            <p:nvPr/>
          </p:nvSpPr>
          <p:spPr>
            <a:xfrm rot="16200000">
              <a:off x="1292457" y="4063125"/>
              <a:ext cx="355218" cy="196610"/>
            </a:xfrm>
            <a:prstGeom prst="rect">
              <a:avLst/>
            </a:prstGeom>
            <a:noFill/>
          </p:spPr>
          <p:txBody>
            <a:bodyPr wrap="none" rtlCol="0">
              <a:spAutoFit/>
            </a:bodyPr>
            <a:lstStyle/>
            <a:p>
              <a:r>
                <a:rPr lang="en-MY" sz="1200" dirty="0"/>
                <a:t>10 m</a:t>
              </a:r>
              <a:endParaRPr lang="en-GB" sz="1200" dirty="0"/>
            </a:p>
          </p:txBody>
        </p:sp>
        <p:cxnSp>
          <p:nvCxnSpPr>
            <p:cNvPr id="55" name="Straight Arrow Connector 54"/>
            <p:cNvCxnSpPr/>
            <p:nvPr/>
          </p:nvCxnSpPr>
          <p:spPr>
            <a:xfrm>
              <a:off x="1525559" y="3769388"/>
              <a:ext cx="9811" cy="91038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6" name="Straight Arrow Connector 55"/>
            <p:cNvCxnSpPr/>
            <p:nvPr/>
          </p:nvCxnSpPr>
          <p:spPr>
            <a:xfrm flipV="1">
              <a:off x="1526405" y="3762919"/>
              <a:ext cx="5669" cy="1151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a:off x="4747751" y="3232025"/>
              <a:ext cx="200063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a:off x="5494810" y="3057136"/>
              <a:ext cx="382525" cy="180226"/>
            </a:xfrm>
            <a:prstGeom prst="rect">
              <a:avLst/>
            </a:prstGeom>
            <a:noFill/>
          </p:spPr>
          <p:txBody>
            <a:bodyPr wrap="none" rtlCol="0">
              <a:spAutoFit/>
            </a:bodyPr>
            <a:lstStyle/>
            <a:p>
              <a:r>
                <a:rPr lang="en-MY" sz="1050" dirty="0">
                  <a:latin typeface="Quicksand Book" panose="02070303000000060000" pitchFamily="18" charset="0"/>
                </a:rPr>
                <a:t>110 m</a:t>
              </a:r>
              <a:endParaRPr lang="en-GB" sz="1050" dirty="0">
                <a:latin typeface="Quicksand Book" panose="02070303000000060000" pitchFamily="18" charset="0"/>
              </a:endParaRPr>
            </a:p>
          </p:txBody>
        </p:sp>
        <p:cxnSp>
          <p:nvCxnSpPr>
            <p:cNvPr id="59" name="Straight Arrow Connector 58"/>
            <p:cNvCxnSpPr/>
            <p:nvPr/>
          </p:nvCxnSpPr>
          <p:spPr>
            <a:xfrm flipH="1">
              <a:off x="4696228" y="3229821"/>
              <a:ext cx="24272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TextBox 59"/>
            <p:cNvSpPr txBox="1"/>
            <p:nvPr/>
          </p:nvSpPr>
          <p:spPr>
            <a:xfrm>
              <a:off x="8581805" y="3100195"/>
              <a:ext cx="382525" cy="180226"/>
            </a:xfrm>
            <a:prstGeom prst="rect">
              <a:avLst/>
            </a:prstGeom>
            <a:noFill/>
          </p:spPr>
          <p:txBody>
            <a:bodyPr wrap="none" rtlCol="0">
              <a:spAutoFit/>
            </a:bodyPr>
            <a:lstStyle/>
            <a:p>
              <a:r>
                <a:rPr lang="en-MY" sz="1050" dirty="0">
                  <a:latin typeface="Quicksand Book" panose="02070303000000060000" pitchFamily="18" charset="0"/>
                </a:rPr>
                <a:t>110 m</a:t>
              </a:r>
              <a:endParaRPr lang="en-GB" sz="1050" dirty="0">
                <a:latin typeface="Quicksand Book" panose="02070303000000060000" pitchFamily="18" charset="0"/>
              </a:endParaRPr>
            </a:p>
          </p:txBody>
        </p:sp>
        <p:cxnSp>
          <p:nvCxnSpPr>
            <p:cNvPr id="61" name="Straight Arrow Connector 60"/>
            <p:cNvCxnSpPr/>
            <p:nvPr/>
          </p:nvCxnSpPr>
          <p:spPr>
            <a:xfrm flipV="1">
              <a:off x="7715473" y="3268744"/>
              <a:ext cx="2056138" cy="43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flipH="1">
              <a:off x="7683293" y="3273136"/>
              <a:ext cx="24272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3" name="TextBox 62"/>
            <p:cNvSpPr txBox="1"/>
            <p:nvPr/>
          </p:nvSpPr>
          <p:spPr>
            <a:xfrm rot="16200000">
              <a:off x="9371061" y="4145359"/>
              <a:ext cx="893938" cy="196610"/>
            </a:xfrm>
            <a:prstGeom prst="rect">
              <a:avLst/>
            </a:prstGeom>
            <a:noFill/>
          </p:spPr>
          <p:txBody>
            <a:bodyPr wrap="none" rtlCol="0">
              <a:spAutoFit/>
            </a:bodyPr>
            <a:lstStyle/>
            <a:p>
              <a:r>
                <a:rPr lang="en-MY" sz="1200" dirty="0">
                  <a:latin typeface="Quicksand Book" panose="02070303000000060000" pitchFamily="18" charset="0"/>
                </a:rPr>
                <a:t>Main Entrance</a:t>
              </a:r>
              <a:endParaRPr lang="en-GB" sz="1200" dirty="0">
                <a:latin typeface="Quicksand Book" panose="02070303000000060000" pitchFamily="18" charset="0"/>
              </a:endParaRPr>
            </a:p>
          </p:txBody>
        </p:sp>
        <p:sp>
          <p:nvSpPr>
            <p:cNvPr id="64" name="TextBox 63"/>
            <p:cNvSpPr txBox="1"/>
            <p:nvPr/>
          </p:nvSpPr>
          <p:spPr>
            <a:xfrm>
              <a:off x="9385826" y="3330385"/>
              <a:ext cx="357494" cy="294915"/>
            </a:xfrm>
            <a:prstGeom prst="rect">
              <a:avLst/>
            </a:prstGeom>
            <a:noFill/>
          </p:spPr>
          <p:txBody>
            <a:bodyPr wrap="none" rtlCol="0">
              <a:spAutoFit/>
            </a:bodyPr>
            <a:lstStyle/>
            <a:p>
              <a:r>
                <a:rPr lang="en-MY" sz="1050" dirty="0" err="1">
                  <a:latin typeface="Quicksand Book" panose="02070303000000060000" pitchFamily="18" charset="0"/>
                </a:rPr>
                <a:t>Balai</a:t>
              </a:r>
              <a:endParaRPr lang="en-MY" sz="1050" dirty="0">
                <a:latin typeface="Quicksand Book" panose="02070303000000060000" pitchFamily="18" charset="0"/>
              </a:endParaRPr>
            </a:p>
            <a:p>
              <a:r>
                <a:rPr lang="en-MY" sz="1050" dirty="0">
                  <a:latin typeface="Quicksand Book" panose="02070303000000060000" pitchFamily="18" charset="0"/>
                </a:rPr>
                <a:t>Polis</a:t>
              </a:r>
              <a:endParaRPr lang="en-GB" sz="1050" dirty="0">
                <a:latin typeface="Quicksand Book" panose="02070303000000060000" pitchFamily="18" charset="0"/>
              </a:endParaRPr>
            </a:p>
          </p:txBody>
        </p:sp>
        <p:cxnSp>
          <p:nvCxnSpPr>
            <p:cNvPr id="65" name="Straight Arrow Connector 64"/>
            <p:cNvCxnSpPr/>
            <p:nvPr/>
          </p:nvCxnSpPr>
          <p:spPr>
            <a:xfrm>
              <a:off x="6721560" y="1428294"/>
              <a:ext cx="0" cy="17999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rot="16200000">
              <a:off x="6300793" y="2244975"/>
              <a:ext cx="412108" cy="180226"/>
            </a:xfrm>
            <a:prstGeom prst="rect">
              <a:avLst/>
            </a:prstGeom>
            <a:noFill/>
          </p:spPr>
          <p:txBody>
            <a:bodyPr wrap="none" rtlCol="0">
              <a:spAutoFit/>
            </a:bodyPr>
            <a:lstStyle/>
            <a:p>
              <a:r>
                <a:rPr lang="en-MY" sz="1050" dirty="0">
                  <a:latin typeface="Quicksand Book" panose="02070303000000060000" pitchFamily="18" charset="0"/>
                </a:rPr>
                <a:t>160 m</a:t>
              </a:r>
              <a:endParaRPr lang="en-GB" sz="1050" dirty="0">
                <a:latin typeface="Quicksand Book" panose="02070303000000060000" pitchFamily="18" charset="0"/>
              </a:endParaRPr>
            </a:p>
          </p:txBody>
        </p:sp>
        <p:cxnSp>
          <p:nvCxnSpPr>
            <p:cNvPr id="67" name="Straight Arrow Connector 66"/>
            <p:cNvCxnSpPr/>
            <p:nvPr/>
          </p:nvCxnSpPr>
          <p:spPr>
            <a:xfrm flipH="1" flipV="1">
              <a:off x="6722039" y="1414992"/>
              <a:ext cx="2041" cy="2497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8" name="Picture 67"/>
            <p:cNvPicPr>
              <a:picLocks noChangeAspect="1"/>
            </p:cNvPicPr>
            <p:nvPr/>
          </p:nvPicPr>
          <p:blipFill rotWithShape="1">
            <a:blip r:embed="rId4" cstate="print">
              <a:extLst>
                <a:ext uri="{28A0092B-C50C-407E-A947-70E740481C1C}">
                  <a14:useLocalDpi xmlns:a14="http://schemas.microsoft.com/office/drawing/2010/main" val="0"/>
                </a:ext>
              </a:extLst>
            </a:blip>
            <a:srcRect t="13321" r="1044" b="22763"/>
            <a:stretch/>
          </p:blipFill>
          <p:spPr>
            <a:xfrm>
              <a:off x="4686423" y="3859543"/>
              <a:ext cx="1115866" cy="778403"/>
            </a:xfrm>
            <a:prstGeom prst="rect">
              <a:avLst/>
            </a:prstGeom>
          </p:spPr>
        </p:pic>
        <p:pic>
          <p:nvPicPr>
            <p:cNvPr id="69" name="Picture 68"/>
            <p:cNvPicPr>
              <a:picLocks noChangeAspect="1"/>
            </p:cNvPicPr>
            <p:nvPr/>
          </p:nvPicPr>
          <p:blipFill rotWithShape="1">
            <a:blip r:embed="rId5" cstate="print">
              <a:extLst>
                <a:ext uri="{28A0092B-C50C-407E-A947-70E740481C1C}">
                  <a14:useLocalDpi xmlns:a14="http://schemas.microsoft.com/office/drawing/2010/main" val="0"/>
                </a:ext>
              </a:extLst>
            </a:blip>
            <a:srcRect l="1" r="526" b="57548"/>
            <a:stretch/>
          </p:blipFill>
          <p:spPr>
            <a:xfrm rot="16200000">
              <a:off x="1384838" y="3977232"/>
              <a:ext cx="874129" cy="482310"/>
            </a:xfrm>
            <a:prstGeom prst="rect">
              <a:avLst/>
            </a:prstGeom>
          </p:spPr>
        </p:pic>
        <p:pic>
          <p:nvPicPr>
            <p:cNvPr id="70" name="Picture 69"/>
            <p:cNvPicPr>
              <a:picLocks noChangeAspect="1"/>
            </p:cNvPicPr>
            <p:nvPr/>
          </p:nvPicPr>
          <p:blipFill rotWithShape="1">
            <a:blip r:embed="rId6" cstate="print">
              <a:extLst>
                <a:ext uri="{28A0092B-C50C-407E-A947-70E740481C1C}">
                  <a14:useLocalDpi xmlns:a14="http://schemas.microsoft.com/office/drawing/2010/main" val="0"/>
                </a:ext>
              </a:extLst>
            </a:blip>
            <a:srcRect l="32003" t="5262" r="38389" b="58163"/>
            <a:stretch/>
          </p:blipFill>
          <p:spPr>
            <a:xfrm rot="5400000">
              <a:off x="2117098" y="4123753"/>
              <a:ext cx="149492" cy="184667"/>
            </a:xfrm>
            <a:prstGeom prst="rect">
              <a:avLst/>
            </a:prstGeom>
          </p:spPr>
        </p:pic>
        <p:pic>
          <p:nvPicPr>
            <p:cNvPr id="71" name="Picture 70"/>
            <p:cNvPicPr>
              <a:picLocks noChangeAspect="1"/>
            </p:cNvPicPr>
            <p:nvPr/>
          </p:nvPicPr>
          <p:blipFill rotWithShape="1">
            <a:blip r:embed="rId6" cstate="print">
              <a:extLst>
                <a:ext uri="{28A0092B-C50C-407E-A947-70E740481C1C}">
                  <a14:useLocalDpi xmlns:a14="http://schemas.microsoft.com/office/drawing/2010/main" val="0"/>
                </a:ext>
              </a:extLst>
            </a:blip>
            <a:srcRect l="32003" t="5262" r="38389" b="58163"/>
            <a:stretch/>
          </p:blipFill>
          <p:spPr>
            <a:xfrm rot="5400000">
              <a:off x="2120454" y="4288115"/>
              <a:ext cx="149492" cy="184667"/>
            </a:xfrm>
            <a:prstGeom prst="rect">
              <a:avLst/>
            </a:prstGeom>
          </p:spPr>
        </p:pic>
        <p:pic>
          <p:nvPicPr>
            <p:cNvPr id="72" name="Picture 71"/>
            <p:cNvPicPr>
              <a:picLocks noChangeAspect="1"/>
            </p:cNvPicPr>
            <p:nvPr/>
          </p:nvPicPr>
          <p:blipFill rotWithShape="1">
            <a:blip r:embed="rId6" cstate="print">
              <a:extLst>
                <a:ext uri="{28A0092B-C50C-407E-A947-70E740481C1C}">
                  <a14:useLocalDpi xmlns:a14="http://schemas.microsoft.com/office/drawing/2010/main" val="0"/>
                </a:ext>
              </a:extLst>
            </a:blip>
            <a:srcRect l="32003" t="5262" r="38389" b="58163"/>
            <a:stretch/>
          </p:blipFill>
          <p:spPr>
            <a:xfrm rot="5400000">
              <a:off x="2120453" y="3968736"/>
              <a:ext cx="149492" cy="184667"/>
            </a:xfrm>
            <a:prstGeom prst="rect">
              <a:avLst/>
            </a:prstGeom>
          </p:spPr>
        </p:pic>
        <p:pic>
          <p:nvPicPr>
            <p:cNvPr id="73" name="Picture 72"/>
            <p:cNvPicPr>
              <a:picLocks noChangeAspect="1"/>
            </p:cNvPicPr>
            <p:nvPr/>
          </p:nvPicPr>
          <p:blipFill rotWithShape="1">
            <a:blip r:embed="rId7" cstate="print">
              <a:extLst>
                <a:ext uri="{28A0092B-C50C-407E-A947-70E740481C1C}">
                  <a14:useLocalDpi xmlns:a14="http://schemas.microsoft.com/office/drawing/2010/main" val="0"/>
                </a:ext>
              </a:extLst>
            </a:blip>
            <a:srcRect l="19853" t="35346" r="20147" b="35597"/>
            <a:stretch/>
          </p:blipFill>
          <p:spPr>
            <a:xfrm rot="5400000">
              <a:off x="2320733" y="3887740"/>
              <a:ext cx="379673" cy="183867"/>
            </a:xfrm>
            <a:prstGeom prst="rect">
              <a:avLst/>
            </a:prstGeom>
          </p:spPr>
        </p:pic>
        <p:pic>
          <p:nvPicPr>
            <p:cNvPr id="74" name="Picture 73"/>
            <p:cNvPicPr>
              <a:picLocks noChangeAspect="1"/>
            </p:cNvPicPr>
            <p:nvPr/>
          </p:nvPicPr>
          <p:blipFill rotWithShape="1">
            <a:blip r:embed="rId7" cstate="print">
              <a:extLst>
                <a:ext uri="{28A0092B-C50C-407E-A947-70E740481C1C}">
                  <a14:useLocalDpi xmlns:a14="http://schemas.microsoft.com/office/drawing/2010/main" val="0"/>
                </a:ext>
              </a:extLst>
            </a:blip>
            <a:srcRect l="19853" t="35346" r="20147" b="35597"/>
            <a:stretch/>
          </p:blipFill>
          <p:spPr>
            <a:xfrm rot="5400000">
              <a:off x="2545091" y="4352653"/>
              <a:ext cx="379673" cy="183867"/>
            </a:xfrm>
            <a:prstGeom prst="rect">
              <a:avLst/>
            </a:prstGeom>
          </p:spPr>
        </p:pic>
        <p:pic>
          <p:nvPicPr>
            <p:cNvPr id="75" name="Picture 74"/>
            <p:cNvPicPr>
              <a:picLocks noChangeAspect="1"/>
            </p:cNvPicPr>
            <p:nvPr/>
          </p:nvPicPr>
          <p:blipFill rotWithShape="1">
            <a:blip r:embed="rId7" cstate="print">
              <a:extLst>
                <a:ext uri="{28A0092B-C50C-407E-A947-70E740481C1C}">
                  <a14:useLocalDpi xmlns:a14="http://schemas.microsoft.com/office/drawing/2010/main" val="0"/>
                </a:ext>
              </a:extLst>
            </a:blip>
            <a:srcRect l="19853" t="35346" r="20147" b="35597"/>
            <a:stretch/>
          </p:blipFill>
          <p:spPr>
            <a:xfrm rot="5400000">
              <a:off x="2318309" y="4355984"/>
              <a:ext cx="379673" cy="183867"/>
            </a:xfrm>
            <a:prstGeom prst="rect">
              <a:avLst/>
            </a:prstGeom>
          </p:spPr>
        </p:pic>
        <p:pic>
          <p:nvPicPr>
            <p:cNvPr id="76" name="Picture 75"/>
            <p:cNvPicPr>
              <a:picLocks noChangeAspect="1"/>
            </p:cNvPicPr>
            <p:nvPr/>
          </p:nvPicPr>
          <p:blipFill rotWithShape="1">
            <a:blip r:embed="rId7" cstate="print">
              <a:extLst>
                <a:ext uri="{28A0092B-C50C-407E-A947-70E740481C1C}">
                  <a14:useLocalDpi xmlns:a14="http://schemas.microsoft.com/office/drawing/2010/main" val="0"/>
                </a:ext>
              </a:extLst>
            </a:blip>
            <a:srcRect l="19853" t="35346" r="20147" b="35597"/>
            <a:stretch/>
          </p:blipFill>
          <p:spPr>
            <a:xfrm rot="5400000">
              <a:off x="2758130" y="4355462"/>
              <a:ext cx="379673" cy="183867"/>
            </a:xfrm>
            <a:prstGeom prst="rect">
              <a:avLst/>
            </a:prstGeom>
          </p:spPr>
        </p:pic>
        <p:pic>
          <p:nvPicPr>
            <p:cNvPr id="77" name="Picture 76"/>
            <p:cNvPicPr>
              <a:picLocks noChangeAspect="1"/>
            </p:cNvPicPr>
            <p:nvPr/>
          </p:nvPicPr>
          <p:blipFill rotWithShape="1">
            <a:blip r:embed="rId7" cstate="print">
              <a:extLst>
                <a:ext uri="{28A0092B-C50C-407E-A947-70E740481C1C}">
                  <a14:useLocalDpi xmlns:a14="http://schemas.microsoft.com/office/drawing/2010/main" val="0"/>
                </a:ext>
              </a:extLst>
            </a:blip>
            <a:srcRect l="19853" t="35346" r="20147" b="35597"/>
            <a:stretch/>
          </p:blipFill>
          <p:spPr>
            <a:xfrm rot="5400000">
              <a:off x="3186881" y="4355462"/>
              <a:ext cx="379673" cy="183867"/>
            </a:xfrm>
            <a:prstGeom prst="rect">
              <a:avLst/>
            </a:prstGeom>
          </p:spPr>
        </p:pic>
        <p:pic>
          <p:nvPicPr>
            <p:cNvPr id="78" name="Picture 77"/>
            <p:cNvPicPr>
              <a:picLocks noChangeAspect="1"/>
            </p:cNvPicPr>
            <p:nvPr/>
          </p:nvPicPr>
          <p:blipFill rotWithShape="1">
            <a:blip r:embed="rId7" cstate="print">
              <a:extLst>
                <a:ext uri="{28A0092B-C50C-407E-A947-70E740481C1C}">
                  <a14:useLocalDpi xmlns:a14="http://schemas.microsoft.com/office/drawing/2010/main" val="0"/>
                </a:ext>
              </a:extLst>
            </a:blip>
            <a:srcRect l="19853" t="35346" r="20147" b="35597"/>
            <a:stretch/>
          </p:blipFill>
          <p:spPr>
            <a:xfrm rot="5400000">
              <a:off x="2967721" y="4355462"/>
              <a:ext cx="379673" cy="183867"/>
            </a:xfrm>
            <a:prstGeom prst="rect">
              <a:avLst/>
            </a:prstGeom>
          </p:spPr>
        </p:pic>
        <p:pic>
          <p:nvPicPr>
            <p:cNvPr id="79" name="Picture 78"/>
            <p:cNvPicPr>
              <a:picLocks noChangeAspect="1"/>
            </p:cNvPicPr>
            <p:nvPr/>
          </p:nvPicPr>
          <p:blipFill rotWithShape="1">
            <a:blip r:embed="rId7" cstate="print">
              <a:extLst>
                <a:ext uri="{28A0092B-C50C-407E-A947-70E740481C1C}">
                  <a14:useLocalDpi xmlns:a14="http://schemas.microsoft.com/office/drawing/2010/main" val="0"/>
                </a:ext>
              </a:extLst>
            </a:blip>
            <a:srcRect l="19853" t="35346" r="20147" b="35597"/>
            <a:stretch/>
          </p:blipFill>
          <p:spPr>
            <a:xfrm rot="5400000">
              <a:off x="2538419" y="3898161"/>
              <a:ext cx="379673" cy="183867"/>
            </a:xfrm>
            <a:prstGeom prst="rect">
              <a:avLst/>
            </a:prstGeom>
          </p:spPr>
        </p:pic>
        <p:pic>
          <p:nvPicPr>
            <p:cNvPr id="80" name="Picture 79"/>
            <p:cNvPicPr>
              <a:picLocks noChangeAspect="1"/>
            </p:cNvPicPr>
            <p:nvPr/>
          </p:nvPicPr>
          <p:blipFill rotWithShape="1">
            <a:blip r:embed="rId7" cstate="print">
              <a:extLst>
                <a:ext uri="{28A0092B-C50C-407E-A947-70E740481C1C}">
                  <a14:useLocalDpi xmlns:a14="http://schemas.microsoft.com/office/drawing/2010/main" val="0"/>
                </a:ext>
              </a:extLst>
            </a:blip>
            <a:srcRect l="19853" t="35346" r="20147" b="35597"/>
            <a:stretch/>
          </p:blipFill>
          <p:spPr>
            <a:xfrm rot="5400000">
              <a:off x="2758130" y="3895086"/>
              <a:ext cx="379673" cy="183867"/>
            </a:xfrm>
            <a:prstGeom prst="rect">
              <a:avLst/>
            </a:prstGeom>
          </p:spPr>
        </p:pic>
        <p:pic>
          <p:nvPicPr>
            <p:cNvPr id="81" name="Picture 80"/>
            <p:cNvPicPr>
              <a:picLocks noChangeAspect="1"/>
            </p:cNvPicPr>
            <p:nvPr/>
          </p:nvPicPr>
          <p:blipFill rotWithShape="1">
            <a:blip r:embed="rId7" cstate="print">
              <a:extLst>
                <a:ext uri="{28A0092B-C50C-407E-A947-70E740481C1C}">
                  <a14:useLocalDpi xmlns:a14="http://schemas.microsoft.com/office/drawing/2010/main" val="0"/>
                </a:ext>
              </a:extLst>
            </a:blip>
            <a:srcRect l="19853" t="35346" r="20147" b="35597"/>
            <a:stretch/>
          </p:blipFill>
          <p:spPr>
            <a:xfrm rot="5400000">
              <a:off x="2973674" y="3886238"/>
              <a:ext cx="379673" cy="183867"/>
            </a:xfrm>
            <a:prstGeom prst="rect">
              <a:avLst/>
            </a:prstGeom>
          </p:spPr>
        </p:pic>
        <p:pic>
          <p:nvPicPr>
            <p:cNvPr id="82" name="Picture 81"/>
            <p:cNvPicPr>
              <a:picLocks noChangeAspect="1"/>
            </p:cNvPicPr>
            <p:nvPr/>
          </p:nvPicPr>
          <p:blipFill rotWithShape="1">
            <a:blip r:embed="rId7" cstate="print">
              <a:extLst>
                <a:ext uri="{28A0092B-C50C-407E-A947-70E740481C1C}">
                  <a14:useLocalDpi xmlns:a14="http://schemas.microsoft.com/office/drawing/2010/main" val="0"/>
                </a:ext>
              </a:extLst>
            </a:blip>
            <a:srcRect l="19853" t="35346" r="20147" b="35597"/>
            <a:stretch/>
          </p:blipFill>
          <p:spPr>
            <a:xfrm rot="5400000">
              <a:off x="3189219" y="3898161"/>
              <a:ext cx="379673" cy="183867"/>
            </a:xfrm>
            <a:prstGeom prst="rect">
              <a:avLst/>
            </a:prstGeom>
          </p:spPr>
        </p:pic>
        <p:pic>
          <p:nvPicPr>
            <p:cNvPr id="83" name="Picture 82"/>
            <p:cNvPicPr>
              <a:picLocks noChangeAspect="1"/>
            </p:cNvPicPr>
            <p:nvPr/>
          </p:nvPicPr>
          <p:blipFill rotWithShape="1">
            <a:blip r:embed="rId8" cstate="print">
              <a:extLst>
                <a:ext uri="{28A0092B-C50C-407E-A947-70E740481C1C}">
                  <a14:useLocalDpi xmlns:a14="http://schemas.microsoft.com/office/drawing/2010/main" val="0"/>
                </a:ext>
              </a:extLst>
            </a:blip>
            <a:srcRect l="11744" t="17666" r="11842" b="16369"/>
            <a:stretch/>
          </p:blipFill>
          <p:spPr>
            <a:xfrm>
              <a:off x="3969096" y="1371600"/>
              <a:ext cx="472645" cy="208783"/>
            </a:xfrm>
            <a:prstGeom prst="rect">
              <a:avLst/>
            </a:prstGeom>
          </p:spPr>
        </p:pic>
        <p:pic>
          <p:nvPicPr>
            <p:cNvPr id="84" name="Picture 83"/>
            <p:cNvPicPr>
              <a:picLocks noChangeAspect="1"/>
            </p:cNvPicPr>
            <p:nvPr/>
          </p:nvPicPr>
          <p:blipFill rotWithShape="1">
            <a:blip r:embed="rId8" cstate="print">
              <a:extLst>
                <a:ext uri="{28A0092B-C50C-407E-A947-70E740481C1C}">
                  <a14:useLocalDpi xmlns:a14="http://schemas.microsoft.com/office/drawing/2010/main" val="0"/>
                </a:ext>
              </a:extLst>
            </a:blip>
            <a:srcRect l="11744" t="17666" r="11842" b="16369"/>
            <a:stretch/>
          </p:blipFill>
          <p:spPr>
            <a:xfrm rot="5400000">
              <a:off x="1087269" y="4057038"/>
              <a:ext cx="472645" cy="208783"/>
            </a:xfrm>
            <a:prstGeom prst="rect">
              <a:avLst/>
            </a:prstGeom>
          </p:spPr>
        </p:pic>
        <p:pic>
          <p:nvPicPr>
            <p:cNvPr id="85" name="Picture 84"/>
            <p:cNvPicPr>
              <a:picLocks noChangeAspect="1"/>
            </p:cNvPicPr>
            <p:nvPr/>
          </p:nvPicPr>
          <p:blipFill rotWithShape="1">
            <a:blip r:embed="rId8" cstate="print">
              <a:extLst>
                <a:ext uri="{28A0092B-C50C-407E-A947-70E740481C1C}">
                  <a14:useLocalDpi xmlns:a14="http://schemas.microsoft.com/office/drawing/2010/main" val="0"/>
                </a:ext>
              </a:extLst>
            </a:blip>
            <a:srcRect l="11744" t="17666" r="11842" b="16369"/>
            <a:stretch/>
          </p:blipFill>
          <p:spPr>
            <a:xfrm>
              <a:off x="4021176" y="6002192"/>
              <a:ext cx="472645" cy="208783"/>
            </a:xfrm>
            <a:prstGeom prst="rect">
              <a:avLst/>
            </a:prstGeom>
          </p:spPr>
        </p:pic>
        <p:pic>
          <p:nvPicPr>
            <p:cNvPr id="86" name="Picture 85"/>
            <p:cNvPicPr>
              <a:picLocks noChangeAspect="1"/>
            </p:cNvPicPr>
            <p:nvPr/>
          </p:nvPicPr>
          <p:blipFill rotWithShape="1">
            <a:blip r:embed="rId8" cstate="print">
              <a:extLst>
                <a:ext uri="{28A0092B-C50C-407E-A947-70E740481C1C}">
                  <a14:useLocalDpi xmlns:a14="http://schemas.microsoft.com/office/drawing/2010/main" val="0"/>
                </a:ext>
              </a:extLst>
            </a:blip>
            <a:srcRect l="11744" t="17666" r="11842" b="16369"/>
            <a:stretch/>
          </p:blipFill>
          <p:spPr>
            <a:xfrm>
              <a:off x="6944687" y="1371600"/>
              <a:ext cx="472645" cy="208783"/>
            </a:xfrm>
            <a:prstGeom prst="rect">
              <a:avLst/>
            </a:prstGeom>
          </p:spPr>
        </p:pic>
        <p:pic>
          <p:nvPicPr>
            <p:cNvPr id="87" name="Picture 86"/>
            <p:cNvPicPr>
              <a:picLocks noChangeAspect="1"/>
            </p:cNvPicPr>
            <p:nvPr/>
          </p:nvPicPr>
          <p:blipFill rotWithShape="1">
            <a:blip r:embed="rId9" cstate="print">
              <a:extLst>
                <a:ext uri="{28A0092B-C50C-407E-A947-70E740481C1C}">
                  <a14:useLocalDpi xmlns:a14="http://schemas.microsoft.com/office/drawing/2010/main" val="0"/>
                </a:ext>
              </a:extLst>
            </a:blip>
            <a:srcRect l="53810" t="6584" r="6983" b="5650"/>
            <a:stretch/>
          </p:blipFill>
          <p:spPr>
            <a:xfrm>
              <a:off x="3533003" y="4321170"/>
              <a:ext cx="327685" cy="340986"/>
            </a:xfrm>
            <a:prstGeom prst="rect">
              <a:avLst/>
            </a:prstGeom>
          </p:spPr>
        </p:pic>
        <p:pic>
          <p:nvPicPr>
            <p:cNvPr id="88" name="Picture 87"/>
            <p:cNvPicPr>
              <a:picLocks noChangeAspect="1"/>
            </p:cNvPicPr>
            <p:nvPr/>
          </p:nvPicPr>
          <p:blipFill rotWithShape="1">
            <a:blip r:embed="rId10" cstate="print">
              <a:extLst>
                <a:ext uri="{28A0092B-C50C-407E-A947-70E740481C1C}">
                  <a14:useLocalDpi xmlns:a14="http://schemas.microsoft.com/office/drawing/2010/main" val="0"/>
                </a:ext>
              </a:extLst>
            </a:blip>
            <a:srcRect l="53810" t="6584" r="6983" b="5650"/>
            <a:stretch/>
          </p:blipFill>
          <p:spPr>
            <a:xfrm>
              <a:off x="8501076" y="5952763"/>
              <a:ext cx="196036" cy="203993"/>
            </a:xfrm>
            <a:prstGeom prst="rect">
              <a:avLst/>
            </a:prstGeom>
          </p:spPr>
        </p:pic>
        <p:pic>
          <p:nvPicPr>
            <p:cNvPr id="89" name="Picture 88"/>
            <p:cNvPicPr>
              <a:picLocks noChangeAspect="1"/>
            </p:cNvPicPr>
            <p:nvPr/>
          </p:nvPicPr>
          <p:blipFill rotWithShape="1">
            <a:blip r:embed="rId11" cstate="print">
              <a:extLst>
                <a:ext uri="{28A0092B-C50C-407E-A947-70E740481C1C}">
                  <a14:useLocalDpi xmlns:a14="http://schemas.microsoft.com/office/drawing/2010/main" val="0"/>
                </a:ext>
              </a:extLst>
            </a:blip>
            <a:srcRect l="12552" t="6586" r="16825" b="7521"/>
            <a:stretch/>
          </p:blipFill>
          <p:spPr>
            <a:xfrm>
              <a:off x="7105563" y="4359773"/>
              <a:ext cx="282442" cy="282442"/>
            </a:xfrm>
            <a:prstGeom prst="rect">
              <a:avLst/>
            </a:prstGeom>
          </p:spPr>
        </p:pic>
        <p:pic>
          <p:nvPicPr>
            <p:cNvPr id="90" name="Picture 8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867202" y="2911938"/>
              <a:ext cx="261961" cy="261961"/>
            </a:xfrm>
            <a:prstGeom prst="rect">
              <a:avLst/>
            </a:prstGeom>
          </p:spPr>
        </p:pic>
        <p:pic>
          <p:nvPicPr>
            <p:cNvPr id="91" name="Picture 9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870928" y="2211891"/>
              <a:ext cx="261961" cy="261961"/>
            </a:xfrm>
            <a:prstGeom prst="rect">
              <a:avLst/>
            </a:prstGeom>
          </p:spPr>
        </p:pic>
        <p:pic>
          <p:nvPicPr>
            <p:cNvPr id="92" name="Picture 9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867543" y="2553112"/>
              <a:ext cx="261961" cy="261961"/>
            </a:xfrm>
            <a:prstGeom prst="rect">
              <a:avLst/>
            </a:prstGeom>
          </p:spPr>
        </p:pic>
        <p:pic>
          <p:nvPicPr>
            <p:cNvPr id="93" name="Picture 9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813461" y="2911938"/>
              <a:ext cx="275950" cy="275950"/>
            </a:xfrm>
            <a:prstGeom prst="rect">
              <a:avLst/>
            </a:prstGeom>
          </p:spPr>
        </p:pic>
        <p:pic>
          <p:nvPicPr>
            <p:cNvPr id="94" name="Picture 9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817188" y="2211891"/>
              <a:ext cx="275950" cy="275950"/>
            </a:xfrm>
            <a:prstGeom prst="rect">
              <a:avLst/>
            </a:prstGeom>
          </p:spPr>
        </p:pic>
        <p:pic>
          <p:nvPicPr>
            <p:cNvPr id="95" name="Picture 9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813802" y="2553112"/>
              <a:ext cx="275950" cy="275950"/>
            </a:xfrm>
            <a:prstGeom prst="rect">
              <a:avLst/>
            </a:prstGeom>
          </p:spPr>
        </p:pic>
        <p:pic>
          <p:nvPicPr>
            <p:cNvPr id="96" name="Picture 9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80473" y="5543606"/>
              <a:ext cx="265669" cy="265669"/>
            </a:xfrm>
            <a:prstGeom prst="rect">
              <a:avLst/>
            </a:prstGeom>
          </p:spPr>
        </p:pic>
        <p:pic>
          <p:nvPicPr>
            <p:cNvPr id="97" name="Picture 9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880473" y="4860221"/>
              <a:ext cx="265669" cy="265669"/>
            </a:xfrm>
            <a:prstGeom prst="rect">
              <a:avLst/>
            </a:prstGeom>
          </p:spPr>
        </p:pic>
        <p:pic>
          <p:nvPicPr>
            <p:cNvPr id="98" name="Picture 97"/>
            <p:cNvPicPr>
              <a:picLocks noChangeAspect="1"/>
            </p:cNvPicPr>
            <p:nvPr/>
          </p:nvPicPr>
          <p:blipFill rotWithShape="1">
            <a:blip r:embed="rId15" cstate="print">
              <a:extLst>
                <a:ext uri="{28A0092B-C50C-407E-A947-70E740481C1C}">
                  <a14:useLocalDpi xmlns:a14="http://schemas.microsoft.com/office/drawing/2010/main" val="0"/>
                </a:ext>
              </a:extLst>
            </a:blip>
            <a:srcRect l="9799" t="9323" r="9136" b="9765"/>
            <a:stretch/>
          </p:blipFill>
          <p:spPr>
            <a:xfrm>
              <a:off x="9080899" y="3808764"/>
              <a:ext cx="600045" cy="825659"/>
            </a:xfrm>
            <a:prstGeom prst="rect">
              <a:avLst/>
            </a:prstGeom>
          </p:spPr>
        </p:pic>
        <p:pic>
          <p:nvPicPr>
            <p:cNvPr id="99" name="Picture 98"/>
            <p:cNvPicPr>
              <a:picLocks noChangeAspect="1"/>
            </p:cNvPicPr>
            <p:nvPr/>
          </p:nvPicPr>
          <p:blipFill rotWithShape="1">
            <a:blip r:embed="rId16" cstate="print">
              <a:extLst>
                <a:ext uri="{28A0092B-C50C-407E-A947-70E740481C1C}">
                  <a14:useLocalDpi xmlns:a14="http://schemas.microsoft.com/office/drawing/2010/main" val="0"/>
                </a:ext>
              </a:extLst>
            </a:blip>
            <a:srcRect l="12552" t="6586" r="16825" b="7521"/>
            <a:stretch/>
          </p:blipFill>
          <p:spPr>
            <a:xfrm>
              <a:off x="8477536" y="5685676"/>
              <a:ext cx="245685" cy="210226"/>
            </a:xfrm>
            <a:prstGeom prst="rect">
              <a:avLst/>
            </a:prstGeom>
          </p:spPr>
        </p:pic>
        <p:sp>
          <p:nvSpPr>
            <p:cNvPr id="100" name="TextBox 99"/>
            <p:cNvSpPr txBox="1"/>
            <p:nvPr/>
          </p:nvSpPr>
          <p:spPr>
            <a:xfrm>
              <a:off x="8808970" y="6002192"/>
              <a:ext cx="589603" cy="174764"/>
            </a:xfrm>
            <a:prstGeom prst="rect">
              <a:avLst/>
            </a:prstGeom>
            <a:noFill/>
          </p:spPr>
          <p:txBody>
            <a:bodyPr wrap="none" rtlCol="0">
              <a:spAutoFit/>
            </a:bodyPr>
            <a:lstStyle/>
            <a:p>
              <a:r>
                <a:rPr lang="en-MY" sz="1000" dirty="0">
                  <a:latin typeface="Quicksand Book" panose="02070303000000060000" pitchFamily="18" charset="0"/>
                </a:rPr>
                <a:t>:VIP Booth</a:t>
              </a:r>
              <a:endParaRPr lang="en-GB" sz="1000" dirty="0">
                <a:latin typeface="Quicksand Book" panose="02070303000000060000" pitchFamily="18" charset="0"/>
              </a:endParaRPr>
            </a:p>
          </p:txBody>
        </p:sp>
        <p:sp>
          <p:nvSpPr>
            <p:cNvPr id="101" name="TextBox 100"/>
            <p:cNvSpPr txBox="1"/>
            <p:nvPr/>
          </p:nvSpPr>
          <p:spPr>
            <a:xfrm>
              <a:off x="8714404" y="5389862"/>
              <a:ext cx="918842" cy="246221"/>
            </a:xfrm>
            <a:prstGeom prst="rect">
              <a:avLst/>
            </a:prstGeom>
            <a:noFill/>
          </p:spPr>
          <p:txBody>
            <a:bodyPr wrap="none" rtlCol="0">
              <a:spAutoFit/>
            </a:bodyPr>
            <a:lstStyle/>
            <a:p>
              <a:r>
                <a:rPr lang="en-MY" sz="1000" dirty="0">
                  <a:latin typeface="Quicksand Book" panose="02070303000000060000" pitchFamily="18" charset="0"/>
                </a:rPr>
                <a:t>:Food Stalls</a:t>
              </a:r>
              <a:endParaRPr lang="en-GB" sz="1000" dirty="0">
                <a:latin typeface="Quicksand Book" panose="02070303000000060000" pitchFamily="18" charset="0"/>
              </a:endParaRPr>
            </a:p>
          </p:txBody>
        </p:sp>
        <p:pic>
          <p:nvPicPr>
            <p:cNvPr id="102" name="Picture 101"/>
            <p:cNvPicPr>
              <a:picLocks noChangeAspect="1"/>
            </p:cNvPicPr>
            <p:nvPr/>
          </p:nvPicPr>
          <p:blipFill rotWithShape="1">
            <a:blip r:embed="rId17" cstate="print">
              <a:extLst>
                <a:ext uri="{28A0092B-C50C-407E-A947-70E740481C1C}">
                  <a14:useLocalDpi xmlns:a14="http://schemas.microsoft.com/office/drawing/2010/main" val="0"/>
                </a:ext>
              </a:extLst>
            </a:blip>
            <a:srcRect t="13321" r="1044" b="22763"/>
            <a:stretch/>
          </p:blipFill>
          <p:spPr>
            <a:xfrm flipH="1">
              <a:off x="6966639" y="5918399"/>
              <a:ext cx="370650" cy="258557"/>
            </a:xfrm>
            <a:prstGeom prst="rect">
              <a:avLst/>
            </a:prstGeom>
          </p:spPr>
        </p:pic>
        <p:sp>
          <p:nvSpPr>
            <p:cNvPr id="103" name="TextBox 102"/>
            <p:cNvSpPr txBox="1"/>
            <p:nvPr/>
          </p:nvSpPr>
          <p:spPr>
            <a:xfrm>
              <a:off x="7402327" y="6005737"/>
              <a:ext cx="522473" cy="174764"/>
            </a:xfrm>
            <a:prstGeom prst="rect">
              <a:avLst/>
            </a:prstGeom>
            <a:noFill/>
          </p:spPr>
          <p:txBody>
            <a:bodyPr wrap="none" rtlCol="0">
              <a:spAutoFit/>
            </a:bodyPr>
            <a:lstStyle/>
            <a:p>
              <a:r>
                <a:rPr lang="en-MY" sz="1000" dirty="0">
                  <a:latin typeface="Quicksand Book" panose="02070303000000060000" pitchFamily="18" charset="0"/>
                </a:rPr>
                <a:t>:Fun Fair</a:t>
              </a:r>
              <a:endParaRPr lang="en-GB" sz="1000" dirty="0">
                <a:latin typeface="Quicksand Book" panose="02070303000000060000" pitchFamily="18" charset="0"/>
              </a:endParaRPr>
            </a:p>
          </p:txBody>
        </p:sp>
        <p:pic>
          <p:nvPicPr>
            <p:cNvPr id="104" name="Picture 103"/>
            <p:cNvPicPr>
              <a:picLocks noChangeAspect="1"/>
            </p:cNvPicPr>
            <p:nvPr/>
          </p:nvPicPr>
          <p:blipFill rotWithShape="1">
            <a:blip r:embed="rId18" cstate="print">
              <a:extLst>
                <a:ext uri="{28A0092B-C50C-407E-A947-70E740481C1C}">
                  <a14:useLocalDpi xmlns:a14="http://schemas.microsoft.com/office/drawing/2010/main" val="0"/>
                </a:ext>
              </a:extLst>
            </a:blip>
            <a:srcRect l="32003" t="5262" r="38389" b="58163"/>
            <a:stretch/>
          </p:blipFill>
          <p:spPr>
            <a:xfrm>
              <a:off x="7075010" y="5677998"/>
              <a:ext cx="153909" cy="190123"/>
            </a:xfrm>
            <a:prstGeom prst="rect">
              <a:avLst/>
            </a:prstGeom>
          </p:spPr>
        </p:pic>
        <p:sp>
          <p:nvSpPr>
            <p:cNvPr id="105" name="TextBox 104"/>
            <p:cNvSpPr txBox="1"/>
            <p:nvPr/>
          </p:nvSpPr>
          <p:spPr>
            <a:xfrm>
              <a:off x="7391400" y="5685676"/>
              <a:ext cx="538402" cy="174764"/>
            </a:xfrm>
            <a:prstGeom prst="rect">
              <a:avLst/>
            </a:prstGeom>
            <a:noFill/>
          </p:spPr>
          <p:txBody>
            <a:bodyPr wrap="none" rtlCol="0">
              <a:spAutoFit/>
            </a:bodyPr>
            <a:lstStyle/>
            <a:p>
              <a:r>
                <a:rPr lang="en-MY" sz="1000" dirty="0">
                  <a:latin typeface="Quicksand Book" panose="02070303000000060000" pitchFamily="18" charset="0"/>
                </a:rPr>
                <a:t>:VIP Seat</a:t>
              </a:r>
              <a:endParaRPr lang="en-GB" sz="1000" dirty="0">
                <a:latin typeface="Quicksand Book" panose="02070303000000060000" pitchFamily="18" charset="0"/>
              </a:endParaRPr>
            </a:p>
          </p:txBody>
        </p:sp>
        <p:pic>
          <p:nvPicPr>
            <p:cNvPr id="106" name="Picture 105"/>
            <p:cNvPicPr>
              <a:picLocks noChangeAspect="1"/>
            </p:cNvPicPr>
            <p:nvPr/>
          </p:nvPicPr>
          <p:blipFill rotWithShape="1">
            <a:blip r:embed="rId19" cstate="print">
              <a:extLst>
                <a:ext uri="{28A0092B-C50C-407E-A947-70E740481C1C}">
                  <a14:useLocalDpi xmlns:a14="http://schemas.microsoft.com/office/drawing/2010/main" val="0"/>
                </a:ext>
              </a:extLst>
            </a:blip>
            <a:srcRect l="11744" t="17666" r="11842" b="16369"/>
            <a:stretch/>
          </p:blipFill>
          <p:spPr>
            <a:xfrm>
              <a:off x="5638670" y="6062646"/>
              <a:ext cx="266765" cy="117839"/>
            </a:xfrm>
            <a:prstGeom prst="rect">
              <a:avLst/>
            </a:prstGeom>
          </p:spPr>
        </p:pic>
        <p:sp>
          <p:nvSpPr>
            <p:cNvPr id="107" name="TextBox 106"/>
            <p:cNvSpPr txBox="1"/>
            <p:nvPr/>
          </p:nvSpPr>
          <p:spPr>
            <a:xfrm>
              <a:off x="5990160" y="5997791"/>
              <a:ext cx="648768" cy="174764"/>
            </a:xfrm>
            <a:prstGeom prst="rect">
              <a:avLst/>
            </a:prstGeom>
            <a:noFill/>
          </p:spPr>
          <p:txBody>
            <a:bodyPr wrap="none" rtlCol="0">
              <a:spAutoFit/>
            </a:bodyPr>
            <a:lstStyle/>
            <a:p>
              <a:r>
                <a:rPr lang="en-MY" sz="1000" dirty="0">
                  <a:latin typeface="Quicksand Book" panose="02070303000000060000" pitchFamily="18" charset="0"/>
                </a:rPr>
                <a:t>:Road Block</a:t>
              </a:r>
              <a:endParaRPr lang="en-GB" sz="1000" dirty="0">
                <a:latin typeface="Quicksand Book" panose="02070303000000060000" pitchFamily="18" charset="0"/>
              </a:endParaRPr>
            </a:p>
          </p:txBody>
        </p:sp>
        <p:pic>
          <p:nvPicPr>
            <p:cNvPr id="108" name="Picture 107"/>
            <p:cNvPicPr>
              <a:picLocks noChangeAspect="1"/>
            </p:cNvPicPr>
            <p:nvPr/>
          </p:nvPicPr>
          <p:blipFill rotWithShape="1">
            <a:blip r:embed="rId20" cstate="print">
              <a:extLst>
                <a:ext uri="{28A0092B-C50C-407E-A947-70E740481C1C}">
                  <a14:useLocalDpi xmlns:a14="http://schemas.microsoft.com/office/drawing/2010/main" val="0"/>
                </a:ext>
              </a:extLst>
            </a:blip>
            <a:srcRect l="15147" t="15607" r="16300" b="18758"/>
            <a:stretch/>
          </p:blipFill>
          <p:spPr>
            <a:xfrm>
              <a:off x="4218502" y="3104699"/>
              <a:ext cx="384458" cy="330669"/>
            </a:xfrm>
            <a:prstGeom prst="rect">
              <a:avLst/>
            </a:prstGeom>
          </p:spPr>
        </p:pic>
        <p:pic>
          <p:nvPicPr>
            <p:cNvPr id="110" name="Picture 109"/>
            <p:cNvPicPr>
              <a:picLocks noChangeAspect="1"/>
            </p:cNvPicPr>
            <p:nvPr/>
          </p:nvPicPr>
          <p:blipFill rotWithShape="1">
            <a:blip r:embed="rId20" cstate="print">
              <a:extLst>
                <a:ext uri="{28A0092B-C50C-407E-A947-70E740481C1C}">
                  <a14:useLocalDpi xmlns:a14="http://schemas.microsoft.com/office/drawing/2010/main" val="0"/>
                </a:ext>
              </a:extLst>
            </a:blip>
            <a:srcRect l="15147" t="15607" r="16300" b="18758"/>
            <a:stretch/>
          </p:blipFill>
          <p:spPr>
            <a:xfrm>
              <a:off x="4196898" y="1782610"/>
              <a:ext cx="384458" cy="330669"/>
            </a:xfrm>
            <a:prstGeom prst="rect">
              <a:avLst/>
            </a:prstGeom>
          </p:spPr>
        </p:pic>
        <p:pic>
          <p:nvPicPr>
            <p:cNvPr id="111" name="Picture 110"/>
            <p:cNvPicPr>
              <a:picLocks noChangeAspect="1"/>
            </p:cNvPicPr>
            <p:nvPr/>
          </p:nvPicPr>
          <p:blipFill rotWithShape="1">
            <a:blip r:embed="rId20" cstate="print">
              <a:extLst>
                <a:ext uri="{28A0092B-C50C-407E-A947-70E740481C1C}">
                  <a14:useLocalDpi xmlns:a14="http://schemas.microsoft.com/office/drawing/2010/main" val="0"/>
                </a:ext>
              </a:extLst>
            </a:blip>
            <a:srcRect l="15147" t="15607" r="16300" b="18758"/>
            <a:stretch/>
          </p:blipFill>
          <p:spPr>
            <a:xfrm>
              <a:off x="4266972" y="5622094"/>
              <a:ext cx="384458" cy="330669"/>
            </a:xfrm>
            <a:prstGeom prst="rect">
              <a:avLst/>
            </a:prstGeom>
          </p:spPr>
        </p:pic>
        <p:pic>
          <p:nvPicPr>
            <p:cNvPr id="112" name="Picture 111"/>
            <p:cNvPicPr>
              <a:picLocks noChangeAspect="1"/>
            </p:cNvPicPr>
            <p:nvPr/>
          </p:nvPicPr>
          <p:blipFill rotWithShape="1">
            <a:blip r:embed="rId20" cstate="print">
              <a:extLst>
                <a:ext uri="{28A0092B-C50C-407E-A947-70E740481C1C}">
                  <a14:useLocalDpi xmlns:a14="http://schemas.microsoft.com/office/drawing/2010/main" val="0"/>
                </a:ext>
              </a:extLst>
            </a:blip>
            <a:srcRect l="15147" t="15607" r="16300" b="18758"/>
            <a:stretch/>
          </p:blipFill>
          <p:spPr>
            <a:xfrm>
              <a:off x="7262648" y="3147992"/>
              <a:ext cx="384458" cy="330669"/>
            </a:xfrm>
            <a:prstGeom prst="rect">
              <a:avLst/>
            </a:prstGeom>
          </p:spPr>
        </p:pic>
        <p:pic>
          <p:nvPicPr>
            <p:cNvPr id="114" name="Picture 113"/>
            <p:cNvPicPr>
              <a:picLocks noChangeAspect="1"/>
            </p:cNvPicPr>
            <p:nvPr/>
          </p:nvPicPr>
          <p:blipFill rotWithShape="1">
            <a:blip r:embed="rId20" cstate="print">
              <a:extLst>
                <a:ext uri="{28A0092B-C50C-407E-A947-70E740481C1C}">
                  <a14:useLocalDpi xmlns:a14="http://schemas.microsoft.com/office/drawing/2010/main" val="0"/>
                </a:ext>
              </a:extLst>
            </a:blip>
            <a:srcRect l="15147" t="15607" r="16300" b="18758"/>
            <a:stretch/>
          </p:blipFill>
          <p:spPr>
            <a:xfrm>
              <a:off x="7247053" y="1787011"/>
              <a:ext cx="384458" cy="330669"/>
            </a:xfrm>
            <a:prstGeom prst="rect">
              <a:avLst/>
            </a:prstGeom>
          </p:spPr>
        </p:pic>
        <p:pic>
          <p:nvPicPr>
            <p:cNvPr id="115" name="Picture 114"/>
            <p:cNvPicPr>
              <a:picLocks noChangeAspect="1"/>
            </p:cNvPicPr>
            <p:nvPr/>
          </p:nvPicPr>
          <p:blipFill rotWithShape="1">
            <a:blip r:embed="rId21" cstate="print">
              <a:extLst>
                <a:ext uri="{28A0092B-C50C-407E-A947-70E740481C1C}">
                  <a14:useLocalDpi xmlns:a14="http://schemas.microsoft.com/office/drawing/2010/main" val="0"/>
                </a:ext>
              </a:extLst>
            </a:blip>
            <a:srcRect l="15147" t="15607" r="16300" b="18758"/>
            <a:stretch/>
          </p:blipFill>
          <p:spPr>
            <a:xfrm>
              <a:off x="8459807" y="5353082"/>
              <a:ext cx="283735" cy="244038"/>
            </a:xfrm>
            <a:prstGeom prst="rect">
              <a:avLst/>
            </a:prstGeom>
          </p:spPr>
        </p:pic>
        <p:pic>
          <p:nvPicPr>
            <p:cNvPr id="116" name="Picture 115"/>
            <p:cNvPicPr>
              <a:picLocks noChangeAspect="1"/>
            </p:cNvPicPr>
            <p:nvPr/>
          </p:nvPicPr>
          <p:blipFill rotWithShape="1">
            <a:blip r:embed="rId20" cstate="print">
              <a:extLst>
                <a:ext uri="{28A0092B-C50C-407E-A947-70E740481C1C}">
                  <a14:useLocalDpi xmlns:a14="http://schemas.microsoft.com/office/drawing/2010/main" val="0"/>
                </a:ext>
              </a:extLst>
            </a:blip>
            <a:srcRect l="15147" t="15607" r="16300" b="18758"/>
            <a:stretch/>
          </p:blipFill>
          <p:spPr>
            <a:xfrm>
              <a:off x="7720767" y="4333809"/>
              <a:ext cx="384458" cy="330669"/>
            </a:xfrm>
            <a:prstGeom prst="rect">
              <a:avLst/>
            </a:prstGeom>
          </p:spPr>
        </p:pic>
        <p:pic>
          <p:nvPicPr>
            <p:cNvPr id="117" name="Picture 116"/>
            <p:cNvPicPr>
              <a:picLocks noChangeAspect="1"/>
            </p:cNvPicPr>
            <p:nvPr/>
          </p:nvPicPr>
          <p:blipFill rotWithShape="1">
            <a:blip r:embed="rId20" cstate="print">
              <a:extLst>
                <a:ext uri="{28A0092B-C50C-407E-A947-70E740481C1C}">
                  <a14:useLocalDpi xmlns:a14="http://schemas.microsoft.com/office/drawing/2010/main" val="0"/>
                </a:ext>
              </a:extLst>
            </a:blip>
            <a:srcRect l="15147" t="15607" r="16300" b="18758"/>
            <a:stretch/>
          </p:blipFill>
          <p:spPr>
            <a:xfrm>
              <a:off x="8161324" y="4324783"/>
              <a:ext cx="384458" cy="330669"/>
            </a:xfrm>
            <a:prstGeom prst="rect">
              <a:avLst/>
            </a:prstGeom>
          </p:spPr>
        </p:pic>
        <p:sp>
          <p:nvSpPr>
            <p:cNvPr id="118" name="TextBox 117"/>
            <p:cNvSpPr txBox="1"/>
            <p:nvPr/>
          </p:nvSpPr>
          <p:spPr>
            <a:xfrm rot="16200000">
              <a:off x="6264699" y="2267869"/>
              <a:ext cx="734102" cy="174764"/>
            </a:xfrm>
            <a:prstGeom prst="rect">
              <a:avLst/>
            </a:prstGeom>
            <a:noFill/>
          </p:spPr>
          <p:txBody>
            <a:bodyPr wrap="none" rtlCol="0">
              <a:spAutoFit/>
            </a:bodyPr>
            <a:lstStyle/>
            <a:p>
              <a:r>
                <a:rPr lang="en-MY" sz="1000" dirty="0">
                  <a:latin typeface="Quicksand Book" panose="02070303000000060000" pitchFamily="18" charset="0"/>
                </a:rPr>
                <a:t>Lebuh Bishop</a:t>
              </a:r>
              <a:endParaRPr lang="en-GB" sz="1000" dirty="0">
                <a:latin typeface="Quicksand Book" panose="02070303000000060000" pitchFamily="18" charset="0"/>
              </a:endParaRPr>
            </a:p>
          </p:txBody>
        </p:sp>
        <p:sp>
          <p:nvSpPr>
            <p:cNvPr id="119" name="TextBox 118"/>
            <p:cNvSpPr txBox="1"/>
            <p:nvPr/>
          </p:nvSpPr>
          <p:spPr>
            <a:xfrm rot="16200000">
              <a:off x="3193970" y="2318660"/>
              <a:ext cx="936628" cy="174764"/>
            </a:xfrm>
            <a:prstGeom prst="rect">
              <a:avLst/>
            </a:prstGeom>
            <a:noFill/>
          </p:spPr>
          <p:txBody>
            <a:bodyPr wrap="none" rtlCol="0">
              <a:spAutoFit/>
            </a:bodyPr>
            <a:lstStyle/>
            <a:p>
              <a:r>
                <a:rPr lang="en-MY" sz="1000" dirty="0">
                  <a:latin typeface="Quicksand Book" panose="02070303000000060000" pitchFamily="18" charset="0"/>
                </a:rPr>
                <a:t>Gat Lebuh Gereja</a:t>
              </a:r>
              <a:endParaRPr lang="en-GB" sz="1000" dirty="0">
                <a:latin typeface="Quicksand Book" panose="02070303000000060000" pitchFamily="18" charset="0"/>
              </a:endParaRPr>
            </a:p>
          </p:txBody>
        </p:sp>
        <p:sp>
          <p:nvSpPr>
            <p:cNvPr id="120" name="TextBox 119"/>
            <p:cNvSpPr txBox="1"/>
            <p:nvPr/>
          </p:nvSpPr>
          <p:spPr>
            <a:xfrm rot="16200000">
              <a:off x="3234816" y="5477239"/>
              <a:ext cx="936628" cy="174764"/>
            </a:xfrm>
            <a:prstGeom prst="rect">
              <a:avLst/>
            </a:prstGeom>
            <a:noFill/>
          </p:spPr>
          <p:txBody>
            <a:bodyPr wrap="none" rtlCol="0">
              <a:spAutoFit/>
            </a:bodyPr>
            <a:lstStyle/>
            <a:p>
              <a:r>
                <a:rPr lang="en-MY" sz="1000" dirty="0">
                  <a:latin typeface="Quicksand Book" panose="02070303000000060000" pitchFamily="18" charset="0"/>
                </a:rPr>
                <a:t>Gat Lebuh Gereja</a:t>
              </a:r>
              <a:endParaRPr lang="en-GB" sz="1000" dirty="0">
                <a:latin typeface="Quicksand Book" panose="02070303000000060000" pitchFamily="18" charset="0"/>
              </a:endParaRPr>
            </a:p>
          </p:txBody>
        </p:sp>
        <p:pic>
          <p:nvPicPr>
            <p:cNvPr id="121" name="Picture 12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480079" y="5021041"/>
              <a:ext cx="265669" cy="265669"/>
            </a:xfrm>
            <a:prstGeom prst="rect">
              <a:avLst/>
            </a:prstGeom>
          </p:spPr>
        </p:pic>
        <p:sp>
          <p:nvSpPr>
            <p:cNvPr id="122" name="TextBox 121"/>
            <p:cNvSpPr txBox="1"/>
            <p:nvPr/>
          </p:nvSpPr>
          <p:spPr>
            <a:xfrm>
              <a:off x="8810643" y="5076816"/>
              <a:ext cx="773925" cy="174764"/>
            </a:xfrm>
            <a:prstGeom prst="rect">
              <a:avLst/>
            </a:prstGeom>
            <a:noFill/>
          </p:spPr>
          <p:txBody>
            <a:bodyPr wrap="none" rtlCol="0">
              <a:spAutoFit/>
            </a:bodyPr>
            <a:lstStyle/>
            <a:p>
              <a:r>
                <a:rPr lang="en-MY" sz="1000" dirty="0">
                  <a:latin typeface="Quicksand Book" panose="02070303000000060000" pitchFamily="18" charset="0"/>
                </a:rPr>
                <a:t>:Table &amp; Chair</a:t>
              </a:r>
              <a:endParaRPr lang="en-GB" sz="1000" dirty="0">
                <a:latin typeface="Quicksand Book" panose="02070303000000060000" pitchFamily="18" charset="0"/>
              </a:endParaRPr>
            </a:p>
          </p:txBody>
        </p:sp>
        <p:pic>
          <p:nvPicPr>
            <p:cNvPr id="123" name="Picture 122"/>
            <p:cNvPicPr>
              <a:picLocks noChangeAspect="1"/>
            </p:cNvPicPr>
            <p:nvPr/>
          </p:nvPicPr>
          <p:blipFill rotWithShape="1">
            <a:blip r:embed="rId22" cstate="print">
              <a:extLst>
                <a:ext uri="{28A0092B-C50C-407E-A947-70E740481C1C}">
                  <a14:useLocalDpi xmlns:a14="http://schemas.microsoft.com/office/drawing/2010/main" val="0"/>
                </a:ext>
              </a:extLst>
            </a:blip>
            <a:srcRect l="19853" t="35346" r="20147" b="35597"/>
            <a:stretch/>
          </p:blipFill>
          <p:spPr>
            <a:xfrm>
              <a:off x="6993357" y="5398681"/>
              <a:ext cx="309737" cy="149998"/>
            </a:xfrm>
            <a:prstGeom prst="rect">
              <a:avLst/>
            </a:prstGeom>
          </p:spPr>
        </p:pic>
        <p:sp>
          <p:nvSpPr>
            <p:cNvPr id="124" name="TextBox 123"/>
            <p:cNvSpPr txBox="1"/>
            <p:nvPr/>
          </p:nvSpPr>
          <p:spPr>
            <a:xfrm>
              <a:off x="7420404" y="5334000"/>
              <a:ext cx="809196" cy="174764"/>
            </a:xfrm>
            <a:prstGeom prst="rect">
              <a:avLst/>
            </a:prstGeom>
            <a:noFill/>
          </p:spPr>
          <p:txBody>
            <a:bodyPr wrap="none" rtlCol="0">
              <a:spAutoFit/>
            </a:bodyPr>
            <a:lstStyle/>
            <a:p>
              <a:r>
                <a:rPr lang="en-MY" sz="1000" dirty="0">
                  <a:latin typeface="Quicksand Book" panose="02070303000000060000" pitchFamily="18" charset="0"/>
                </a:rPr>
                <a:t>:Audience Seat</a:t>
              </a:r>
              <a:endParaRPr lang="en-GB" sz="1000" dirty="0">
                <a:latin typeface="Quicksand Book" panose="02070303000000060000" pitchFamily="18" charset="0"/>
              </a:endParaRPr>
            </a:p>
          </p:txBody>
        </p:sp>
        <p:sp>
          <p:nvSpPr>
            <p:cNvPr id="125" name="Plaque 124"/>
            <p:cNvSpPr/>
            <p:nvPr/>
          </p:nvSpPr>
          <p:spPr>
            <a:xfrm rot="16200000">
              <a:off x="4092569" y="4976333"/>
              <a:ext cx="841563" cy="248446"/>
            </a:xfrm>
            <a:prstGeom prst="plaqu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MY" sz="800" dirty="0">
                  <a:latin typeface="Quicksand Book" panose="02070303000000060000" pitchFamily="18" charset="0"/>
                </a:rPr>
                <a:t>Hainanese Cuisine</a:t>
              </a:r>
              <a:endParaRPr lang="en-GB" sz="800" dirty="0">
                <a:latin typeface="Quicksand Book" panose="02070303000000060000" pitchFamily="18" charset="0"/>
              </a:endParaRPr>
            </a:p>
          </p:txBody>
        </p:sp>
        <p:pic>
          <p:nvPicPr>
            <p:cNvPr id="126" name="Picture 125"/>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919463" y="3766588"/>
              <a:ext cx="265669" cy="265669"/>
            </a:xfrm>
            <a:prstGeom prst="rect">
              <a:avLst/>
            </a:prstGeom>
          </p:spPr>
        </p:pic>
        <p:pic>
          <p:nvPicPr>
            <p:cNvPr id="127" name="Picture 12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599189" y="3766588"/>
              <a:ext cx="265669" cy="265669"/>
            </a:xfrm>
            <a:prstGeom prst="rect">
              <a:avLst/>
            </a:prstGeom>
          </p:spPr>
        </p:pic>
        <p:pic>
          <p:nvPicPr>
            <p:cNvPr id="128" name="Picture 12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239737" y="3766588"/>
              <a:ext cx="265669" cy="265669"/>
            </a:xfrm>
            <a:prstGeom prst="rect">
              <a:avLst/>
            </a:prstGeom>
          </p:spPr>
        </p:pic>
        <p:pic>
          <p:nvPicPr>
            <p:cNvPr id="129" name="Picture 12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009561" y="3811359"/>
              <a:ext cx="265669" cy="265669"/>
            </a:xfrm>
            <a:prstGeom prst="rect">
              <a:avLst/>
            </a:prstGeom>
          </p:spPr>
        </p:pic>
        <p:pic>
          <p:nvPicPr>
            <p:cNvPr id="130" name="Picture 12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689287" y="3811359"/>
              <a:ext cx="265669" cy="265669"/>
            </a:xfrm>
            <a:prstGeom prst="rect">
              <a:avLst/>
            </a:prstGeom>
          </p:spPr>
        </p:pic>
        <p:pic>
          <p:nvPicPr>
            <p:cNvPr id="131" name="Picture 130"/>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329835" y="3811359"/>
              <a:ext cx="265669" cy="265669"/>
            </a:xfrm>
            <a:prstGeom prst="rect">
              <a:avLst/>
            </a:prstGeom>
          </p:spPr>
        </p:pic>
        <p:sp>
          <p:nvSpPr>
            <p:cNvPr id="132" name="Plaque 131"/>
            <p:cNvSpPr/>
            <p:nvPr/>
          </p:nvSpPr>
          <p:spPr>
            <a:xfrm>
              <a:off x="5901721" y="4340727"/>
              <a:ext cx="841563" cy="248446"/>
            </a:xfrm>
            <a:prstGeom prst="plaque">
              <a:avLst/>
            </a:prstGeom>
            <a:solidFill>
              <a:srgbClr val="FFC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MY" sz="800" dirty="0">
                  <a:latin typeface="Quicksand Book" panose="02070303000000060000" pitchFamily="18" charset="0"/>
                </a:rPr>
                <a:t>Aroma </a:t>
              </a:r>
              <a:r>
                <a:rPr lang="en-MY" sz="800" dirty="0" err="1">
                  <a:latin typeface="Quicksand Book" panose="02070303000000060000" pitchFamily="18" charset="0"/>
                </a:rPr>
                <a:t>Laksa</a:t>
              </a:r>
              <a:endParaRPr lang="en-GB" sz="800" dirty="0">
                <a:latin typeface="Quicksand Book" panose="02070303000000060000" pitchFamily="18" charset="0"/>
              </a:endParaRPr>
            </a:p>
          </p:txBody>
        </p:sp>
        <p:pic>
          <p:nvPicPr>
            <p:cNvPr id="133" name="Picture 132"/>
            <p:cNvPicPr>
              <a:picLocks noChangeAspect="1"/>
            </p:cNvPicPr>
            <p:nvPr/>
          </p:nvPicPr>
          <p:blipFill>
            <a:blip r:embed="rId23"/>
            <a:stretch>
              <a:fillRect/>
            </a:stretch>
          </p:blipFill>
          <p:spPr>
            <a:xfrm rot="481504">
              <a:off x="7719236" y="4043021"/>
              <a:ext cx="363119" cy="363119"/>
            </a:xfrm>
            <a:prstGeom prst="rect">
              <a:avLst/>
            </a:prstGeom>
          </p:spPr>
        </p:pic>
        <p:pic>
          <p:nvPicPr>
            <p:cNvPr id="134" name="Picture 133"/>
            <p:cNvPicPr>
              <a:picLocks noChangeAspect="1"/>
            </p:cNvPicPr>
            <p:nvPr/>
          </p:nvPicPr>
          <p:blipFill>
            <a:blip r:embed="rId23"/>
            <a:stretch>
              <a:fillRect/>
            </a:stretch>
          </p:blipFill>
          <p:spPr>
            <a:xfrm rot="481504">
              <a:off x="8159094" y="4024381"/>
              <a:ext cx="363119" cy="363119"/>
            </a:xfrm>
            <a:prstGeom prst="rect">
              <a:avLst/>
            </a:prstGeom>
          </p:spPr>
        </p:pic>
        <p:pic>
          <p:nvPicPr>
            <p:cNvPr id="135" name="Picture 134"/>
            <p:cNvPicPr>
              <a:picLocks noChangeAspect="1"/>
            </p:cNvPicPr>
            <p:nvPr/>
          </p:nvPicPr>
          <p:blipFill>
            <a:blip r:embed="rId23"/>
            <a:stretch>
              <a:fillRect/>
            </a:stretch>
          </p:blipFill>
          <p:spPr>
            <a:xfrm rot="481504">
              <a:off x="10264838" y="5137162"/>
              <a:ext cx="281714" cy="281714"/>
            </a:xfrm>
            <a:prstGeom prst="rect">
              <a:avLst/>
            </a:prstGeom>
          </p:spPr>
        </p:pic>
        <p:pic>
          <p:nvPicPr>
            <p:cNvPr id="136" name="Picture 135"/>
            <p:cNvPicPr>
              <a:picLocks noChangeAspect="1"/>
            </p:cNvPicPr>
            <p:nvPr/>
          </p:nvPicPr>
          <p:blipFill rotWithShape="1">
            <a:blip r:embed="rId21" cstate="print">
              <a:extLst>
                <a:ext uri="{28A0092B-C50C-407E-A947-70E740481C1C}">
                  <a14:useLocalDpi xmlns:a14="http://schemas.microsoft.com/office/drawing/2010/main" val="0"/>
                </a:ext>
              </a:extLst>
            </a:blip>
            <a:srcRect l="15147" t="15607" r="16300" b="18758"/>
            <a:stretch/>
          </p:blipFill>
          <p:spPr>
            <a:xfrm>
              <a:off x="10263828" y="5378056"/>
              <a:ext cx="283735" cy="244038"/>
            </a:xfrm>
            <a:prstGeom prst="rect">
              <a:avLst/>
            </a:prstGeom>
          </p:spPr>
        </p:pic>
        <p:sp>
          <p:nvSpPr>
            <p:cNvPr id="137" name="TextBox 136"/>
            <p:cNvSpPr txBox="1"/>
            <p:nvPr/>
          </p:nvSpPr>
          <p:spPr>
            <a:xfrm>
              <a:off x="10575558" y="5389862"/>
              <a:ext cx="926857" cy="400110"/>
            </a:xfrm>
            <a:prstGeom prst="rect">
              <a:avLst/>
            </a:prstGeom>
            <a:noFill/>
          </p:spPr>
          <p:txBody>
            <a:bodyPr wrap="none" rtlCol="0">
              <a:spAutoFit/>
            </a:bodyPr>
            <a:lstStyle/>
            <a:p>
              <a:pPr algn="l"/>
              <a:r>
                <a:rPr lang="en-MY" sz="1000" dirty="0">
                  <a:latin typeface="Quicksand Book" panose="02070303000000060000" pitchFamily="18" charset="0"/>
                </a:rPr>
                <a:t>:Featured</a:t>
              </a:r>
            </a:p>
            <a:p>
              <a:pPr algn="l"/>
              <a:r>
                <a:rPr lang="en-MY" sz="1000" dirty="0">
                  <a:latin typeface="Quicksand Book" panose="02070303000000060000" pitchFamily="18" charset="0"/>
                </a:rPr>
                <a:t> Food Stalls</a:t>
              </a:r>
              <a:endParaRPr lang="en-GB" sz="1000" dirty="0">
                <a:latin typeface="Quicksand Book" panose="02070303000000060000" pitchFamily="18" charset="0"/>
              </a:endParaRPr>
            </a:p>
          </p:txBody>
        </p:sp>
      </p:grpSp>
      <p:pic>
        <p:nvPicPr>
          <p:cNvPr id="3" name="Picture 2"/>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7400195" y="2450624"/>
            <a:ext cx="225496" cy="347921"/>
          </a:xfrm>
          <a:prstGeom prst="rect">
            <a:avLst/>
          </a:prstGeom>
        </p:spPr>
      </p:pic>
      <p:pic>
        <p:nvPicPr>
          <p:cNvPr id="138" name="Picture 137"/>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4357193" y="2454936"/>
            <a:ext cx="225496" cy="347921"/>
          </a:xfrm>
          <a:prstGeom prst="rect">
            <a:avLst/>
          </a:prstGeom>
        </p:spPr>
      </p:pic>
      <p:pic>
        <p:nvPicPr>
          <p:cNvPr id="140" name="Picture 139"/>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10346325" y="5831333"/>
            <a:ext cx="225496" cy="347921"/>
          </a:xfrm>
          <a:prstGeom prst="rect">
            <a:avLst/>
          </a:prstGeom>
        </p:spPr>
      </p:pic>
      <p:sp>
        <p:nvSpPr>
          <p:cNvPr id="141" name="TextBox 140"/>
          <p:cNvSpPr txBox="1"/>
          <p:nvPr/>
        </p:nvSpPr>
        <p:spPr>
          <a:xfrm>
            <a:off x="10548717" y="5881274"/>
            <a:ext cx="891591" cy="246221"/>
          </a:xfrm>
          <a:prstGeom prst="rect">
            <a:avLst/>
          </a:prstGeom>
          <a:noFill/>
        </p:spPr>
        <p:txBody>
          <a:bodyPr wrap="none" rtlCol="0">
            <a:spAutoFit/>
          </a:bodyPr>
          <a:lstStyle/>
          <a:p>
            <a:pPr algn="l"/>
            <a:r>
              <a:rPr lang="en-MY" sz="1000" dirty="0">
                <a:latin typeface="Quicksand Book" panose="02070303000000060000" pitchFamily="18" charset="0"/>
              </a:rPr>
              <a:t>:Mini Stage</a:t>
            </a:r>
            <a:endParaRPr lang="en-GB" sz="1000" dirty="0">
              <a:latin typeface="Quicksand Book" panose="02070303000000060000" pitchFamily="18" charset="0"/>
            </a:endParaRPr>
          </a:p>
        </p:txBody>
      </p:sp>
    </p:spTree>
    <p:extLst>
      <p:ext uri="{BB962C8B-B14F-4D97-AF65-F5344CB8AC3E}">
        <p14:creationId xmlns:p14="http://schemas.microsoft.com/office/powerpoint/2010/main" val="1082184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685800" y="1317156"/>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err="1">
                <a:solidFill>
                  <a:srgbClr val="00A19A"/>
                </a:solidFill>
                <a:latin typeface="Quicksand Book" panose="02070303000000060000" pitchFamily="18" charset="0"/>
              </a:rPr>
              <a:t>Macallum</a:t>
            </a:r>
            <a:r>
              <a:rPr lang="en-GB" dirty="0">
                <a:solidFill>
                  <a:srgbClr val="00A19A"/>
                </a:solidFill>
                <a:latin typeface="Quicksand Book" panose="02070303000000060000" pitchFamily="18" charset="0"/>
              </a:rPr>
              <a:t> Street Hock Seng </a:t>
            </a:r>
            <a:r>
              <a:rPr lang="en-GB" dirty="0" err="1">
                <a:solidFill>
                  <a:srgbClr val="00A19A"/>
                </a:solidFill>
                <a:latin typeface="Quicksand Book" panose="02070303000000060000" pitchFamily="18" charset="0"/>
              </a:rPr>
              <a:t>Rojak</a:t>
            </a:r>
            <a:endParaRPr lang="en-GB" dirty="0">
              <a:solidFill>
                <a:srgbClr val="00A19A"/>
              </a:solidFill>
              <a:latin typeface="Quicksand Book" panose="02070303000000060000" pitchFamily="18" charset="0"/>
            </a:endParaRPr>
          </a:p>
          <a:p>
            <a:pPr algn="ctr"/>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Address: </a:t>
            </a:r>
            <a:r>
              <a:rPr lang="en-MY" b="1" dirty="0">
                <a:solidFill>
                  <a:schemeClr val="bg2">
                    <a:lumMod val="50000"/>
                  </a:schemeClr>
                </a:solidFill>
                <a:latin typeface="Quicksand Light" panose="02070303000000060000" pitchFamily="18" charset="0"/>
              </a:rPr>
              <a:t> Cecil Street </a:t>
            </a:r>
            <a:r>
              <a:rPr lang="en-MY" b="1" dirty="0" err="1">
                <a:solidFill>
                  <a:schemeClr val="bg2">
                    <a:lumMod val="50000"/>
                  </a:schemeClr>
                </a:solidFill>
                <a:latin typeface="Quicksand Light" panose="02070303000000060000" pitchFamily="18" charset="0"/>
              </a:rPr>
              <a:t>Ghaut</a:t>
            </a:r>
            <a:r>
              <a:rPr lang="en-MY" b="1" dirty="0">
                <a:solidFill>
                  <a:schemeClr val="bg2">
                    <a:lumMod val="50000"/>
                  </a:schemeClr>
                </a:solidFill>
                <a:latin typeface="Quicksand Light" panose="02070303000000060000" pitchFamily="18" charset="0"/>
              </a:rPr>
              <a:t>, Georgetown, Penang.</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US" b="1" dirty="0">
                <a:solidFill>
                  <a:schemeClr val="bg2">
                    <a:lumMod val="50000"/>
                  </a:schemeClr>
                </a:solidFill>
                <a:latin typeface="Quicksand Light" panose="02070303000000060000" pitchFamily="18" charset="0"/>
              </a:rPr>
              <a:t>This 30-year-old </a:t>
            </a:r>
            <a:r>
              <a:rPr lang="en-US" b="1" dirty="0" err="1">
                <a:solidFill>
                  <a:schemeClr val="bg2">
                    <a:lumMod val="50000"/>
                  </a:schemeClr>
                </a:solidFill>
                <a:latin typeface="Quicksand Light" panose="02070303000000060000" pitchFamily="18" charset="0"/>
              </a:rPr>
              <a:t>rojak</a:t>
            </a:r>
            <a:r>
              <a:rPr lang="en-US" b="1" dirty="0">
                <a:solidFill>
                  <a:schemeClr val="bg2">
                    <a:lumMod val="50000"/>
                  </a:schemeClr>
                </a:solidFill>
                <a:latin typeface="Quicksand Light" panose="02070303000000060000" pitchFamily="18" charset="0"/>
              </a:rPr>
              <a:t> stall is regarded by many of its fans as the No. 1 </a:t>
            </a:r>
            <a:r>
              <a:rPr lang="en-US" b="1" dirty="0" err="1">
                <a:solidFill>
                  <a:schemeClr val="bg2">
                    <a:lumMod val="50000"/>
                  </a:schemeClr>
                </a:solidFill>
                <a:latin typeface="Quicksand Light" panose="02070303000000060000" pitchFamily="18" charset="0"/>
              </a:rPr>
              <a:t>rojak</a:t>
            </a:r>
            <a:r>
              <a:rPr lang="en-US" b="1" dirty="0">
                <a:solidFill>
                  <a:schemeClr val="bg2">
                    <a:lumMod val="50000"/>
                  </a:schemeClr>
                </a:solidFill>
                <a:latin typeface="Quicksand Light" panose="02070303000000060000" pitchFamily="18" charset="0"/>
              </a:rPr>
              <a:t> stall in Penang! Started by </a:t>
            </a:r>
            <a:r>
              <a:rPr lang="en-US" b="1" dirty="0" err="1">
                <a:solidFill>
                  <a:schemeClr val="bg2">
                    <a:lumMod val="50000"/>
                  </a:schemeClr>
                </a:solidFill>
                <a:latin typeface="Quicksand Light" panose="02070303000000060000" pitchFamily="18" charset="0"/>
              </a:rPr>
              <a:t>Mr</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Khor</a:t>
            </a:r>
            <a:r>
              <a:rPr lang="en-US" b="1" dirty="0">
                <a:solidFill>
                  <a:schemeClr val="bg2">
                    <a:lumMod val="50000"/>
                  </a:schemeClr>
                </a:solidFill>
                <a:latin typeface="Quicksand Light" panose="02070303000000060000" pitchFamily="18" charset="0"/>
              </a:rPr>
              <a:t> Hock Seng in 1986 after a carpenter shop he worked at closed down, he concocted the thick, </a:t>
            </a:r>
            <a:r>
              <a:rPr lang="en-US" b="1" dirty="0" err="1">
                <a:solidFill>
                  <a:schemeClr val="bg2">
                    <a:lumMod val="50000"/>
                  </a:schemeClr>
                </a:solidFill>
                <a:latin typeface="Quicksand Light" panose="02070303000000060000" pitchFamily="18" charset="0"/>
              </a:rPr>
              <a:t>caramelly</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rojak</a:t>
            </a:r>
            <a:r>
              <a:rPr lang="en-US" b="1" dirty="0">
                <a:solidFill>
                  <a:schemeClr val="bg2">
                    <a:lumMod val="50000"/>
                  </a:schemeClr>
                </a:solidFill>
                <a:latin typeface="Quicksand Light" panose="02070303000000060000" pitchFamily="18" charset="0"/>
              </a:rPr>
              <a:t> sauce which is thicker (and MUCH, much sweeter) than any I’d ever encountered either in Penang or anywhere in the world!</a:t>
            </a:r>
            <a:endParaRPr lang="en-GB" b="1" dirty="0">
              <a:solidFill>
                <a:schemeClr val="bg2">
                  <a:lumMod val="50000"/>
                </a:schemeClr>
              </a:solidFill>
              <a:latin typeface="Quicksand Light" panose="02070303000000060000" pitchFamily="18"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229600" y="1447800"/>
            <a:ext cx="3200400" cy="2400300"/>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8255000" y="3659755"/>
            <a:ext cx="3175000" cy="2518961"/>
          </a:xfrm>
          <a:prstGeom prst="rect">
            <a:avLst/>
          </a:prstGeom>
        </p:spPr>
      </p:pic>
      <p:sp>
        <p:nvSpPr>
          <p:cNvPr id="11" name="Title 1"/>
          <p:cNvSpPr>
            <a:spLocks noGrp="1"/>
          </p:cNvSpPr>
          <p:nvPr>
            <p:ph type="title"/>
          </p:nvPr>
        </p:nvSpPr>
        <p:spPr>
          <a:xfrm>
            <a:off x="550863" y="298800"/>
            <a:ext cx="11090275" cy="814388"/>
          </a:xfrm>
        </p:spPr>
        <p:txBody>
          <a:bodyPr/>
          <a:lstStyle/>
          <a:p>
            <a:r>
              <a:rPr lang="en-GB" dirty="0"/>
              <a:t>Proposed</a:t>
            </a:r>
            <a:br>
              <a:rPr lang="en-GB" dirty="0"/>
            </a:br>
            <a:r>
              <a:rPr lang="en-GB" dirty="0">
                <a:latin typeface="Quicksand Bold" pitchFamily="50" charset="0"/>
              </a:rPr>
              <a:t>Street Food </a:t>
            </a:r>
          </a:p>
        </p:txBody>
      </p:sp>
    </p:spTree>
    <p:extLst>
      <p:ext uri="{BB962C8B-B14F-4D97-AF65-F5344CB8AC3E}">
        <p14:creationId xmlns:p14="http://schemas.microsoft.com/office/powerpoint/2010/main" val="23707635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064942" y="1295400"/>
            <a:ext cx="3538096" cy="2608212"/>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064942" y="3865511"/>
            <a:ext cx="3538096" cy="2360075"/>
          </a:xfrm>
          <a:prstGeom prst="rect">
            <a:avLst/>
          </a:prstGeom>
        </p:spPr>
      </p:pic>
      <p:sp>
        <p:nvSpPr>
          <p:cNvPr id="7"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685800" y="1317156"/>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fi-FI" dirty="0">
                <a:solidFill>
                  <a:srgbClr val="00A19A"/>
                </a:solidFill>
                <a:latin typeface="Quicksand Book" panose="02070303000000060000" pitchFamily="18" charset="0"/>
              </a:rPr>
              <a:t>Ali Nasi Lemak Daun Pisang</a:t>
            </a:r>
          </a:p>
          <a:p>
            <a:pPr algn="ctr"/>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Address: </a:t>
            </a:r>
            <a:r>
              <a:rPr lang="en-US" b="1" dirty="0">
                <a:solidFill>
                  <a:schemeClr val="bg2">
                    <a:lumMod val="50000"/>
                  </a:schemeClr>
                </a:solidFill>
                <a:latin typeface="Quicksand Light" panose="02070303000000060000" pitchFamily="18" charset="0"/>
              </a:rPr>
              <a:t>Sri Weld Food Court, Beach St, George Town, 10300 George Town, </a:t>
            </a:r>
            <a:r>
              <a:rPr lang="en-US" b="1" dirty="0" err="1">
                <a:solidFill>
                  <a:schemeClr val="bg2">
                    <a:lumMod val="50000"/>
                  </a:schemeClr>
                </a:solidFill>
                <a:latin typeface="Quicksand Light" panose="02070303000000060000" pitchFamily="18" charset="0"/>
              </a:rPr>
              <a:t>Pulau</a:t>
            </a:r>
            <a:r>
              <a:rPr lang="en-US" b="1" dirty="0">
                <a:solidFill>
                  <a:schemeClr val="bg2">
                    <a:lumMod val="50000"/>
                  </a:schemeClr>
                </a:solidFill>
                <a:latin typeface="Quicksand Light" panose="02070303000000060000" pitchFamily="18" charset="0"/>
              </a:rPr>
              <a:t> Pinang.</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US" b="1" dirty="0">
                <a:solidFill>
                  <a:schemeClr val="bg2">
                    <a:lumMod val="50000"/>
                  </a:schemeClr>
                </a:solidFill>
                <a:latin typeface="Quicksand Light" panose="02070303000000060000" pitchFamily="18" charset="0"/>
              </a:rPr>
              <a:t>Known to be the best </a:t>
            </a:r>
            <a:r>
              <a:rPr lang="en-US" b="1" dirty="0" err="1">
                <a:solidFill>
                  <a:schemeClr val="bg2">
                    <a:lumMod val="50000"/>
                  </a:schemeClr>
                </a:solidFill>
                <a:latin typeface="Quicksand Light" panose="02070303000000060000" pitchFamily="18" charset="0"/>
              </a:rPr>
              <a:t>nasi</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lemak</a:t>
            </a:r>
            <a:r>
              <a:rPr lang="en-US" b="1" dirty="0">
                <a:solidFill>
                  <a:schemeClr val="bg2">
                    <a:lumMod val="50000"/>
                  </a:schemeClr>
                </a:solidFill>
                <a:latin typeface="Quicksand Light" panose="02070303000000060000" pitchFamily="18" charset="0"/>
              </a:rPr>
              <a:t> in Penang, Ali </a:t>
            </a:r>
            <a:r>
              <a:rPr lang="en-US" b="1" dirty="0" err="1">
                <a:solidFill>
                  <a:schemeClr val="bg2">
                    <a:lumMod val="50000"/>
                  </a:schemeClr>
                </a:solidFill>
                <a:latin typeface="Quicksand Light" panose="02070303000000060000" pitchFamily="18" charset="0"/>
              </a:rPr>
              <a:t>Nasi</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Lemak</a:t>
            </a:r>
            <a:r>
              <a:rPr lang="en-US" b="1" dirty="0">
                <a:solidFill>
                  <a:schemeClr val="bg2">
                    <a:lumMod val="50000"/>
                  </a:schemeClr>
                </a:solidFill>
                <a:latin typeface="Quicksand Light" panose="02070303000000060000" pitchFamily="18" charset="0"/>
              </a:rPr>
              <a:t> truly lives up to its name. The crowd never stops since the beginning of their operation. You can see how they prepare your </a:t>
            </a:r>
            <a:r>
              <a:rPr lang="en-US" b="1" dirty="0" err="1">
                <a:solidFill>
                  <a:schemeClr val="bg2">
                    <a:lumMod val="50000"/>
                  </a:schemeClr>
                </a:solidFill>
                <a:latin typeface="Quicksand Light" panose="02070303000000060000" pitchFamily="18" charset="0"/>
              </a:rPr>
              <a:t>favourite</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nasi</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lemak</a:t>
            </a:r>
            <a:r>
              <a:rPr lang="en-US" b="1" dirty="0">
                <a:solidFill>
                  <a:schemeClr val="bg2">
                    <a:lumMod val="50000"/>
                  </a:schemeClr>
                </a:solidFill>
                <a:latin typeface="Quicksand Light" panose="02070303000000060000" pitchFamily="18" charset="0"/>
              </a:rPr>
              <a:t> from scratch. Rows of fragrant steamy rice waiting for the sambal to be poured over. you’ll get an </a:t>
            </a:r>
            <a:r>
              <a:rPr lang="en-US" b="1" dirty="0" err="1">
                <a:solidFill>
                  <a:schemeClr val="bg2">
                    <a:lumMod val="50000"/>
                  </a:schemeClr>
                </a:solidFill>
                <a:latin typeface="Quicksand Light" panose="02070303000000060000" pitchFamily="18" charset="0"/>
              </a:rPr>
              <a:t>eyegasm</a:t>
            </a:r>
            <a:r>
              <a:rPr lang="en-US" b="1" dirty="0">
                <a:solidFill>
                  <a:schemeClr val="bg2">
                    <a:lumMod val="50000"/>
                  </a:schemeClr>
                </a:solidFill>
                <a:latin typeface="Quicksand Light" panose="02070303000000060000" pitchFamily="18" charset="0"/>
              </a:rPr>
              <a:t> just by looking at it. They have different </a:t>
            </a:r>
            <a:r>
              <a:rPr lang="en-US" b="1" dirty="0" err="1">
                <a:solidFill>
                  <a:schemeClr val="bg2">
                    <a:lumMod val="50000"/>
                  </a:schemeClr>
                </a:solidFill>
                <a:latin typeface="Quicksand Light" panose="02070303000000060000" pitchFamily="18" charset="0"/>
              </a:rPr>
              <a:t>flavours</a:t>
            </a:r>
            <a:r>
              <a:rPr lang="en-US" b="1" dirty="0">
                <a:solidFill>
                  <a:schemeClr val="bg2">
                    <a:lumMod val="50000"/>
                  </a:schemeClr>
                </a:solidFill>
                <a:latin typeface="Quicksand Light" panose="02070303000000060000" pitchFamily="18" charset="0"/>
              </a:rPr>
              <a:t> to choose from, but we suggest you to stick with the classic.</a:t>
            </a:r>
            <a:endParaRPr lang="en-GB" b="1" dirty="0">
              <a:solidFill>
                <a:schemeClr val="bg2">
                  <a:lumMod val="50000"/>
                </a:schemeClr>
              </a:solidFill>
              <a:latin typeface="Quicksand Light" panose="02070303000000060000" pitchFamily="18" charset="0"/>
            </a:endParaRPr>
          </a:p>
        </p:txBody>
      </p:sp>
      <p:sp>
        <p:nvSpPr>
          <p:cNvPr id="10" name="Title 1"/>
          <p:cNvSpPr>
            <a:spLocks noGrp="1"/>
          </p:cNvSpPr>
          <p:nvPr>
            <p:ph type="title"/>
          </p:nvPr>
        </p:nvSpPr>
        <p:spPr>
          <a:xfrm>
            <a:off x="550863" y="298800"/>
            <a:ext cx="11090275" cy="814388"/>
          </a:xfrm>
        </p:spPr>
        <p:txBody>
          <a:bodyPr/>
          <a:lstStyle/>
          <a:p>
            <a:r>
              <a:rPr lang="en-GB" dirty="0"/>
              <a:t>Proposed</a:t>
            </a:r>
            <a:br>
              <a:rPr lang="en-GB" dirty="0"/>
            </a:br>
            <a:r>
              <a:rPr lang="en-GB" dirty="0">
                <a:latin typeface="Quicksand Bold" pitchFamily="50" charset="0"/>
              </a:rPr>
              <a:t>Street Food </a:t>
            </a:r>
          </a:p>
        </p:txBody>
      </p:sp>
    </p:spTree>
    <p:extLst>
      <p:ext uri="{BB962C8B-B14F-4D97-AF65-F5344CB8AC3E}">
        <p14:creationId xmlns:p14="http://schemas.microsoft.com/office/powerpoint/2010/main" val="27126356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685800" y="1317156"/>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fi-FI" dirty="0">
                <a:solidFill>
                  <a:srgbClr val="00A19A"/>
                </a:solidFill>
                <a:latin typeface="Quicksand Book" panose="02070303000000060000" pitchFamily="18" charset="0"/>
              </a:rPr>
              <a:t>Ravi’s Apom Manis</a:t>
            </a:r>
          </a:p>
          <a:p>
            <a:pPr algn="ctr"/>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Address: </a:t>
            </a:r>
            <a:r>
              <a:rPr lang="en-US" b="1" dirty="0" err="1">
                <a:solidFill>
                  <a:schemeClr val="bg2">
                    <a:lumMod val="50000"/>
                  </a:schemeClr>
                </a:solidFill>
                <a:latin typeface="Quicksand Light" panose="02070303000000060000" pitchFamily="18" charset="0"/>
              </a:rPr>
              <a:t>Kedai</a:t>
            </a:r>
            <a:r>
              <a:rPr lang="en-US" b="1" dirty="0">
                <a:solidFill>
                  <a:schemeClr val="bg2">
                    <a:lumMod val="50000"/>
                  </a:schemeClr>
                </a:solidFill>
                <a:latin typeface="Quicksand Light" panose="02070303000000060000" pitchFamily="18" charset="0"/>
              </a:rPr>
              <a:t> Kopi </a:t>
            </a:r>
            <a:r>
              <a:rPr lang="en-US" b="1" dirty="0" err="1">
                <a:solidFill>
                  <a:schemeClr val="bg2">
                    <a:lumMod val="50000"/>
                  </a:schemeClr>
                </a:solidFill>
                <a:latin typeface="Quicksand Light" panose="02070303000000060000" pitchFamily="18" charset="0"/>
              </a:rPr>
              <a:t>Swee</a:t>
            </a:r>
            <a:r>
              <a:rPr lang="en-US" b="1" dirty="0">
                <a:solidFill>
                  <a:schemeClr val="bg2">
                    <a:lumMod val="50000"/>
                  </a:schemeClr>
                </a:solidFill>
                <a:latin typeface="Quicksand Light" panose="02070303000000060000" pitchFamily="18" charset="0"/>
              </a:rPr>
              <a:t> Kong, </a:t>
            </a:r>
            <a:r>
              <a:rPr lang="en-US" b="1" dirty="0" err="1">
                <a:solidFill>
                  <a:schemeClr val="bg2">
                    <a:lumMod val="50000"/>
                  </a:schemeClr>
                </a:solidFill>
                <a:latin typeface="Quicksand Light" panose="02070303000000060000" pitchFamily="18" charset="0"/>
              </a:rPr>
              <a:t>Solok</a:t>
            </a:r>
            <a:r>
              <a:rPr lang="en-US" b="1" dirty="0">
                <a:solidFill>
                  <a:schemeClr val="bg2">
                    <a:lumMod val="50000"/>
                  </a:schemeClr>
                </a:solidFill>
                <a:latin typeface="Quicksand Light" panose="02070303000000060000" pitchFamily="18" charset="0"/>
              </a:rPr>
              <a:t> Moulmein, </a:t>
            </a:r>
            <a:r>
              <a:rPr lang="en-US" b="1" dirty="0" err="1">
                <a:solidFill>
                  <a:schemeClr val="bg2">
                    <a:lumMod val="50000"/>
                  </a:schemeClr>
                </a:solidFill>
                <a:latin typeface="Quicksand Light" panose="02070303000000060000" pitchFamily="18" charset="0"/>
              </a:rPr>
              <a:t>Pulau</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Tikus</a:t>
            </a:r>
            <a:r>
              <a:rPr lang="en-US" b="1" dirty="0">
                <a:solidFill>
                  <a:schemeClr val="bg2">
                    <a:lumMod val="50000"/>
                  </a:schemeClr>
                </a:solidFill>
                <a:latin typeface="Quicksand Light" panose="02070303000000060000" pitchFamily="18" charset="0"/>
              </a:rPr>
              <a:t> , 10350 , Georgetown, Penang.</a:t>
            </a: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a:p>
            <a:pPr marL="287655" lvl="1" indent="-285750" algn="just">
              <a:buFont typeface="Wingdings" panose="05000000000000000000" pitchFamily="2" charset="2"/>
              <a:buChar char="§"/>
            </a:pPr>
            <a:r>
              <a:rPr lang="en-GB" b="1" dirty="0">
                <a:solidFill>
                  <a:srgbClr val="00A19A"/>
                </a:solidFill>
                <a:latin typeface="Quicksand Light" panose="02070303000000060000" pitchFamily="18" charset="0"/>
              </a:rPr>
              <a:t>History : </a:t>
            </a:r>
            <a:r>
              <a:rPr lang="en-US" b="1" dirty="0">
                <a:solidFill>
                  <a:schemeClr val="bg2">
                    <a:lumMod val="50000"/>
                  </a:schemeClr>
                </a:solidFill>
                <a:latin typeface="Quicksand Light" panose="02070303000000060000" pitchFamily="18" charset="0"/>
              </a:rPr>
              <a:t>Finding an </a:t>
            </a:r>
            <a:r>
              <a:rPr lang="en-US" b="1" dirty="0" err="1">
                <a:solidFill>
                  <a:schemeClr val="bg2">
                    <a:lumMod val="50000"/>
                  </a:schemeClr>
                </a:solidFill>
                <a:latin typeface="Quicksand Light" panose="02070303000000060000" pitchFamily="18" charset="0"/>
              </a:rPr>
              <a:t>apom</a:t>
            </a:r>
            <a:r>
              <a:rPr lang="en-US" b="1" dirty="0">
                <a:solidFill>
                  <a:schemeClr val="bg2">
                    <a:lumMod val="50000"/>
                  </a:schemeClr>
                </a:solidFill>
                <a:latin typeface="Quicksand Light" panose="02070303000000060000" pitchFamily="18" charset="0"/>
              </a:rPr>
              <a:t> seller in Penang with an eighty-year-old history is a great joy, but how about an </a:t>
            </a:r>
            <a:r>
              <a:rPr lang="en-US" b="1" dirty="0" err="1">
                <a:solidFill>
                  <a:schemeClr val="bg2">
                    <a:lumMod val="50000"/>
                  </a:schemeClr>
                </a:solidFill>
                <a:latin typeface="Quicksand Light" panose="02070303000000060000" pitchFamily="18" charset="0"/>
              </a:rPr>
              <a:t>apom</a:t>
            </a:r>
            <a:r>
              <a:rPr lang="en-US" b="1" dirty="0">
                <a:solidFill>
                  <a:schemeClr val="bg2">
                    <a:lumMod val="50000"/>
                  </a:schemeClr>
                </a:solidFill>
                <a:latin typeface="Quicksand Light" panose="02070303000000060000" pitchFamily="18" charset="0"/>
              </a:rPr>
              <a:t> seller also that uses charcoal flame instead of gas and makes his fluffy </a:t>
            </a:r>
            <a:r>
              <a:rPr lang="en-US" b="1" dirty="0" err="1">
                <a:solidFill>
                  <a:schemeClr val="bg2">
                    <a:lumMod val="50000"/>
                  </a:schemeClr>
                </a:solidFill>
                <a:latin typeface="Quicksand Light" panose="02070303000000060000" pitchFamily="18" charset="0"/>
              </a:rPr>
              <a:t>apoms</a:t>
            </a:r>
            <a:r>
              <a:rPr lang="en-US" b="1" dirty="0">
                <a:solidFill>
                  <a:schemeClr val="bg2">
                    <a:lumMod val="50000"/>
                  </a:schemeClr>
                </a:solidFill>
                <a:latin typeface="Quicksand Light" panose="02070303000000060000" pitchFamily="18" charset="0"/>
              </a:rPr>
              <a:t> in a </a:t>
            </a:r>
            <a:r>
              <a:rPr lang="en-US" b="1" dirty="0" err="1">
                <a:solidFill>
                  <a:schemeClr val="bg2">
                    <a:lumMod val="50000"/>
                  </a:schemeClr>
                </a:solidFill>
                <a:latin typeface="Quicksand Light" panose="02070303000000060000" pitchFamily="18" charset="0"/>
              </a:rPr>
              <a:t>claypot</a:t>
            </a:r>
            <a:r>
              <a:rPr lang="en-US" b="1" dirty="0">
                <a:solidFill>
                  <a:schemeClr val="bg2">
                    <a:lumMod val="50000"/>
                  </a:schemeClr>
                </a:solidFill>
                <a:latin typeface="Quicksand Light" panose="02070303000000060000" pitchFamily="18" charset="0"/>
              </a:rPr>
              <a:t>? This is definitely priceless. Ravi inherited an </a:t>
            </a:r>
            <a:r>
              <a:rPr lang="en-US" b="1" dirty="0" err="1">
                <a:solidFill>
                  <a:schemeClr val="bg2">
                    <a:lumMod val="50000"/>
                  </a:schemeClr>
                </a:solidFill>
                <a:latin typeface="Quicksand Light" panose="02070303000000060000" pitchFamily="18" charset="0"/>
              </a:rPr>
              <a:t>apom</a:t>
            </a:r>
            <a:r>
              <a:rPr lang="en-US" b="1" dirty="0">
                <a:solidFill>
                  <a:schemeClr val="bg2">
                    <a:lumMod val="50000"/>
                  </a:schemeClr>
                </a:solidFill>
                <a:latin typeface="Quicksand Light" panose="02070303000000060000" pitchFamily="18" charset="0"/>
              </a:rPr>
              <a:t> </a:t>
            </a:r>
            <a:r>
              <a:rPr lang="en-US" b="1" dirty="0" err="1">
                <a:solidFill>
                  <a:schemeClr val="bg2">
                    <a:lumMod val="50000"/>
                  </a:schemeClr>
                </a:solidFill>
                <a:latin typeface="Quicksand Light" panose="02070303000000060000" pitchFamily="18" charset="0"/>
              </a:rPr>
              <a:t>manis</a:t>
            </a:r>
            <a:r>
              <a:rPr lang="en-US" b="1" dirty="0">
                <a:solidFill>
                  <a:schemeClr val="bg2">
                    <a:lumMod val="50000"/>
                  </a:schemeClr>
                </a:solidFill>
                <a:latin typeface="Quicksand Light" panose="02070303000000060000" pitchFamily="18" charset="0"/>
              </a:rPr>
              <a:t> ( sweet crepes) business from his father and now runs it with his brother (shown in the picture) from a little corner in a </a:t>
            </a:r>
            <a:r>
              <a:rPr lang="en-US" b="1" dirty="0" err="1">
                <a:solidFill>
                  <a:schemeClr val="bg2">
                    <a:lumMod val="50000"/>
                  </a:schemeClr>
                </a:solidFill>
                <a:latin typeface="Quicksand Light" panose="02070303000000060000" pitchFamily="18" charset="0"/>
              </a:rPr>
              <a:t>kopitiam</a:t>
            </a:r>
            <a:r>
              <a:rPr lang="en-US" b="1" dirty="0">
                <a:solidFill>
                  <a:schemeClr val="bg2">
                    <a:lumMod val="50000"/>
                  </a:schemeClr>
                </a:solidFill>
                <a:latin typeface="Quicksand Light" panose="02070303000000060000" pitchFamily="18" charset="0"/>
              </a:rPr>
              <a:t> called </a:t>
            </a:r>
            <a:r>
              <a:rPr lang="en-US" b="1" dirty="0" err="1">
                <a:solidFill>
                  <a:schemeClr val="bg2">
                    <a:lumMod val="50000"/>
                  </a:schemeClr>
                </a:solidFill>
                <a:latin typeface="Quicksand Light" panose="02070303000000060000" pitchFamily="18" charset="0"/>
              </a:rPr>
              <a:t>Swee</a:t>
            </a:r>
            <a:r>
              <a:rPr lang="en-US" b="1" dirty="0">
                <a:solidFill>
                  <a:schemeClr val="bg2">
                    <a:lumMod val="50000"/>
                  </a:schemeClr>
                </a:solidFill>
                <a:latin typeface="Quicksand Light" panose="02070303000000060000" pitchFamily="18" charset="0"/>
              </a:rPr>
              <a:t> Kong located at the junction of Jalan Burma with </a:t>
            </a:r>
            <a:r>
              <a:rPr lang="en-US" b="1" dirty="0" err="1">
                <a:solidFill>
                  <a:schemeClr val="bg2">
                    <a:lumMod val="50000"/>
                  </a:schemeClr>
                </a:solidFill>
                <a:latin typeface="Quicksand Light" panose="02070303000000060000" pitchFamily="18" charset="0"/>
              </a:rPr>
              <a:t>Solok</a:t>
            </a:r>
            <a:r>
              <a:rPr lang="en-US" b="1" dirty="0">
                <a:solidFill>
                  <a:schemeClr val="bg2">
                    <a:lumMod val="50000"/>
                  </a:schemeClr>
                </a:solidFill>
                <a:latin typeface="Quicksand Light" panose="02070303000000060000" pitchFamily="18" charset="0"/>
              </a:rPr>
              <a:t> Moulmein.</a:t>
            </a:r>
            <a:endParaRPr lang="en-GB" b="1" dirty="0">
              <a:solidFill>
                <a:schemeClr val="bg2">
                  <a:lumMod val="50000"/>
                </a:schemeClr>
              </a:solidFill>
              <a:latin typeface="Quicksand Light" panose="02070303000000060000" pitchFamily="18" charset="0"/>
            </a:endParaRPr>
          </a:p>
        </p:txBody>
      </p:sp>
      <p:pic>
        <p:nvPicPr>
          <p:cNvPr id="5" name="Picture 4"/>
          <p:cNvPicPr>
            <a:picLocks noChangeAspect="1"/>
          </p:cNvPicPr>
          <p:nvPr/>
        </p:nvPicPr>
        <p:blipFill>
          <a:blip r:embed="rId2"/>
          <a:stretch>
            <a:fillRect/>
          </a:stretch>
        </p:blipFill>
        <p:spPr>
          <a:xfrm>
            <a:off x="7912100" y="1415479"/>
            <a:ext cx="3490414" cy="2154951"/>
          </a:xfrm>
          <a:prstGeom prst="rect">
            <a:avLst/>
          </a:prstGeom>
        </p:spPr>
      </p:pic>
      <p:pic>
        <p:nvPicPr>
          <p:cNvPr id="7" name="Picture 6"/>
          <p:cNvPicPr>
            <a:picLocks noChangeAspect="1"/>
          </p:cNvPicPr>
          <p:nvPr/>
        </p:nvPicPr>
        <p:blipFill rotWithShape="1">
          <a:blip r:embed="rId3"/>
          <a:srcRect t="15867" r="1305" b="24400"/>
          <a:stretch/>
        </p:blipFill>
        <p:spPr>
          <a:xfrm>
            <a:off x="7912100" y="3403236"/>
            <a:ext cx="3515814" cy="2775480"/>
          </a:xfrm>
          <a:prstGeom prst="rect">
            <a:avLst/>
          </a:prstGeom>
        </p:spPr>
      </p:pic>
      <p:sp>
        <p:nvSpPr>
          <p:cNvPr id="10" name="Title 1"/>
          <p:cNvSpPr>
            <a:spLocks noGrp="1"/>
          </p:cNvSpPr>
          <p:nvPr>
            <p:ph type="title"/>
          </p:nvPr>
        </p:nvSpPr>
        <p:spPr>
          <a:xfrm>
            <a:off x="550863" y="298800"/>
            <a:ext cx="11090275" cy="814388"/>
          </a:xfrm>
        </p:spPr>
        <p:txBody>
          <a:bodyPr/>
          <a:lstStyle/>
          <a:p>
            <a:r>
              <a:rPr lang="en-GB" dirty="0"/>
              <a:t>Proposed</a:t>
            </a:r>
            <a:br>
              <a:rPr lang="en-GB" dirty="0"/>
            </a:br>
            <a:r>
              <a:rPr lang="en-GB" dirty="0">
                <a:latin typeface="Quicksand Bold" pitchFamily="50" charset="0"/>
              </a:rPr>
              <a:t>Street Food </a:t>
            </a:r>
          </a:p>
        </p:txBody>
      </p:sp>
    </p:spTree>
    <p:extLst>
      <p:ext uri="{BB962C8B-B14F-4D97-AF65-F5344CB8AC3E}">
        <p14:creationId xmlns:p14="http://schemas.microsoft.com/office/powerpoint/2010/main" val="36502755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10800" y="5592315"/>
            <a:ext cx="1768756" cy="1093620"/>
          </a:xfrm>
          <a:prstGeom prst="rect">
            <a:avLst/>
          </a:prstGeom>
        </p:spPr>
      </p:pic>
      <p:sp>
        <p:nvSpPr>
          <p:cNvPr id="9" name="Subtitle 6"/>
          <p:cNvSpPr txBox="1">
            <a:spLocks/>
          </p:cNvSpPr>
          <p:nvPr/>
        </p:nvSpPr>
        <p:spPr bwMode="gray">
          <a:xfrm>
            <a:off x="381000" y="6415330"/>
            <a:ext cx="11183937" cy="33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1500" b="0">
                <a:solidFill>
                  <a:schemeClr val="tx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r>
              <a:rPr lang="en-US" sz="900" i="1" kern="0" dirty="0">
                <a:solidFill>
                  <a:schemeClr val="bg1">
                    <a:lumMod val="85000"/>
                  </a:schemeClr>
                </a:solidFill>
              </a:rPr>
              <a:t>This document is an intellectual property of </a:t>
            </a:r>
            <a:r>
              <a:rPr lang="en-US" sz="900" i="1" kern="0" dirty="0" err="1">
                <a:solidFill>
                  <a:schemeClr val="bg1">
                    <a:lumMod val="85000"/>
                  </a:schemeClr>
                </a:solidFill>
              </a:rPr>
              <a:t>Goche</a:t>
            </a:r>
            <a:r>
              <a:rPr lang="en-US" sz="900" i="1" kern="0" dirty="0">
                <a:solidFill>
                  <a:schemeClr val="bg1">
                    <a:lumMod val="85000"/>
                  </a:schemeClr>
                </a:solidFill>
              </a:rPr>
              <a:t> Corporation </a:t>
            </a:r>
            <a:r>
              <a:rPr lang="en-US" sz="900" i="1" kern="0" dirty="0" err="1">
                <a:solidFill>
                  <a:schemeClr val="bg1">
                    <a:lumMod val="85000"/>
                  </a:schemeClr>
                </a:solidFill>
              </a:rPr>
              <a:t>Sdn</a:t>
            </a:r>
            <a:r>
              <a:rPr lang="en-US" sz="900" i="1" kern="0" dirty="0">
                <a:solidFill>
                  <a:schemeClr val="bg1">
                    <a:lumMod val="85000"/>
                  </a:schemeClr>
                </a:solidFill>
              </a:rPr>
              <a:t> Bhd. Any distribution and/or duplication without consent is strictly prohibited.</a:t>
            </a:r>
          </a:p>
        </p:txBody>
      </p:sp>
      <p:sp>
        <p:nvSpPr>
          <p:cNvPr id="5" name="Title 1"/>
          <p:cNvSpPr txBox="1">
            <a:spLocks/>
          </p:cNvSpPr>
          <p:nvPr/>
        </p:nvSpPr>
        <p:spPr bwMode="gray">
          <a:xfrm>
            <a:off x="3344067" y="2057400"/>
            <a:ext cx="5257801" cy="1778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30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pPr algn="ctr"/>
            <a:r>
              <a:rPr lang="en-GB" sz="4000" b="0" kern="0" dirty="0">
                <a:solidFill>
                  <a:srgbClr val="FFC000"/>
                </a:solidFill>
                <a:effectLst>
                  <a:outerShdw blurRad="38100" dist="38100" dir="2700000" algn="tl">
                    <a:srgbClr val="000000">
                      <a:alpha val="43137"/>
                    </a:srgbClr>
                  </a:outerShdw>
                </a:effectLst>
                <a:latin typeface="Bebas" pitchFamily="2" charset="0"/>
              </a:rPr>
              <a:t>Fun   fair</a:t>
            </a:r>
            <a:endParaRPr lang="en-GB" sz="4000" b="0" kern="0" dirty="0">
              <a:solidFill>
                <a:schemeClr val="bg1"/>
              </a:solidFill>
              <a:effectLst>
                <a:outerShdw blurRad="38100" dist="38100" dir="2700000" algn="tl">
                  <a:srgbClr val="000000">
                    <a:alpha val="43137"/>
                  </a:srgbClr>
                </a:outerShdw>
              </a:effectLst>
              <a:latin typeface="Bebas" pitchFamily="2" charset="0"/>
            </a:endParaRPr>
          </a:p>
        </p:txBody>
      </p:sp>
    </p:spTree>
    <p:extLst>
      <p:ext uri="{BB962C8B-B14F-4D97-AF65-F5344CB8AC3E}">
        <p14:creationId xmlns:p14="http://schemas.microsoft.com/office/powerpoint/2010/main" val="426132516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685800" y="1317156"/>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fi-FI" dirty="0">
                <a:solidFill>
                  <a:srgbClr val="00A19A"/>
                </a:solidFill>
                <a:latin typeface="Quicksand Book" panose="02070303000000060000" pitchFamily="18" charset="0"/>
              </a:rPr>
              <a:t>Old Penang Amusement Park Revived</a:t>
            </a:r>
          </a:p>
          <a:p>
            <a:pPr algn="ctr"/>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chemeClr val="bg2">
                    <a:lumMod val="25000"/>
                  </a:schemeClr>
                </a:solidFill>
                <a:latin typeface="Quicksand Light" panose="02070303000000060000" pitchFamily="18" charset="0"/>
              </a:rPr>
              <a:t>Fun Game Stalls x 10 stalls</a:t>
            </a:r>
          </a:p>
          <a:p>
            <a:pPr marL="287655" lvl="1" indent="-285750">
              <a:buFont typeface="Wingdings" panose="05000000000000000000" pitchFamily="2" charset="2"/>
              <a:buChar char="§"/>
            </a:pPr>
            <a:r>
              <a:rPr lang="en-GB" b="1" dirty="0">
                <a:solidFill>
                  <a:schemeClr val="bg2">
                    <a:lumMod val="25000"/>
                  </a:schemeClr>
                </a:solidFill>
                <a:latin typeface="Quicksand Light" panose="02070303000000060000" pitchFamily="18" charset="0"/>
              </a:rPr>
              <a:t>Magic and balloon clown shows </a:t>
            </a:r>
          </a:p>
          <a:p>
            <a:pPr marL="287655" lvl="1" indent="-285750">
              <a:buFont typeface="Wingdings" panose="05000000000000000000" pitchFamily="2" charset="2"/>
              <a:buChar char="§"/>
            </a:pPr>
            <a:r>
              <a:rPr lang="en-GB" b="1" dirty="0">
                <a:solidFill>
                  <a:schemeClr val="bg2">
                    <a:lumMod val="25000"/>
                  </a:schemeClr>
                </a:solidFill>
                <a:latin typeface="Quicksand Light" panose="02070303000000060000" pitchFamily="18" charset="0"/>
              </a:rPr>
              <a:t>Live Screening</a:t>
            </a:r>
          </a:p>
          <a:p>
            <a:pPr marL="287655" lvl="1" indent="-285750">
              <a:buFont typeface="Wingdings" panose="05000000000000000000" pitchFamily="2" charset="2"/>
              <a:buChar char="§"/>
            </a:pPr>
            <a:r>
              <a:rPr lang="en-GB" b="1" dirty="0">
                <a:solidFill>
                  <a:schemeClr val="bg2">
                    <a:lumMod val="25000"/>
                  </a:schemeClr>
                </a:solidFill>
                <a:latin typeface="Quicksand Light" panose="02070303000000060000" pitchFamily="18" charset="0"/>
              </a:rPr>
              <a:t>Popcorns &amp; Candyfloss Cart</a:t>
            </a:r>
          </a:p>
          <a:p>
            <a:pPr marL="287655" lvl="1" indent="-285750">
              <a:buFont typeface="Wingdings" panose="05000000000000000000" pitchFamily="2" charset="2"/>
              <a:buChar char="§"/>
            </a:pPr>
            <a:r>
              <a:rPr lang="en-GB" b="1" dirty="0" err="1">
                <a:solidFill>
                  <a:schemeClr val="bg2">
                    <a:lumMod val="25000"/>
                  </a:schemeClr>
                </a:solidFill>
                <a:latin typeface="Quicksand Light" panose="02070303000000060000" pitchFamily="18" charset="0"/>
              </a:rPr>
              <a:t>Ais</a:t>
            </a:r>
            <a:r>
              <a:rPr lang="en-GB" b="1" dirty="0">
                <a:solidFill>
                  <a:schemeClr val="bg2">
                    <a:lumMod val="25000"/>
                  </a:schemeClr>
                </a:solidFill>
                <a:latin typeface="Quicksand Light" panose="02070303000000060000" pitchFamily="18" charset="0"/>
              </a:rPr>
              <a:t> </a:t>
            </a:r>
            <a:r>
              <a:rPr lang="en-GB" b="1" dirty="0" err="1">
                <a:solidFill>
                  <a:schemeClr val="bg2">
                    <a:lumMod val="25000"/>
                  </a:schemeClr>
                </a:solidFill>
                <a:latin typeface="Quicksand Light" panose="02070303000000060000" pitchFamily="18" charset="0"/>
              </a:rPr>
              <a:t>Kepal</a:t>
            </a:r>
            <a:r>
              <a:rPr lang="en-GB" b="1" dirty="0">
                <a:solidFill>
                  <a:schemeClr val="bg2">
                    <a:lumMod val="25000"/>
                  </a:schemeClr>
                </a:solidFill>
                <a:latin typeface="Quicksand Light" panose="02070303000000060000" pitchFamily="18" charset="0"/>
              </a:rPr>
              <a:t> Stall</a:t>
            </a:r>
          </a:p>
          <a:p>
            <a:pPr marL="287655" lvl="1" indent="-285750">
              <a:buFont typeface="Wingdings" panose="05000000000000000000" pitchFamily="2" charset="2"/>
              <a:buChar char="§"/>
            </a:pPr>
            <a:r>
              <a:rPr lang="en-GB" b="1" dirty="0">
                <a:solidFill>
                  <a:schemeClr val="bg2">
                    <a:lumMod val="25000"/>
                  </a:schemeClr>
                </a:solidFill>
                <a:latin typeface="Quicksand Light" panose="02070303000000060000" pitchFamily="18" charset="0"/>
              </a:rPr>
              <a:t>Ice-cream </a:t>
            </a:r>
            <a:r>
              <a:rPr lang="en-GB" b="1" dirty="0" err="1">
                <a:solidFill>
                  <a:schemeClr val="bg2">
                    <a:lumMod val="25000"/>
                  </a:schemeClr>
                </a:solidFill>
                <a:latin typeface="Quicksand Light" panose="02070303000000060000" pitchFamily="18" charset="0"/>
              </a:rPr>
              <a:t>Potong</a:t>
            </a:r>
            <a:r>
              <a:rPr lang="en-GB" b="1" dirty="0">
                <a:solidFill>
                  <a:schemeClr val="bg2">
                    <a:lumMod val="25000"/>
                  </a:schemeClr>
                </a:solidFill>
                <a:latin typeface="Quicksand Light" panose="02070303000000060000" pitchFamily="18" charset="0"/>
              </a:rPr>
              <a:t> Stall</a:t>
            </a:r>
          </a:p>
          <a:p>
            <a:pPr lvl="1"/>
            <a:endParaRPr lang="en-GB" b="1" dirty="0">
              <a:solidFill>
                <a:schemeClr val="bg2">
                  <a:lumMod val="25000"/>
                </a:schemeClr>
              </a:solidFill>
              <a:latin typeface="Quicksand Light" panose="02070303000000060000" pitchFamily="18" charset="0"/>
            </a:endParaRPr>
          </a:p>
          <a:p>
            <a:pPr marL="287655" lvl="1" indent="-285750">
              <a:buFont typeface="Wingdings" panose="05000000000000000000" pitchFamily="2" charset="2"/>
              <a:buChar char="§"/>
            </a:pPr>
            <a:endParaRPr lang="en-GB" b="1" dirty="0">
              <a:solidFill>
                <a:schemeClr val="bg2">
                  <a:lumMod val="50000"/>
                </a:schemeClr>
              </a:solidFill>
              <a:latin typeface="Quicksand Light" panose="02070303000000060000" pitchFamily="18" charset="0"/>
            </a:endParaRPr>
          </a:p>
        </p:txBody>
      </p:sp>
      <p:pic>
        <p:nvPicPr>
          <p:cNvPr id="3" name="Picture 2"/>
          <p:cNvPicPr>
            <a:picLocks noChangeAspect="1"/>
          </p:cNvPicPr>
          <p:nvPr/>
        </p:nvPicPr>
        <p:blipFill rotWithShape="1">
          <a:blip r:embed="rId2"/>
          <a:srcRect t="12222" b="12222"/>
          <a:stretch/>
        </p:blipFill>
        <p:spPr>
          <a:xfrm>
            <a:off x="7745361" y="1676400"/>
            <a:ext cx="3868738" cy="3698947"/>
          </a:xfrm>
          <a:prstGeom prst="rect">
            <a:avLst/>
          </a:prstGeom>
        </p:spPr>
      </p:pic>
      <p:sp>
        <p:nvSpPr>
          <p:cNvPr id="10" name="Title 1"/>
          <p:cNvSpPr txBox="1">
            <a:spLocks/>
          </p:cNvSpPr>
          <p:nvPr/>
        </p:nvSpPr>
        <p:spPr bwMode="gray">
          <a:xfrm>
            <a:off x="523824" y="3810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24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r>
              <a:rPr lang="en-GB" kern="0" dirty="0"/>
              <a:t>Proposed</a:t>
            </a:r>
            <a:br>
              <a:rPr lang="en-GB" kern="0" dirty="0"/>
            </a:br>
            <a:r>
              <a:rPr lang="en-GB" kern="0" dirty="0">
                <a:latin typeface="Quicksand Bold" pitchFamily="50" charset="0"/>
              </a:rPr>
              <a:t>Fun Fair</a:t>
            </a:r>
          </a:p>
        </p:txBody>
      </p:sp>
    </p:spTree>
    <p:extLst>
      <p:ext uri="{BB962C8B-B14F-4D97-AF65-F5344CB8AC3E}">
        <p14:creationId xmlns:p14="http://schemas.microsoft.com/office/powerpoint/2010/main" val="42872057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550863" y="298800"/>
            <a:ext cx="11090275" cy="814388"/>
          </a:xfrm>
        </p:spPr>
        <p:txBody>
          <a:bodyPr/>
          <a:lstStyle/>
          <a:p>
            <a:r>
              <a:rPr lang="en-GB" dirty="0"/>
              <a:t>Proposed</a:t>
            </a:r>
            <a:br>
              <a:rPr lang="en-GB" dirty="0"/>
            </a:br>
            <a:r>
              <a:rPr lang="en-GB" dirty="0">
                <a:latin typeface="Quicksand Bold" pitchFamily="50" charset="0"/>
              </a:rPr>
              <a:t>Fun Fair</a:t>
            </a:r>
          </a:p>
        </p:txBody>
      </p:sp>
      <p:pic>
        <p:nvPicPr>
          <p:cNvPr id="5" name="Content Placeholder 2"/>
          <p:cNvPicPr>
            <a:picLocks noGrp="1" noChangeAspect="1"/>
          </p:cNvPicPr>
          <p:nvPr>
            <p:ph idx="1"/>
          </p:nvPr>
        </p:nvPicPr>
        <p:blipFill>
          <a:blip r:embed="rId2"/>
          <a:stretch>
            <a:fillRect/>
          </a:stretch>
        </p:blipFill>
        <p:spPr>
          <a:xfrm>
            <a:off x="1342360" y="2133600"/>
            <a:ext cx="5694020" cy="2794611"/>
          </a:xfrm>
          <a:prstGeom prst="rect">
            <a:avLst/>
          </a:prstGeom>
        </p:spPr>
      </p:pic>
      <p:pic>
        <p:nvPicPr>
          <p:cNvPr id="3" name="Picture 2"/>
          <p:cNvPicPr>
            <a:picLocks noChangeAspect="1"/>
          </p:cNvPicPr>
          <p:nvPr/>
        </p:nvPicPr>
        <p:blipFill>
          <a:blip r:embed="rId3"/>
          <a:stretch>
            <a:fillRect/>
          </a:stretch>
        </p:blipFill>
        <p:spPr>
          <a:xfrm>
            <a:off x="7315200" y="2133600"/>
            <a:ext cx="3733800" cy="2796746"/>
          </a:xfrm>
          <a:prstGeom prst="rect">
            <a:avLst/>
          </a:prstGeom>
        </p:spPr>
      </p:pic>
    </p:spTree>
    <p:extLst>
      <p:ext uri="{BB962C8B-B14F-4D97-AF65-F5344CB8AC3E}">
        <p14:creationId xmlns:p14="http://schemas.microsoft.com/office/powerpoint/2010/main" val="29805272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a:srcRect t="2042" b="1020"/>
          <a:stretch/>
        </p:blipFill>
        <p:spPr>
          <a:xfrm>
            <a:off x="7162800" y="1905000"/>
            <a:ext cx="3733800" cy="3619500"/>
          </a:xfrm>
          <a:prstGeom prst="rect">
            <a:avLst/>
          </a:prstGeom>
        </p:spPr>
      </p:pic>
      <p:sp>
        <p:nvSpPr>
          <p:cNvPr id="10" name="Title 1"/>
          <p:cNvSpPr>
            <a:spLocks noGrp="1"/>
          </p:cNvSpPr>
          <p:nvPr>
            <p:ph type="title"/>
          </p:nvPr>
        </p:nvSpPr>
        <p:spPr>
          <a:xfrm>
            <a:off x="550863" y="298800"/>
            <a:ext cx="11090275" cy="814388"/>
          </a:xfrm>
        </p:spPr>
        <p:txBody>
          <a:bodyPr/>
          <a:lstStyle/>
          <a:p>
            <a:r>
              <a:rPr lang="en-US" dirty="0"/>
              <a:t>Crew Costume </a:t>
            </a:r>
          </a:p>
        </p:txBody>
      </p:sp>
      <p:pic>
        <p:nvPicPr>
          <p:cNvPr id="5" name="Picture 4">
            <a:extLst>
              <a:ext uri="{FF2B5EF4-FFF2-40B4-BE49-F238E27FC236}">
                <a16:creationId xmlns:a16="http://schemas.microsoft.com/office/drawing/2014/main" id="{B9E73EAB-FA4B-447C-8D02-EDAC00901EBB}"/>
              </a:ext>
            </a:extLst>
          </p:cNvPr>
          <p:cNvPicPr>
            <a:picLocks noChangeAspect="1"/>
          </p:cNvPicPr>
          <p:nvPr/>
        </p:nvPicPr>
        <p:blipFill rotWithShape="1">
          <a:blip r:embed="rId3"/>
          <a:srcRect r="2542" b="9957"/>
          <a:stretch/>
        </p:blipFill>
        <p:spPr>
          <a:xfrm>
            <a:off x="1066800" y="1902542"/>
            <a:ext cx="5562600" cy="3627784"/>
          </a:xfrm>
          <a:prstGeom prst="rect">
            <a:avLst/>
          </a:prstGeom>
        </p:spPr>
      </p:pic>
    </p:spTree>
    <p:extLst>
      <p:ext uri="{BB962C8B-B14F-4D97-AF65-F5344CB8AC3E}">
        <p14:creationId xmlns:p14="http://schemas.microsoft.com/office/powerpoint/2010/main" val="32428461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10800" y="5592315"/>
            <a:ext cx="1768756" cy="1093620"/>
          </a:xfrm>
          <a:prstGeom prst="rect">
            <a:avLst/>
          </a:prstGeom>
        </p:spPr>
      </p:pic>
      <p:sp>
        <p:nvSpPr>
          <p:cNvPr id="9" name="Subtitle 6"/>
          <p:cNvSpPr txBox="1">
            <a:spLocks/>
          </p:cNvSpPr>
          <p:nvPr/>
        </p:nvSpPr>
        <p:spPr bwMode="gray">
          <a:xfrm>
            <a:off x="381000" y="6415330"/>
            <a:ext cx="11183937" cy="33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1500" b="0">
                <a:solidFill>
                  <a:schemeClr val="tx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r>
              <a:rPr lang="en-US" sz="900" i="1" kern="0" dirty="0">
                <a:solidFill>
                  <a:schemeClr val="bg1">
                    <a:lumMod val="85000"/>
                  </a:schemeClr>
                </a:solidFill>
              </a:rPr>
              <a:t>This document is an intellectual property of </a:t>
            </a:r>
            <a:r>
              <a:rPr lang="en-US" sz="900" i="1" kern="0" dirty="0" err="1">
                <a:solidFill>
                  <a:schemeClr val="bg1">
                    <a:lumMod val="85000"/>
                  </a:schemeClr>
                </a:solidFill>
              </a:rPr>
              <a:t>Goche</a:t>
            </a:r>
            <a:r>
              <a:rPr lang="en-US" sz="900" i="1" kern="0" dirty="0">
                <a:solidFill>
                  <a:schemeClr val="bg1">
                    <a:lumMod val="85000"/>
                  </a:schemeClr>
                </a:solidFill>
              </a:rPr>
              <a:t> Corporation </a:t>
            </a:r>
            <a:r>
              <a:rPr lang="en-US" sz="900" i="1" kern="0" dirty="0" err="1">
                <a:solidFill>
                  <a:schemeClr val="bg1">
                    <a:lumMod val="85000"/>
                  </a:schemeClr>
                </a:solidFill>
              </a:rPr>
              <a:t>Sdn</a:t>
            </a:r>
            <a:r>
              <a:rPr lang="en-US" sz="900" i="1" kern="0" dirty="0">
                <a:solidFill>
                  <a:schemeClr val="bg1">
                    <a:lumMod val="85000"/>
                  </a:schemeClr>
                </a:solidFill>
              </a:rPr>
              <a:t> Bhd. Any distribution and/or duplication without consent is strictly prohibited.</a:t>
            </a:r>
          </a:p>
        </p:txBody>
      </p:sp>
      <p:sp>
        <p:nvSpPr>
          <p:cNvPr id="7" name="Title 1"/>
          <p:cNvSpPr txBox="1">
            <a:spLocks/>
          </p:cNvSpPr>
          <p:nvPr/>
        </p:nvSpPr>
        <p:spPr bwMode="gray">
          <a:xfrm>
            <a:off x="474662" y="32766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30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pPr algn="ctr"/>
            <a:r>
              <a:rPr lang="en-GB" sz="2000" kern="0" dirty="0">
                <a:solidFill>
                  <a:schemeClr val="bg1"/>
                </a:solidFill>
              </a:rPr>
              <a:t>Advertising &amp; Promotions</a:t>
            </a:r>
          </a:p>
        </p:txBody>
      </p:sp>
    </p:spTree>
    <p:extLst>
      <p:ext uri="{BB962C8B-B14F-4D97-AF65-F5344CB8AC3E}">
        <p14:creationId xmlns:p14="http://schemas.microsoft.com/office/powerpoint/2010/main" val="39708861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Quicksand Bold" pitchFamily="50" charset="0"/>
              </a:rPr>
              <a:t>Advertising &amp; Promotion</a:t>
            </a:r>
          </a:p>
        </p:txBody>
      </p:sp>
      <p:sp>
        <p:nvSpPr>
          <p:cNvPr id="7"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550863" y="1447800"/>
            <a:ext cx="5687060" cy="4119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US" dirty="0">
                <a:solidFill>
                  <a:srgbClr val="00A19A"/>
                </a:solidFill>
                <a:latin typeface="Quicksand Book" panose="02070303000000060000" pitchFamily="18" charset="0"/>
              </a:rPr>
              <a:t>Roadshow</a:t>
            </a:r>
          </a:p>
          <a:p>
            <a:pPr algn="ctr"/>
            <a:endParaRPr lang="en-US" dirty="0">
              <a:solidFill>
                <a:srgbClr val="00A19A"/>
              </a:solidFill>
              <a:latin typeface="Quicksand Book" panose="02070303000000060000" pitchFamily="18" charset="0"/>
            </a:endParaRPr>
          </a:p>
          <a:p>
            <a:r>
              <a:rPr lang="en-US" dirty="0">
                <a:solidFill>
                  <a:srgbClr val="00A19A"/>
                </a:solidFill>
                <a:latin typeface="Quicksand Book" panose="02070303000000060000" pitchFamily="18" charset="0"/>
              </a:rPr>
              <a:t>Why?</a:t>
            </a:r>
            <a:br>
              <a:rPr lang="en-US" dirty="0">
                <a:solidFill>
                  <a:srgbClr val="00A19A"/>
                </a:solidFill>
                <a:latin typeface="Quicksand Book" panose="02070303000000060000" pitchFamily="18" charset="0"/>
              </a:rPr>
            </a:br>
            <a:r>
              <a:rPr lang="en-US" sz="1500" b="0" dirty="0">
                <a:solidFill>
                  <a:schemeClr val="bg2">
                    <a:lumMod val="25000"/>
                  </a:schemeClr>
                </a:solidFill>
                <a:latin typeface="+mn-lt"/>
              </a:rPr>
              <a:t>On ground activation / promotion to the local folks in events around town. </a:t>
            </a:r>
          </a:p>
          <a:p>
            <a:endParaRPr lang="en-US" sz="1500" b="0" dirty="0">
              <a:solidFill>
                <a:schemeClr val="bg2">
                  <a:lumMod val="25000"/>
                </a:schemeClr>
              </a:solidFill>
              <a:latin typeface="+mn-lt"/>
            </a:endParaRPr>
          </a:p>
          <a:p>
            <a:r>
              <a:rPr lang="en-US" sz="1500" b="0" dirty="0" err="1">
                <a:solidFill>
                  <a:schemeClr val="bg2">
                    <a:lumMod val="25000"/>
                  </a:schemeClr>
                </a:solidFill>
                <a:latin typeface="+mn-lt"/>
              </a:rPr>
              <a:t>i</a:t>
            </a:r>
            <a:r>
              <a:rPr lang="en-US" sz="1500" b="0" dirty="0">
                <a:solidFill>
                  <a:schemeClr val="bg2">
                    <a:lumMod val="25000"/>
                  </a:schemeClr>
                </a:solidFill>
                <a:latin typeface="+mn-lt"/>
              </a:rPr>
              <a:t>. Penang Bridge International Marathon </a:t>
            </a:r>
          </a:p>
          <a:p>
            <a:r>
              <a:rPr lang="en-GB" sz="1500" b="0" dirty="0">
                <a:solidFill>
                  <a:schemeClr val="bg2">
                    <a:lumMod val="25000"/>
                  </a:schemeClr>
                </a:solidFill>
                <a:latin typeface="+mn-lt"/>
              </a:rPr>
              <a:t>ii. Occupy Beach Street</a:t>
            </a:r>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pic>
        <p:nvPicPr>
          <p:cNvPr id="3" name="Picture 2"/>
          <p:cNvPicPr>
            <a:picLocks noChangeAspect="1"/>
          </p:cNvPicPr>
          <p:nvPr/>
        </p:nvPicPr>
        <p:blipFill>
          <a:blip r:embed="rId3"/>
          <a:stretch>
            <a:fillRect/>
          </a:stretch>
        </p:blipFill>
        <p:spPr>
          <a:xfrm>
            <a:off x="7615511" y="2533422"/>
            <a:ext cx="3776389" cy="2114778"/>
          </a:xfrm>
          <a:prstGeom prst="rect">
            <a:avLst/>
          </a:prstGeom>
        </p:spPr>
      </p:pic>
    </p:spTree>
    <p:extLst>
      <p:ext uri="{BB962C8B-B14F-4D97-AF65-F5344CB8AC3E}">
        <p14:creationId xmlns:p14="http://schemas.microsoft.com/office/powerpoint/2010/main" val="4194978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550863" y="1524000"/>
            <a:ext cx="5687060" cy="4043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US" dirty="0">
                <a:solidFill>
                  <a:srgbClr val="00A19A"/>
                </a:solidFill>
                <a:latin typeface="Quicksand Book" panose="02070303000000060000" pitchFamily="18" charset="0"/>
              </a:rPr>
              <a:t>Free Shuttle</a:t>
            </a:r>
          </a:p>
          <a:p>
            <a:pPr algn="ctr"/>
            <a:endParaRPr lang="en-US" dirty="0">
              <a:solidFill>
                <a:srgbClr val="00A19A"/>
              </a:solidFill>
              <a:latin typeface="Quicksand Book" panose="02070303000000060000" pitchFamily="18" charset="0"/>
            </a:endParaRPr>
          </a:p>
          <a:p>
            <a:r>
              <a:rPr lang="en-US" dirty="0">
                <a:solidFill>
                  <a:srgbClr val="00A19A"/>
                </a:solidFill>
                <a:latin typeface="Quicksand Book" panose="02070303000000060000" pitchFamily="18" charset="0"/>
              </a:rPr>
              <a:t>Why?</a:t>
            </a:r>
            <a:br>
              <a:rPr lang="en-US" dirty="0">
                <a:solidFill>
                  <a:srgbClr val="00A19A"/>
                </a:solidFill>
                <a:latin typeface="Quicksand Book" panose="02070303000000060000" pitchFamily="18" charset="0"/>
              </a:rPr>
            </a:br>
            <a:r>
              <a:rPr lang="en-US" sz="1500" dirty="0">
                <a:solidFill>
                  <a:schemeClr val="bg2">
                    <a:lumMod val="50000"/>
                  </a:schemeClr>
                </a:solidFill>
                <a:latin typeface="Quicksand Light" panose="02070303000000060000" pitchFamily="18" charset="0"/>
              </a:rPr>
              <a:t>Penang Street Food Festival will be held on the same weekend as Penang Bridge International Marathon 2019 and George Town Literary Festival. </a:t>
            </a:r>
          </a:p>
          <a:p>
            <a:endParaRPr lang="en-US" sz="1500" dirty="0">
              <a:solidFill>
                <a:schemeClr val="bg2">
                  <a:lumMod val="50000"/>
                </a:schemeClr>
              </a:solidFill>
              <a:latin typeface="Quicksand Light" panose="02070303000000060000" pitchFamily="18" charset="0"/>
            </a:endParaRPr>
          </a:p>
          <a:p>
            <a:r>
              <a:rPr lang="en-US" sz="1500" dirty="0">
                <a:solidFill>
                  <a:schemeClr val="bg2">
                    <a:lumMod val="50000"/>
                  </a:schemeClr>
                </a:solidFill>
                <a:latin typeface="Quicksand Light" panose="02070303000000060000" pitchFamily="18" charset="0"/>
              </a:rPr>
              <a:t>Free shuttle from </a:t>
            </a:r>
            <a:r>
              <a:rPr lang="en-US" sz="1500" dirty="0" err="1">
                <a:solidFill>
                  <a:schemeClr val="bg2">
                    <a:lumMod val="50000"/>
                  </a:schemeClr>
                </a:solidFill>
                <a:latin typeface="Quicksand Light" panose="02070303000000060000" pitchFamily="18" charset="0"/>
              </a:rPr>
              <a:t>Queensbay</a:t>
            </a:r>
            <a:r>
              <a:rPr lang="en-US" sz="1500" dirty="0">
                <a:solidFill>
                  <a:schemeClr val="bg2">
                    <a:lumMod val="50000"/>
                  </a:schemeClr>
                </a:solidFill>
                <a:latin typeface="Quicksand Light" panose="02070303000000060000" pitchFamily="18" charset="0"/>
              </a:rPr>
              <a:t> Mall or hotels to event venue will reduce vehicles at the event venue, save hassle to look for car parks and economical as well. </a:t>
            </a:r>
          </a:p>
          <a:p>
            <a:endParaRPr lang="en-US" sz="1500" dirty="0">
              <a:solidFill>
                <a:schemeClr val="bg2">
                  <a:lumMod val="50000"/>
                </a:schemeClr>
              </a:solidFill>
              <a:latin typeface="Quicksand Light" panose="02070303000000060000" pitchFamily="18" charset="0"/>
            </a:endParaRPr>
          </a:p>
          <a:p>
            <a:r>
              <a:rPr lang="en-US" sz="1500" i="1" dirty="0">
                <a:solidFill>
                  <a:schemeClr val="bg2">
                    <a:lumMod val="50000"/>
                  </a:schemeClr>
                </a:solidFill>
                <a:latin typeface="Quicksand Light" panose="02070303000000060000" pitchFamily="18" charset="0"/>
              </a:rPr>
              <a:t>*to look for sponsors (hotels or transportation company) to host</a:t>
            </a:r>
            <a:endParaRPr lang="en-GB" sz="1500" i="1" dirty="0">
              <a:solidFill>
                <a:schemeClr val="bg2">
                  <a:lumMod val="50000"/>
                </a:schemeClr>
              </a:solidFill>
              <a:latin typeface="Quicksand Light" panose="02070303000000060000"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pic>
        <p:nvPicPr>
          <p:cNvPr id="4" name="Picture 3"/>
          <p:cNvPicPr>
            <a:picLocks noChangeAspect="1"/>
          </p:cNvPicPr>
          <p:nvPr/>
        </p:nvPicPr>
        <p:blipFill>
          <a:blip r:embed="rId3"/>
          <a:stretch>
            <a:fillRect/>
          </a:stretch>
        </p:blipFill>
        <p:spPr>
          <a:xfrm>
            <a:off x="7047155" y="2362200"/>
            <a:ext cx="4360433" cy="2895600"/>
          </a:xfrm>
          <a:prstGeom prst="rect">
            <a:avLst/>
          </a:prstGeom>
        </p:spPr>
      </p:pic>
      <p:sp>
        <p:nvSpPr>
          <p:cNvPr id="8" name="Title 1"/>
          <p:cNvSpPr>
            <a:spLocks noGrp="1"/>
          </p:cNvSpPr>
          <p:nvPr>
            <p:ph type="title"/>
          </p:nvPr>
        </p:nvSpPr>
        <p:spPr>
          <a:xfrm>
            <a:off x="550863" y="298800"/>
            <a:ext cx="11090275" cy="814388"/>
          </a:xfrm>
        </p:spPr>
        <p:txBody>
          <a:bodyPr/>
          <a:lstStyle/>
          <a:p>
            <a:r>
              <a:rPr lang="en-US" dirty="0">
                <a:latin typeface="Quicksand Bold" pitchFamily="50" charset="0"/>
              </a:rPr>
              <a:t>Advertising &amp; Promotion</a:t>
            </a:r>
          </a:p>
        </p:txBody>
      </p:sp>
    </p:spTree>
    <p:extLst>
      <p:ext uri="{BB962C8B-B14F-4D97-AF65-F5344CB8AC3E}">
        <p14:creationId xmlns:p14="http://schemas.microsoft.com/office/powerpoint/2010/main" val="10923816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b="23150"/>
          <a:stretch/>
        </p:blipFill>
        <p:spPr>
          <a:xfrm>
            <a:off x="2286000" y="1703342"/>
            <a:ext cx="7180929" cy="4105065"/>
          </a:xfrm>
          <a:prstGeom prst="rect">
            <a:avLst/>
          </a:prstGeom>
        </p:spPr>
      </p:pic>
      <p:sp>
        <p:nvSpPr>
          <p:cNvPr id="9" name="Title 1"/>
          <p:cNvSpPr>
            <a:spLocks noGrp="1"/>
          </p:cNvSpPr>
          <p:nvPr>
            <p:ph type="title"/>
          </p:nvPr>
        </p:nvSpPr>
        <p:spPr>
          <a:xfrm>
            <a:off x="550863" y="298800"/>
            <a:ext cx="11090275" cy="814388"/>
          </a:xfrm>
        </p:spPr>
        <p:txBody>
          <a:bodyPr/>
          <a:lstStyle/>
          <a:p>
            <a:r>
              <a:rPr lang="en-GB" dirty="0"/>
              <a:t>Simplified Map</a:t>
            </a:r>
            <a:br>
              <a:rPr lang="en-GB" dirty="0"/>
            </a:br>
            <a:r>
              <a:rPr lang="en-GB" dirty="0"/>
              <a:t>Proposed</a:t>
            </a:r>
          </a:p>
        </p:txBody>
      </p:sp>
      <p:sp>
        <p:nvSpPr>
          <p:cNvPr id="6" name="Rectangle 3"/>
          <p:cNvSpPr txBox="1">
            <a:spLocks noChangeArrowheads="1"/>
          </p:cNvSpPr>
          <p:nvPr/>
        </p:nvSpPr>
        <p:spPr bwMode="gray">
          <a:xfrm>
            <a:off x="1143000" y="1902290"/>
            <a:ext cx="1447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sz="1200" b="1" dirty="0">
                <a:solidFill>
                  <a:srgbClr val="00A19A"/>
                </a:solidFill>
                <a:latin typeface="Quicksand Light" panose="02070303000000060000" pitchFamily="18" charset="0"/>
              </a:rPr>
              <a:t>Main </a:t>
            </a:r>
          </a:p>
          <a:p>
            <a:pPr algn="ctr"/>
            <a:r>
              <a:rPr lang="en-GB" sz="1200" b="1" dirty="0">
                <a:solidFill>
                  <a:srgbClr val="00A19A"/>
                </a:solidFill>
                <a:latin typeface="Quicksand Light" panose="02070303000000060000" pitchFamily="18" charset="0"/>
              </a:rPr>
              <a:t>Stage</a:t>
            </a:r>
          </a:p>
        </p:txBody>
      </p:sp>
      <p:pic>
        <p:nvPicPr>
          <p:cNvPr id="4" name="Picture 3"/>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
        <p:nvSpPr>
          <p:cNvPr id="10" name="Rectangle 3"/>
          <p:cNvSpPr txBox="1">
            <a:spLocks noChangeArrowheads="1"/>
          </p:cNvSpPr>
          <p:nvPr/>
        </p:nvSpPr>
        <p:spPr bwMode="gray">
          <a:xfrm>
            <a:off x="9733795" y="5503607"/>
            <a:ext cx="74458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sz="1200" b="1" dirty="0">
                <a:solidFill>
                  <a:srgbClr val="00A19A"/>
                </a:solidFill>
                <a:latin typeface="Quicksand Light" panose="02070303000000060000" pitchFamily="18" charset="0"/>
              </a:rPr>
              <a:t>Welcome Arch</a:t>
            </a:r>
          </a:p>
        </p:txBody>
      </p:sp>
      <p:cxnSp>
        <p:nvCxnSpPr>
          <p:cNvPr id="11" name="Straight Arrow Connector 10"/>
          <p:cNvCxnSpPr>
            <a:endCxn id="21" idx="3"/>
          </p:cNvCxnSpPr>
          <p:nvPr/>
        </p:nvCxnSpPr>
        <p:spPr bwMode="auto">
          <a:xfrm flipH="1" flipV="1">
            <a:off x="7277977" y="5334000"/>
            <a:ext cx="2323223" cy="304800"/>
          </a:xfrm>
          <a:prstGeom prst="straightConnector1">
            <a:avLst/>
          </a:prstGeom>
          <a:solidFill>
            <a:schemeClr val="bg1"/>
          </a:solidFill>
          <a:ln w="12700" cap="flat" cmpd="sng" algn="ctr">
            <a:solidFill>
              <a:srgbClr val="00A19A"/>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Rectangle 3"/>
          <p:cNvSpPr txBox="1">
            <a:spLocks noChangeArrowheads="1"/>
          </p:cNvSpPr>
          <p:nvPr/>
        </p:nvSpPr>
        <p:spPr bwMode="gray">
          <a:xfrm>
            <a:off x="10381615" y="2299471"/>
            <a:ext cx="87757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sz="1200" b="1" dirty="0">
                <a:solidFill>
                  <a:srgbClr val="00A19A"/>
                </a:solidFill>
                <a:latin typeface="Quicksand Light" panose="02070303000000060000" pitchFamily="18" charset="0"/>
              </a:rPr>
              <a:t>Island Decor</a:t>
            </a:r>
          </a:p>
        </p:txBody>
      </p:sp>
      <p:cxnSp>
        <p:nvCxnSpPr>
          <p:cNvPr id="14" name="Straight Arrow Connector 13"/>
          <p:cNvCxnSpPr>
            <a:stCxn id="12" idx="1"/>
          </p:cNvCxnSpPr>
          <p:nvPr/>
        </p:nvCxnSpPr>
        <p:spPr bwMode="auto">
          <a:xfrm flipH="1">
            <a:off x="6096000" y="2451871"/>
            <a:ext cx="4285615" cy="1053329"/>
          </a:xfrm>
          <a:prstGeom prst="straightConnector1">
            <a:avLst/>
          </a:prstGeom>
          <a:solidFill>
            <a:schemeClr val="bg1"/>
          </a:solidFill>
          <a:ln w="12700" cap="flat" cmpd="sng" algn="ctr">
            <a:solidFill>
              <a:srgbClr val="00A19A"/>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0" name="Picture 19"/>
          <p:cNvPicPr>
            <a:picLocks noChangeAspect="1"/>
          </p:cNvPicPr>
          <p:nvPr/>
        </p:nvPicPr>
        <p:blipFill rotWithShape="1">
          <a:blip r:embed="rId5">
            <a:extLst>
              <a:ext uri="{28A0092B-C50C-407E-A947-70E740481C1C}">
                <a14:useLocalDpi xmlns:a14="http://schemas.microsoft.com/office/drawing/2010/main" val="0"/>
              </a:ext>
            </a:extLst>
          </a:blip>
          <a:srcRect l="-222" t="14702" r="222" b="1535"/>
          <a:stretch/>
        </p:blipFill>
        <p:spPr>
          <a:xfrm>
            <a:off x="4343400" y="2054691"/>
            <a:ext cx="2148653" cy="764892"/>
          </a:xfrm>
          <a:prstGeom prst="rect">
            <a:avLst/>
          </a:prstGeom>
          <a:effectLst>
            <a:outerShdw blurRad="50800" dist="38100" dir="2700000" algn="tl" rotWithShape="0">
              <a:prstClr val="black">
                <a:alpha val="40000"/>
              </a:prstClr>
            </a:outerShdw>
          </a:effectLst>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86400" y="4700716"/>
            <a:ext cx="1791577" cy="1266567"/>
          </a:xfrm>
          <a:prstGeom prst="rect">
            <a:avLst/>
          </a:prstGeom>
          <a:effectLst>
            <a:outerShdw blurRad="50800" dist="38100" dir="2700000" algn="tl" rotWithShape="0">
              <a:prstClr val="black">
                <a:alpha val="40000"/>
              </a:prstClr>
            </a:outerShdw>
          </a:effectLst>
        </p:spPr>
      </p:pic>
      <p:sp>
        <p:nvSpPr>
          <p:cNvPr id="22" name="Rectangle 21"/>
          <p:cNvSpPr/>
          <p:nvPr/>
        </p:nvSpPr>
        <p:spPr bwMode="auto">
          <a:xfrm>
            <a:off x="5105400" y="2054690"/>
            <a:ext cx="609600" cy="231309"/>
          </a:xfrm>
          <a:prstGeom prst="rect">
            <a:avLst/>
          </a:prstGeom>
          <a:solidFill>
            <a:schemeClr val="tx1"/>
          </a:solidFill>
          <a:ln w="12700" cap="flat" cmpd="sng" algn="ctr">
            <a:noFill/>
            <a:prstDash val="solid"/>
            <a:round/>
            <a:headEnd type="none" w="med" len="med"/>
            <a:tailEnd type="none" w="med" len="med"/>
          </a:ln>
          <a:effectLst/>
        </p:spPr>
        <p:txBody>
          <a:bodyPr vert="horz" wrap="none" lIns="90000" tIns="46800" rIns="90000" bIns="46800" numCol="1" rtlCol="0" anchor="ctr" anchorCtr="0" compatLnSpc="1">
            <a:prstTxWarp prst="textNoShape">
              <a:avLst/>
            </a:prstTxWarp>
          </a:bodyPr>
          <a:lstStyle/>
          <a:p>
            <a:pPr marL="0" marR="0" indent="0" algn="ctr" defTabSz="914400" rtl="0" eaLnBrk="1" fontAlgn="base" latinLnBrk="0" hangingPunct="1">
              <a:lnSpc>
                <a:spcPct val="11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Arial" charset="0"/>
              <a:cs typeface="Arial" charset="0"/>
            </a:endParaRPr>
          </a:p>
        </p:txBody>
      </p:sp>
      <p:cxnSp>
        <p:nvCxnSpPr>
          <p:cNvPr id="27" name="Straight Arrow Connector 26"/>
          <p:cNvCxnSpPr/>
          <p:nvPr/>
        </p:nvCxnSpPr>
        <p:spPr bwMode="auto">
          <a:xfrm>
            <a:off x="2590800" y="2054690"/>
            <a:ext cx="2057400" cy="164811"/>
          </a:xfrm>
          <a:prstGeom prst="straightConnector1">
            <a:avLst/>
          </a:prstGeom>
          <a:solidFill>
            <a:schemeClr val="bg1"/>
          </a:solidFill>
          <a:ln w="12700" cap="flat" cmpd="sng" algn="ctr">
            <a:solidFill>
              <a:srgbClr val="00A19A"/>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98788659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550863" y="705994"/>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US" dirty="0">
                <a:solidFill>
                  <a:srgbClr val="00A19A"/>
                </a:solidFill>
                <a:latin typeface="Quicksand Book" panose="02070303000000060000" pitchFamily="18" charset="0"/>
              </a:rPr>
              <a:t>Bus Sticker</a:t>
            </a:r>
          </a:p>
          <a:p>
            <a:endParaRPr lang="en-US" dirty="0">
              <a:solidFill>
                <a:srgbClr val="00A19A"/>
              </a:solidFill>
              <a:latin typeface="Quicksand Book" panose="02070303000000060000" pitchFamily="18" charset="0"/>
            </a:endParaRPr>
          </a:p>
          <a:p>
            <a:r>
              <a:rPr lang="en-US" sz="1500" dirty="0">
                <a:solidFill>
                  <a:schemeClr val="bg2">
                    <a:lumMod val="50000"/>
                  </a:schemeClr>
                </a:solidFill>
                <a:latin typeface="Quicksand Light" panose="02070303000000060000" pitchFamily="18" charset="0"/>
              </a:rPr>
              <a:t>If quota is available from the Penang State Government. </a:t>
            </a:r>
          </a:p>
        </p:txBody>
      </p:sp>
      <p:pic>
        <p:nvPicPr>
          <p:cNvPr id="5" name="Picture 4"/>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pic>
        <p:nvPicPr>
          <p:cNvPr id="1026" name="Picture 2" descr="Image result for penang bus ad"/>
          <p:cNvPicPr>
            <a:picLocks noChangeAspect="1" noChangeArrowheads="1"/>
          </p:cNvPicPr>
          <p:nvPr/>
        </p:nvPicPr>
        <p:blipFill rotWithShape="1">
          <a:blip r:embed="rId3">
            <a:extLst>
              <a:ext uri="{28A0092B-C50C-407E-A947-70E740481C1C}">
                <a14:useLocalDpi xmlns:a14="http://schemas.microsoft.com/office/drawing/2010/main" val="0"/>
              </a:ext>
            </a:extLst>
          </a:blip>
          <a:srcRect l="5060" t="2538" r="4124" b="2916"/>
          <a:stretch/>
        </p:blipFill>
        <p:spPr bwMode="auto">
          <a:xfrm>
            <a:off x="7147263" y="2514600"/>
            <a:ext cx="4493876" cy="2625635"/>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550863" y="298800"/>
            <a:ext cx="11090275" cy="814388"/>
          </a:xfrm>
        </p:spPr>
        <p:txBody>
          <a:bodyPr/>
          <a:lstStyle/>
          <a:p>
            <a:r>
              <a:rPr lang="en-US" dirty="0">
                <a:latin typeface="Quicksand Bold" pitchFamily="50" charset="0"/>
              </a:rPr>
              <a:t>Advertising &amp; Promotion</a:t>
            </a:r>
          </a:p>
        </p:txBody>
      </p:sp>
    </p:spTree>
    <p:extLst>
      <p:ext uri="{BB962C8B-B14F-4D97-AF65-F5344CB8AC3E}">
        <p14:creationId xmlns:p14="http://schemas.microsoft.com/office/powerpoint/2010/main" val="59133482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550863" y="705994"/>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US" dirty="0">
                <a:solidFill>
                  <a:srgbClr val="00A19A"/>
                </a:solidFill>
                <a:latin typeface="Quicksand Book" panose="02070303000000060000" pitchFamily="18" charset="0"/>
              </a:rPr>
              <a:t>Road Side Streamers</a:t>
            </a:r>
          </a:p>
          <a:p>
            <a:pPr algn="ctr"/>
            <a:endParaRPr lang="en-US" dirty="0">
              <a:solidFill>
                <a:srgbClr val="00A19A"/>
              </a:solidFill>
              <a:latin typeface="Quicksand Book" panose="02070303000000060000" pitchFamily="18" charset="0"/>
            </a:endParaRPr>
          </a:p>
          <a:p>
            <a:br>
              <a:rPr lang="en-US" dirty="0">
                <a:solidFill>
                  <a:srgbClr val="00A19A"/>
                </a:solidFill>
                <a:latin typeface="Quicksand Book" panose="02070303000000060000" pitchFamily="18" charset="0"/>
              </a:rPr>
            </a:br>
            <a:r>
              <a:rPr lang="en-US" sz="1500" dirty="0">
                <a:solidFill>
                  <a:schemeClr val="bg2">
                    <a:lumMod val="50000"/>
                  </a:schemeClr>
                </a:solidFill>
                <a:latin typeface="Quicksand Light" panose="02070303000000060000" pitchFamily="18" charset="0"/>
              </a:rPr>
              <a:t>About 100pcs (will increase to 150 to 200 if possible).</a:t>
            </a:r>
          </a:p>
          <a:p>
            <a:r>
              <a:rPr lang="en-US" sz="1500" dirty="0">
                <a:solidFill>
                  <a:schemeClr val="bg2">
                    <a:lumMod val="50000"/>
                  </a:schemeClr>
                </a:solidFill>
                <a:latin typeface="Quicksand Light" panose="02070303000000060000" pitchFamily="18" charset="0"/>
              </a:rPr>
              <a:t>Covering the event area and its close proximity, high </a:t>
            </a:r>
            <a:r>
              <a:rPr lang="en-US" sz="1500" dirty="0" err="1">
                <a:solidFill>
                  <a:schemeClr val="bg2">
                    <a:lumMod val="50000"/>
                  </a:schemeClr>
                </a:solidFill>
                <a:latin typeface="Quicksand Light" panose="02070303000000060000" pitchFamily="18" charset="0"/>
              </a:rPr>
              <a:t>desity</a:t>
            </a:r>
            <a:r>
              <a:rPr lang="en-US" sz="1500" dirty="0">
                <a:solidFill>
                  <a:schemeClr val="bg2">
                    <a:lumMod val="50000"/>
                  </a:schemeClr>
                </a:solidFill>
                <a:latin typeface="Quicksand Light" panose="02070303000000060000" pitchFamily="18" charset="0"/>
              </a:rPr>
              <a:t> town area in both island and mainland.  </a:t>
            </a:r>
            <a:endParaRPr lang="en-GB" sz="1500" dirty="0">
              <a:solidFill>
                <a:schemeClr val="bg2">
                  <a:lumMod val="50000"/>
                </a:schemeClr>
              </a:solidFill>
              <a:latin typeface="Quicksand Light" panose="02070303000000060000" pitchFamily="18" charset="0"/>
            </a:endParaRPr>
          </a:p>
        </p:txBody>
      </p:sp>
      <p:pic>
        <p:nvPicPr>
          <p:cNvPr id="4" name="Picture 3"/>
          <p:cNvPicPr>
            <a:picLocks noChangeAspect="1"/>
          </p:cNvPicPr>
          <p:nvPr/>
        </p:nvPicPr>
        <p:blipFill rotWithShape="1">
          <a:blip r:embed="rId2">
            <a:extLst>
              <a:ext uri="{28A0092B-C50C-407E-A947-70E740481C1C}">
                <a14:useLocalDpi xmlns:a14="http://schemas.microsoft.com/office/drawing/2010/main"/>
              </a:ext>
            </a:extLst>
          </a:blip>
          <a:srcRect r="22083"/>
          <a:stretch/>
        </p:blipFill>
        <p:spPr>
          <a:xfrm>
            <a:off x="6594476" y="1752600"/>
            <a:ext cx="5046662" cy="3648075"/>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
        <p:nvSpPr>
          <p:cNvPr id="7" name="Title 1"/>
          <p:cNvSpPr>
            <a:spLocks noGrp="1"/>
          </p:cNvSpPr>
          <p:nvPr>
            <p:ph type="title"/>
          </p:nvPr>
        </p:nvSpPr>
        <p:spPr>
          <a:xfrm>
            <a:off x="550863" y="298800"/>
            <a:ext cx="11090275" cy="814388"/>
          </a:xfrm>
        </p:spPr>
        <p:txBody>
          <a:bodyPr/>
          <a:lstStyle/>
          <a:p>
            <a:r>
              <a:rPr lang="en-US" dirty="0">
                <a:latin typeface="Quicksand Bold" pitchFamily="50" charset="0"/>
              </a:rPr>
              <a:t>Advertising &amp; Promotion</a:t>
            </a:r>
          </a:p>
        </p:txBody>
      </p:sp>
    </p:spTree>
    <p:extLst>
      <p:ext uri="{BB962C8B-B14F-4D97-AF65-F5344CB8AC3E}">
        <p14:creationId xmlns:p14="http://schemas.microsoft.com/office/powerpoint/2010/main" val="30403843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550863" y="705994"/>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US" dirty="0">
                <a:solidFill>
                  <a:srgbClr val="00A19A"/>
                </a:solidFill>
                <a:latin typeface="Quicksand Book" panose="02070303000000060000" pitchFamily="18" charset="0"/>
              </a:rPr>
              <a:t>Billboard</a:t>
            </a:r>
          </a:p>
          <a:p>
            <a:pPr algn="ctr"/>
            <a:endParaRPr lang="en-US" dirty="0">
              <a:solidFill>
                <a:srgbClr val="00A19A"/>
              </a:solidFill>
              <a:latin typeface="Quicksand Book" panose="02070303000000060000" pitchFamily="18" charset="0"/>
            </a:endParaRPr>
          </a:p>
          <a:p>
            <a:pPr algn="ctr"/>
            <a:endParaRPr lang="en-US" dirty="0">
              <a:solidFill>
                <a:srgbClr val="00A19A"/>
              </a:solidFill>
              <a:latin typeface="Quicksand Book" panose="02070303000000060000" pitchFamily="18" charset="0"/>
            </a:endParaRPr>
          </a:p>
          <a:p>
            <a:r>
              <a:rPr lang="en-US" dirty="0">
                <a:solidFill>
                  <a:schemeClr val="bg2">
                    <a:lumMod val="50000"/>
                  </a:schemeClr>
                </a:solidFill>
                <a:latin typeface="Quicksand Light" panose="02070303000000060000" pitchFamily="18" charset="0"/>
              </a:rPr>
              <a:t>If quota is available from the Penang State Government. </a:t>
            </a:r>
          </a:p>
          <a:p>
            <a:endParaRPr lang="en-US" dirty="0">
              <a:solidFill>
                <a:srgbClr val="00A19A"/>
              </a:solidFill>
              <a:latin typeface="Quicksand Book" panose="02070303000000060000"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506695" y="1716722"/>
            <a:ext cx="5134443" cy="3850832"/>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
        <p:nvSpPr>
          <p:cNvPr id="7" name="Title 1"/>
          <p:cNvSpPr>
            <a:spLocks noGrp="1"/>
          </p:cNvSpPr>
          <p:nvPr>
            <p:ph type="title"/>
          </p:nvPr>
        </p:nvSpPr>
        <p:spPr>
          <a:xfrm>
            <a:off x="550863" y="298800"/>
            <a:ext cx="11090275" cy="814388"/>
          </a:xfrm>
        </p:spPr>
        <p:txBody>
          <a:bodyPr/>
          <a:lstStyle/>
          <a:p>
            <a:r>
              <a:rPr lang="en-US" dirty="0">
                <a:latin typeface="Quicksand Bold" pitchFamily="50" charset="0"/>
              </a:rPr>
              <a:t>Advertising &amp; Promotion</a:t>
            </a:r>
          </a:p>
        </p:txBody>
      </p:sp>
    </p:spTree>
    <p:extLst>
      <p:ext uri="{BB962C8B-B14F-4D97-AF65-F5344CB8AC3E}">
        <p14:creationId xmlns:p14="http://schemas.microsoft.com/office/powerpoint/2010/main" val="38881638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550863" y="705994"/>
            <a:ext cx="5687060" cy="48615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US" dirty="0">
                <a:solidFill>
                  <a:srgbClr val="00A19A"/>
                </a:solidFill>
                <a:latin typeface="Quicksand Book" panose="02070303000000060000" pitchFamily="18" charset="0"/>
              </a:rPr>
              <a:t>Social Media</a:t>
            </a:r>
          </a:p>
          <a:p>
            <a:pPr algn="ctr"/>
            <a:endParaRPr lang="en-US" dirty="0">
              <a:solidFill>
                <a:srgbClr val="00A19A"/>
              </a:solidFill>
              <a:latin typeface="Quicksand Book" panose="02070303000000060000" pitchFamily="18" charset="0"/>
            </a:endParaRPr>
          </a:p>
          <a:p>
            <a:r>
              <a:rPr lang="en-US" sz="1500" dirty="0">
                <a:solidFill>
                  <a:schemeClr val="bg2">
                    <a:lumMod val="25000"/>
                  </a:schemeClr>
                </a:solidFill>
                <a:latin typeface="+mn-lt"/>
              </a:rPr>
              <a:t>Set-up stand alone account for Penang Street Food Festival. </a:t>
            </a:r>
          </a:p>
          <a:p>
            <a:endParaRPr lang="en-US" sz="1500" dirty="0">
              <a:solidFill>
                <a:schemeClr val="bg2">
                  <a:lumMod val="25000"/>
                </a:schemeClr>
              </a:solidFill>
              <a:latin typeface="+mn-lt"/>
            </a:endParaRPr>
          </a:p>
          <a:p>
            <a:r>
              <a:rPr lang="en-US" sz="1500" dirty="0">
                <a:solidFill>
                  <a:schemeClr val="bg2">
                    <a:lumMod val="25000"/>
                  </a:schemeClr>
                </a:solidFill>
                <a:latin typeface="+mn-lt"/>
              </a:rPr>
              <a:t>Beside stand alone ads campaign, will ride on other platform to promote such as Penang International Food Festival’s page, Penang Global Tourism’s Page, MOTAC and etc. </a:t>
            </a:r>
            <a:endParaRPr lang="en-GB" sz="1500" dirty="0">
              <a:solidFill>
                <a:schemeClr val="bg2">
                  <a:lumMod val="25000"/>
                </a:schemeClr>
              </a:solidFill>
              <a:latin typeface="+mn-lt"/>
            </a:endParaRP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77000" y="2209800"/>
            <a:ext cx="5164138" cy="2582069"/>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278938" y="378770"/>
            <a:ext cx="2362200" cy="654448"/>
          </a:xfrm>
          <a:prstGeom prst="rect">
            <a:avLst/>
          </a:prstGeom>
        </p:spPr>
      </p:pic>
    </p:spTree>
    <p:extLst>
      <p:ext uri="{BB962C8B-B14F-4D97-AF65-F5344CB8AC3E}">
        <p14:creationId xmlns:p14="http://schemas.microsoft.com/office/powerpoint/2010/main" val="334275760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E2A4EC-321A-43C5-91E9-5AA9FE39C959}"/>
              </a:ext>
            </a:extLst>
          </p:cNvPr>
          <p:cNvPicPr>
            <a:picLocks noChangeAspect="1"/>
          </p:cNvPicPr>
          <p:nvPr/>
        </p:nvPicPr>
        <p:blipFill>
          <a:blip r:embed="rId3"/>
          <a:stretch>
            <a:fillRect/>
          </a:stretch>
        </p:blipFill>
        <p:spPr>
          <a:xfrm>
            <a:off x="9372600" y="2133600"/>
            <a:ext cx="2000250" cy="2000250"/>
          </a:xfrm>
          <a:prstGeom prst="rect">
            <a:avLst/>
          </a:prstGeom>
        </p:spPr>
      </p:pic>
      <p:pic>
        <p:nvPicPr>
          <p:cNvPr id="6" name="Picture 5">
            <a:extLst>
              <a:ext uri="{FF2B5EF4-FFF2-40B4-BE49-F238E27FC236}">
                <a16:creationId xmlns:a16="http://schemas.microsoft.com/office/drawing/2014/main" id="{4D5A09CF-E289-41F9-BE7D-98188DE82C90}"/>
              </a:ext>
            </a:extLst>
          </p:cNvPr>
          <p:cNvPicPr>
            <a:picLocks noChangeAspect="1"/>
          </p:cNvPicPr>
          <p:nvPr/>
        </p:nvPicPr>
        <p:blipFill>
          <a:blip r:embed="rId4"/>
          <a:stretch>
            <a:fillRect/>
          </a:stretch>
        </p:blipFill>
        <p:spPr>
          <a:xfrm rot="5400000">
            <a:off x="7297021" y="2227979"/>
            <a:ext cx="1974231" cy="1480673"/>
          </a:xfrm>
          <a:prstGeom prst="rect">
            <a:avLst/>
          </a:prstGeom>
        </p:spPr>
      </p:pic>
      <p:pic>
        <p:nvPicPr>
          <p:cNvPr id="8" name="Picture 7">
            <a:extLst>
              <a:ext uri="{FF2B5EF4-FFF2-40B4-BE49-F238E27FC236}">
                <a16:creationId xmlns:a16="http://schemas.microsoft.com/office/drawing/2014/main" id="{9CCF4DBE-E13E-4079-94BD-E02B959AAC0D}"/>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7386" t="1107" r="15145" b="2845"/>
          <a:stretch/>
        </p:blipFill>
        <p:spPr>
          <a:xfrm>
            <a:off x="9829800" y="4267200"/>
            <a:ext cx="1253882" cy="1554557"/>
          </a:xfrm>
          <a:prstGeom prst="rect">
            <a:avLst/>
          </a:prstGeom>
        </p:spPr>
      </p:pic>
      <p:sp>
        <p:nvSpPr>
          <p:cNvPr id="9" name="Rectangle 3">
            <a:extLst>
              <a:ext uri="{FF2B5EF4-FFF2-40B4-BE49-F238E27FC236}">
                <a16:creationId xmlns:a16="http://schemas.microsoft.com/office/drawing/2014/main" id="{FC992C89-A4EB-4430-A8A3-720F3ACBE74C}"/>
              </a:ext>
            </a:extLst>
          </p:cNvPr>
          <p:cNvSpPr txBox="1">
            <a:spLocks noChangeArrowheads="1"/>
          </p:cNvSpPr>
          <p:nvPr/>
        </p:nvSpPr>
        <p:spPr bwMode="gray">
          <a:xfrm>
            <a:off x="550863" y="1600200"/>
            <a:ext cx="5687060" cy="3967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US" dirty="0">
                <a:solidFill>
                  <a:srgbClr val="00A19A"/>
                </a:solidFill>
                <a:latin typeface="Quicksand Book" panose="02070303000000060000" pitchFamily="18" charset="0"/>
              </a:rPr>
              <a:t>Go Green</a:t>
            </a:r>
          </a:p>
          <a:p>
            <a:pPr algn="ctr"/>
            <a:endParaRPr lang="en-US" dirty="0">
              <a:solidFill>
                <a:srgbClr val="00A19A"/>
              </a:solidFill>
              <a:latin typeface="Quicksand Book" panose="02070303000000060000" pitchFamily="18" charset="0"/>
            </a:endParaRPr>
          </a:p>
          <a:p>
            <a:r>
              <a:rPr lang="en-US" sz="1500" dirty="0">
                <a:solidFill>
                  <a:schemeClr val="bg2">
                    <a:lumMod val="25000"/>
                  </a:schemeClr>
                </a:solidFill>
                <a:latin typeface="+mn-lt"/>
              </a:rPr>
              <a:t>Participating stalls will be encouraged to use paper bags, straws, plates, bowl or banana leaf.</a:t>
            </a:r>
          </a:p>
          <a:p>
            <a:endParaRPr lang="en-US" sz="1500" dirty="0">
              <a:solidFill>
                <a:schemeClr val="bg2">
                  <a:lumMod val="25000"/>
                </a:schemeClr>
              </a:solidFill>
              <a:latin typeface="+mn-lt"/>
            </a:endParaRPr>
          </a:p>
          <a:p>
            <a:r>
              <a:rPr lang="en-US" sz="1500" dirty="0">
                <a:solidFill>
                  <a:schemeClr val="bg2">
                    <a:lumMod val="25000"/>
                  </a:schemeClr>
                </a:solidFill>
                <a:latin typeface="+mn-lt"/>
              </a:rPr>
              <a:t>No single use plastic.</a:t>
            </a:r>
          </a:p>
          <a:p>
            <a:endParaRPr lang="en-US" sz="1500" dirty="0">
              <a:solidFill>
                <a:schemeClr val="bg2">
                  <a:lumMod val="25000"/>
                </a:schemeClr>
              </a:solidFill>
              <a:latin typeface="+mn-lt"/>
            </a:endParaRPr>
          </a:p>
          <a:p>
            <a:r>
              <a:rPr lang="en-US" sz="1500" dirty="0">
                <a:solidFill>
                  <a:schemeClr val="bg2">
                    <a:lumMod val="25000"/>
                  </a:schemeClr>
                </a:solidFill>
                <a:latin typeface="+mn-lt"/>
              </a:rPr>
              <a:t>Visitors will be encouraged to bring their own tumblers. </a:t>
            </a:r>
            <a:endParaRPr lang="en-GB" sz="1500" dirty="0">
              <a:solidFill>
                <a:schemeClr val="bg2">
                  <a:lumMod val="25000"/>
                </a:schemeClr>
              </a:solidFill>
              <a:latin typeface="+mn-lt"/>
            </a:endParaRPr>
          </a:p>
        </p:txBody>
      </p:sp>
      <p:sp>
        <p:nvSpPr>
          <p:cNvPr id="11" name="Title 1"/>
          <p:cNvSpPr>
            <a:spLocks noGrp="1"/>
          </p:cNvSpPr>
          <p:nvPr>
            <p:ph type="title"/>
          </p:nvPr>
        </p:nvSpPr>
        <p:spPr>
          <a:xfrm>
            <a:off x="550863" y="298800"/>
            <a:ext cx="11090275" cy="814388"/>
          </a:xfrm>
        </p:spPr>
        <p:txBody>
          <a:bodyPr/>
          <a:lstStyle/>
          <a:p>
            <a:r>
              <a:rPr lang="en-US" dirty="0">
                <a:latin typeface="Quicksand Bold" pitchFamily="50" charset="0"/>
              </a:rPr>
              <a:t>Green Initiative</a:t>
            </a:r>
          </a:p>
        </p:txBody>
      </p:sp>
    </p:spTree>
    <p:extLst>
      <p:ext uri="{BB962C8B-B14F-4D97-AF65-F5344CB8AC3E}">
        <p14:creationId xmlns:p14="http://schemas.microsoft.com/office/powerpoint/2010/main" val="17118572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10800" y="5592315"/>
            <a:ext cx="1768756" cy="1093620"/>
          </a:xfrm>
          <a:prstGeom prst="rect">
            <a:avLst/>
          </a:prstGeom>
        </p:spPr>
      </p:pic>
      <p:sp>
        <p:nvSpPr>
          <p:cNvPr id="9" name="Subtitle 6"/>
          <p:cNvSpPr txBox="1">
            <a:spLocks/>
          </p:cNvSpPr>
          <p:nvPr/>
        </p:nvSpPr>
        <p:spPr bwMode="gray">
          <a:xfrm>
            <a:off x="381000" y="6415330"/>
            <a:ext cx="11183937" cy="33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1500" b="0">
                <a:solidFill>
                  <a:schemeClr val="tx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r>
              <a:rPr lang="en-US" sz="900" i="1" kern="0" dirty="0">
                <a:solidFill>
                  <a:schemeClr val="bg1">
                    <a:lumMod val="85000"/>
                  </a:schemeClr>
                </a:solidFill>
              </a:rPr>
              <a:t>This document is an intellectual property of </a:t>
            </a:r>
            <a:r>
              <a:rPr lang="en-US" sz="900" i="1" kern="0" dirty="0" err="1">
                <a:solidFill>
                  <a:schemeClr val="bg1">
                    <a:lumMod val="85000"/>
                  </a:schemeClr>
                </a:solidFill>
              </a:rPr>
              <a:t>Goche</a:t>
            </a:r>
            <a:r>
              <a:rPr lang="en-US" sz="900" i="1" kern="0" dirty="0">
                <a:solidFill>
                  <a:schemeClr val="bg1">
                    <a:lumMod val="85000"/>
                  </a:schemeClr>
                </a:solidFill>
              </a:rPr>
              <a:t> Corporation </a:t>
            </a:r>
            <a:r>
              <a:rPr lang="en-US" sz="900" i="1" kern="0" dirty="0" err="1">
                <a:solidFill>
                  <a:schemeClr val="bg1">
                    <a:lumMod val="85000"/>
                  </a:schemeClr>
                </a:solidFill>
              </a:rPr>
              <a:t>Sdn</a:t>
            </a:r>
            <a:r>
              <a:rPr lang="en-US" sz="900" i="1" kern="0" dirty="0">
                <a:solidFill>
                  <a:schemeClr val="bg1">
                    <a:lumMod val="85000"/>
                  </a:schemeClr>
                </a:solidFill>
              </a:rPr>
              <a:t> Bhd. Any distribution and/or duplication without consent is strictly prohibited.</a:t>
            </a:r>
          </a:p>
        </p:txBody>
      </p:sp>
    </p:spTree>
    <p:extLst>
      <p:ext uri="{BB962C8B-B14F-4D97-AF65-F5344CB8AC3E}">
        <p14:creationId xmlns:p14="http://schemas.microsoft.com/office/powerpoint/2010/main" val="334692972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7" name="Subtitle 6"/>
          <p:cNvSpPr>
            <a:spLocks noGrp="1"/>
          </p:cNvSpPr>
          <p:nvPr>
            <p:ph type="subTitle" idx="1"/>
          </p:nvPr>
        </p:nvSpPr>
        <p:spPr>
          <a:xfrm>
            <a:off x="381000" y="5835352"/>
            <a:ext cx="11430000" cy="336941"/>
          </a:xfrm>
        </p:spPr>
        <p:txBody>
          <a:bodyPr/>
          <a:lstStyle/>
          <a:p>
            <a:pPr algn="ctr"/>
            <a:r>
              <a:rPr lang="en-US" sz="1200" b="1" dirty="0">
                <a:solidFill>
                  <a:schemeClr val="bg1"/>
                </a:solidFill>
              </a:rPr>
              <a:t>Event Concept &amp; Proposal by </a:t>
            </a:r>
            <a:r>
              <a:rPr lang="en-US" sz="1200" b="1" dirty="0" err="1">
                <a:solidFill>
                  <a:schemeClr val="bg1"/>
                </a:solidFill>
              </a:rPr>
              <a:t>Goche</a:t>
            </a:r>
            <a:r>
              <a:rPr lang="en-US" sz="1200" b="1" dirty="0">
                <a:solidFill>
                  <a:schemeClr val="bg1"/>
                </a:solidFill>
              </a:rPr>
              <a:t> Corporation </a:t>
            </a:r>
            <a:r>
              <a:rPr lang="en-US" sz="1200" b="1" dirty="0" err="1">
                <a:solidFill>
                  <a:schemeClr val="bg1"/>
                </a:solidFill>
              </a:rPr>
              <a:t>Sdn</a:t>
            </a:r>
            <a:r>
              <a:rPr lang="en-US" sz="1200" b="1" dirty="0">
                <a:solidFill>
                  <a:schemeClr val="bg1"/>
                </a:solidFill>
              </a:rPr>
              <a:t> </a:t>
            </a:r>
            <a:r>
              <a:rPr lang="en-US" sz="1200" b="1" dirty="0" err="1">
                <a:solidFill>
                  <a:schemeClr val="bg1"/>
                </a:solidFill>
              </a:rPr>
              <a:t>Bhd</a:t>
            </a:r>
            <a:r>
              <a:rPr lang="en-US" sz="1200" b="1" dirty="0">
                <a:solidFill>
                  <a:schemeClr val="bg1"/>
                </a:solidFill>
              </a:rPr>
              <a:t> exclusively for Penang Global Tourism.</a:t>
            </a:r>
          </a:p>
          <a:p>
            <a:pPr algn="ctr"/>
            <a:r>
              <a:rPr lang="en-US" sz="1200" b="1" dirty="0">
                <a:solidFill>
                  <a:schemeClr val="bg1"/>
                </a:solidFill>
              </a:rPr>
              <a:t>For more info, please contact </a:t>
            </a:r>
            <a:r>
              <a:rPr lang="en-US" sz="1200" b="1" dirty="0" err="1">
                <a:solidFill>
                  <a:schemeClr val="bg1"/>
                </a:solidFill>
              </a:rPr>
              <a:t>Ms</a:t>
            </a:r>
            <a:r>
              <a:rPr lang="en-US" sz="1200" b="1" dirty="0">
                <a:solidFill>
                  <a:schemeClr val="bg1"/>
                </a:solidFill>
              </a:rPr>
              <a:t> Yvonne Toh (yvonne@gochecorp.com)</a:t>
            </a:r>
          </a:p>
        </p:txBody>
      </p:sp>
      <p:pic>
        <p:nvPicPr>
          <p:cNvPr id="6" name="Picture 5"/>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0210800" y="5592315"/>
            <a:ext cx="1768756" cy="1093620"/>
          </a:xfrm>
          <a:prstGeom prst="rect">
            <a:avLst/>
          </a:prstGeom>
        </p:spPr>
      </p:pic>
      <p:sp>
        <p:nvSpPr>
          <p:cNvPr id="9" name="Subtitle 6"/>
          <p:cNvSpPr txBox="1">
            <a:spLocks/>
          </p:cNvSpPr>
          <p:nvPr/>
        </p:nvSpPr>
        <p:spPr bwMode="gray">
          <a:xfrm>
            <a:off x="381000" y="6415330"/>
            <a:ext cx="11183937" cy="3369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10000"/>
              </a:lnSpc>
              <a:spcBef>
                <a:spcPct val="0"/>
              </a:spcBef>
              <a:spcAft>
                <a:spcPct val="0"/>
              </a:spcAft>
              <a:defRPr sz="1500" b="0">
                <a:solidFill>
                  <a:schemeClr val="tx1"/>
                </a:solidFill>
                <a:latin typeface="+mn-lt"/>
                <a:ea typeface="+mn-ea"/>
                <a:cs typeface="+mn-cs"/>
              </a:defRPr>
            </a:lvl1pPr>
            <a:lvl2pPr marL="1588" algn="l" rtl="0" eaLnBrk="1" fontAlgn="base" hangingPunct="1">
              <a:lnSpc>
                <a:spcPct val="110000"/>
              </a:lnSpc>
              <a:spcBef>
                <a:spcPct val="0"/>
              </a:spcBef>
              <a:spcAft>
                <a:spcPct val="0"/>
              </a:spcAft>
              <a:defRPr sz="1500">
                <a:solidFill>
                  <a:schemeClr val="tx1"/>
                </a:solidFill>
                <a:latin typeface="+mn-lt"/>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mn-lt"/>
                <a:cs typeface="+mn-cs"/>
              </a:defRPr>
            </a:lvl3pPr>
            <a:lvl4pPr marL="304800" indent="-153988" algn="l" rtl="0" eaLnBrk="1" fontAlgn="base" hangingPunct="1">
              <a:lnSpc>
                <a:spcPct val="110000"/>
              </a:lnSpc>
              <a:spcBef>
                <a:spcPct val="0"/>
              </a:spcBef>
              <a:spcAft>
                <a:spcPct val="0"/>
              </a:spcAft>
              <a:buFont typeface="Arial" pitchFamily="34" charset="0"/>
              <a:buChar char="•"/>
              <a:defRPr sz="1500">
                <a:solidFill>
                  <a:schemeClr val="tx1"/>
                </a:solidFill>
                <a:latin typeface="+mn-lt"/>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mn-lt"/>
                <a:cs typeface="+mn-cs"/>
              </a:defRPr>
            </a:lvl5pPr>
            <a:lvl6pPr marL="996950" indent="-182563"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563"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563"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563" algn="l" rtl="0" eaLnBrk="1" fontAlgn="base" hangingPunct="1">
              <a:lnSpc>
                <a:spcPct val="110000"/>
              </a:lnSpc>
              <a:spcBef>
                <a:spcPct val="0"/>
              </a:spcBef>
              <a:spcAft>
                <a:spcPct val="0"/>
              </a:spcAft>
              <a:buChar char="•"/>
              <a:defRPr sz="1400">
                <a:solidFill>
                  <a:schemeClr val="tx1"/>
                </a:solidFill>
                <a:latin typeface="+mn-lt"/>
                <a:cs typeface="+mn-cs"/>
              </a:defRPr>
            </a:lvl9pPr>
          </a:lstStyle>
          <a:p>
            <a:r>
              <a:rPr lang="en-US" sz="900" i="1" kern="0" dirty="0">
                <a:solidFill>
                  <a:schemeClr val="bg1">
                    <a:lumMod val="85000"/>
                  </a:schemeClr>
                </a:solidFill>
              </a:rPr>
              <a:t>This document is an intellectual property of </a:t>
            </a:r>
            <a:r>
              <a:rPr lang="en-US" sz="900" i="1" kern="0" dirty="0" err="1">
                <a:solidFill>
                  <a:schemeClr val="bg1">
                    <a:lumMod val="85000"/>
                  </a:schemeClr>
                </a:solidFill>
              </a:rPr>
              <a:t>Goche</a:t>
            </a:r>
            <a:r>
              <a:rPr lang="en-US" sz="900" i="1" kern="0" dirty="0">
                <a:solidFill>
                  <a:schemeClr val="bg1">
                    <a:lumMod val="85000"/>
                  </a:schemeClr>
                </a:solidFill>
              </a:rPr>
              <a:t> Corporation </a:t>
            </a:r>
            <a:r>
              <a:rPr lang="en-US" sz="900" i="1" kern="0" dirty="0" err="1">
                <a:solidFill>
                  <a:schemeClr val="bg1">
                    <a:lumMod val="85000"/>
                  </a:schemeClr>
                </a:solidFill>
              </a:rPr>
              <a:t>Sdn</a:t>
            </a:r>
            <a:r>
              <a:rPr lang="en-US" sz="900" i="1" kern="0" dirty="0">
                <a:solidFill>
                  <a:schemeClr val="bg1">
                    <a:lumMod val="85000"/>
                  </a:schemeClr>
                </a:solidFill>
              </a:rPr>
              <a:t> Bhd. Any distribution and/or duplication without consent is strictly prohibited.</a:t>
            </a:r>
          </a:p>
        </p:txBody>
      </p:sp>
      <p:sp>
        <p:nvSpPr>
          <p:cNvPr id="5" name="Title 1"/>
          <p:cNvSpPr txBox="1">
            <a:spLocks/>
          </p:cNvSpPr>
          <p:nvPr/>
        </p:nvSpPr>
        <p:spPr bwMode="gray">
          <a:xfrm>
            <a:off x="550863" y="3505200"/>
            <a:ext cx="11090275" cy="814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3000" b="1">
                <a:solidFill>
                  <a:srgbClr val="00A19A"/>
                </a:solidFill>
                <a:latin typeface="+mj-lt"/>
                <a:ea typeface="+mj-ea"/>
                <a:cs typeface="+mj-cs"/>
              </a:defRPr>
            </a:lvl1pPr>
            <a:lvl2pPr algn="l" rtl="0" eaLnBrk="1" fontAlgn="base" hangingPunct="1">
              <a:lnSpc>
                <a:spcPct val="110000"/>
              </a:lnSpc>
              <a:spcBef>
                <a:spcPct val="0"/>
              </a:spcBef>
              <a:spcAft>
                <a:spcPct val="0"/>
              </a:spcAft>
              <a:defRPr sz="2200" b="1">
                <a:solidFill>
                  <a:schemeClr val="accent1"/>
                </a:solidFill>
                <a:latin typeface="Arial" charset="0"/>
                <a:cs typeface="Arial" charset="0"/>
              </a:defRPr>
            </a:lvl2pPr>
            <a:lvl3pPr algn="l" rtl="0" eaLnBrk="1" fontAlgn="base" hangingPunct="1">
              <a:lnSpc>
                <a:spcPct val="110000"/>
              </a:lnSpc>
              <a:spcBef>
                <a:spcPct val="0"/>
              </a:spcBef>
              <a:spcAft>
                <a:spcPct val="0"/>
              </a:spcAft>
              <a:defRPr sz="2200" b="1">
                <a:solidFill>
                  <a:schemeClr val="accent1"/>
                </a:solidFill>
                <a:latin typeface="Arial" charset="0"/>
                <a:cs typeface="Arial" charset="0"/>
              </a:defRPr>
            </a:lvl3pPr>
            <a:lvl4pPr algn="l" rtl="0" eaLnBrk="1" fontAlgn="base" hangingPunct="1">
              <a:lnSpc>
                <a:spcPct val="110000"/>
              </a:lnSpc>
              <a:spcBef>
                <a:spcPct val="0"/>
              </a:spcBef>
              <a:spcAft>
                <a:spcPct val="0"/>
              </a:spcAft>
              <a:defRPr sz="2200" b="1">
                <a:solidFill>
                  <a:schemeClr val="accent1"/>
                </a:solidFill>
                <a:latin typeface="Arial" charset="0"/>
                <a:cs typeface="Arial" charset="0"/>
              </a:defRPr>
            </a:lvl4pPr>
            <a:lvl5pPr algn="l" rtl="0" eaLnBrk="1" fontAlgn="base" hangingPunct="1">
              <a:lnSpc>
                <a:spcPct val="110000"/>
              </a:lnSpc>
              <a:spcBef>
                <a:spcPct val="0"/>
              </a:spcBef>
              <a:spcAft>
                <a:spcPct val="0"/>
              </a:spcAft>
              <a:defRPr sz="2200" b="1">
                <a:solidFill>
                  <a:schemeClr val="accent1"/>
                </a:solidFill>
                <a:latin typeface="Arial" charset="0"/>
                <a:cs typeface="Arial" charset="0"/>
              </a:defRPr>
            </a:lvl5pPr>
            <a:lvl6pPr marL="457200" algn="l" rtl="0" eaLnBrk="1" fontAlgn="base" hangingPunct="1">
              <a:lnSpc>
                <a:spcPct val="110000"/>
              </a:lnSpc>
              <a:spcBef>
                <a:spcPct val="0"/>
              </a:spcBef>
              <a:spcAft>
                <a:spcPct val="0"/>
              </a:spcAft>
              <a:defRPr sz="2200" b="1">
                <a:solidFill>
                  <a:schemeClr val="accent1"/>
                </a:solidFill>
                <a:latin typeface="Arial" charset="0"/>
                <a:cs typeface="Arial" charset="0"/>
              </a:defRPr>
            </a:lvl6pPr>
            <a:lvl7pPr marL="914400" algn="l" rtl="0" eaLnBrk="1" fontAlgn="base" hangingPunct="1">
              <a:lnSpc>
                <a:spcPct val="110000"/>
              </a:lnSpc>
              <a:spcBef>
                <a:spcPct val="0"/>
              </a:spcBef>
              <a:spcAft>
                <a:spcPct val="0"/>
              </a:spcAft>
              <a:defRPr sz="2200" b="1">
                <a:solidFill>
                  <a:schemeClr val="accent1"/>
                </a:solidFill>
                <a:latin typeface="Arial" charset="0"/>
                <a:cs typeface="Arial" charset="0"/>
              </a:defRPr>
            </a:lvl7pPr>
            <a:lvl8pPr marL="1371600" algn="l" rtl="0" eaLnBrk="1" fontAlgn="base" hangingPunct="1">
              <a:lnSpc>
                <a:spcPct val="110000"/>
              </a:lnSpc>
              <a:spcBef>
                <a:spcPct val="0"/>
              </a:spcBef>
              <a:spcAft>
                <a:spcPct val="0"/>
              </a:spcAft>
              <a:defRPr sz="2200" b="1">
                <a:solidFill>
                  <a:schemeClr val="accent1"/>
                </a:solidFill>
                <a:latin typeface="Arial" charset="0"/>
                <a:cs typeface="Arial" charset="0"/>
              </a:defRPr>
            </a:lvl8pPr>
            <a:lvl9pPr marL="1828800" algn="l" rtl="0" eaLnBrk="1" fontAlgn="base" hangingPunct="1">
              <a:lnSpc>
                <a:spcPct val="110000"/>
              </a:lnSpc>
              <a:spcBef>
                <a:spcPct val="0"/>
              </a:spcBef>
              <a:spcAft>
                <a:spcPct val="0"/>
              </a:spcAft>
              <a:defRPr sz="2200" b="1">
                <a:solidFill>
                  <a:schemeClr val="accent1"/>
                </a:solidFill>
                <a:latin typeface="Arial" charset="0"/>
                <a:cs typeface="Arial" charset="0"/>
              </a:defRPr>
            </a:lvl9pPr>
          </a:lstStyle>
          <a:p>
            <a:pPr algn="ctr"/>
            <a:r>
              <a:rPr lang="en-GB" sz="2000" kern="0" dirty="0">
                <a:solidFill>
                  <a:schemeClr val="bg1"/>
                </a:solidFill>
              </a:rPr>
              <a:t>Thank you!</a:t>
            </a:r>
          </a:p>
        </p:txBody>
      </p:sp>
    </p:spTree>
    <p:extLst>
      <p:ext uri="{BB962C8B-B14F-4D97-AF65-F5344CB8AC3E}">
        <p14:creationId xmlns:p14="http://schemas.microsoft.com/office/powerpoint/2010/main" val="32129425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21"/>
            <a:ext cx="12192000" cy="6861042"/>
          </a:xfrm>
          <a:prstGeom prst="rect">
            <a:avLst/>
          </a:prstGeom>
        </p:spPr>
      </p:pic>
    </p:spTree>
    <p:extLst>
      <p:ext uri="{BB962C8B-B14F-4D97-AF65-F5344CB8AC3E}">
        <p14:creationId xmlns:p14="http://schemas.microsoft.com/office/powerpoint/2010/main" val="43854005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521"/>
            <a:ext cx="12192000" cy="6861042"/>
          </a:xfrm>
          <a:prstGeom prst="rect">
            <a:avLst/>
          </a:prstGeom>
        </p:spPr>
      </p:pic>
    </p:spTree>
    <p:extLst>
      <p:ext uri="{BB962C8B-B14F-4D97-AF65-F5344CB8AC3E}">
        <p14:creationId xmlns:p14="http://schemas.microsoft.com/office/powerpoint/2010/main" val="875966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21"/>
            <a:ext cx="12192000" cy="6861042"/>
          </a:xfrm>
          <a:prstGeom prst="rect">
            <a:avLst/>
          </a:prstGeom>
        </p:spPr>
      </p:pic>
    </p:spTree>
    <p:extLst>
      <p:ext uri="{BB962C8B-B14F-4D97-AF65-F5344CB8AC3E}">
        <p14:creationId xmlns:p14="http://schemas.microsoft.com/office/powerpoint/2010/main" val="1541159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550863" y="298800"/>
            <a:ext cx="11090275" cy="814388"/>
          </a:xfrm>
        </p:spPr>
        <p:txBody>
          <a:bodyPr/>
          <a:lstStyle/>
          <a:p>
            <a:r>
              <a:rPr lang="en-GB" dirty="0"/>
              <a:t>Entrance Arch </a:t>
            </a:r>
            <a:br>
              <a:rPr lang="en-GB" dirty="0"/>
            </a:br>
            <a:r>
              <a:rPr lang="en-GB" dirty="0"/>
              <a:t>Proposed</a:t>
            </a:r>
          </a:p>
        </p:txBody>
      </p:sp>
      <p:sp>
        <p:nvSpPr>
          <p:cNvPr id="7" name="Rectangle 3"/>
          <p:cNvSpPr txBox="1">
            <a:spLocks noChangeArrowheads="1"/>
          </p:cNvSpPr>
          <p:nvPr/>
        </p:nvSpPr>
        <p:spPr bwMode="gray">
          <a:xfrm>
            <a:off x="622300" y="914400"/>
            <a:ext cx="51689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Main Entrance Décor Concept</a:t>
            </a:r>
          </a:p>
          <a:p>
            <a:pPr lvl="1"/>
            <a:endParaRPr lang="en-GB" b="1" dirty="0">
              <a:solidFill>
                <a:schemeClr val="bg2">
                  <a:lumMod val="25000"/>
                </a:schemeClr>
              </a:solidFill>
              <a:latin typeface="Quicksand Light" panose="02070303000000060000" pitchFamily="18" charset="0"/>
            </a:endParaRPr>
          </a:p>
          <a:p>
            <a:pPr lvl="1"/>
            <a:r>
              <a:rPr lang="en-GB" dirty="0">
                <a:solidFill>
                  <a:schemeClr val="bg2">
                    <a:lumMod val="25000"/>
                  </a:schemeClr>
                </a:solidFill>
                <a:latin typeface="Quicksand Light" panose="02070303000000060000" pitchFamily="18" charset="0"/>
              </a:rPr>
              <a:t>Featuring the façade of Penang Heritage buildings with the traditional food stalls and giant sized famous local street food</a:t>
            </a:r>
            <a:r>
              <a:rPr lang="en-GB" dirty="0">
                <a:solidFill>
                  <a:schemeClr val="accent1"/>
                </a:solidFill>
                <a:latin typeface="Quicksand Light" panose="02070303000000060000" pitchFamily="18" charset="0"/>
              </a:rPr>
              <a:t>.</a:t>
            </a:r>
            <a:endParaRPr lang="en-GB" b="1" dirty="0">
              <a:solidFill>
                <a:schemeClr val="accent1"/>
              </a:solidFill>
              <a:latin typeface="Quicksand Light" panose="02070303000000060000" pitchFamily="18" charset="0"/>
            </a:endParaRP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3315" r="22499"/>
          <a:stretch/>
        </p:blipFill>
        <p:spPr>
          <a:xfrm>
            <a:off x="6858001" y="1904999"/>
            <a:ext cx="4783138" cy="3771319"/>
          </a:xfrm>
          <a:prstGeom prst="rect">
            <a:avLst/>
          </a:prstGeom>
        </p:spPr>
      </p:pic>
    </p:spTree>
    <p:extLst>
      <p:ext uri="{BB962C8B-B14F-4D97-AF65-F5344CB8AC3E}">
        <p14:creationId xmlns:p14="http://schemas.microsoft.com/office/powerpoint/2010/main" val="6222029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21"/>
            <a:ext cx="12192000" cy="6861042"/>
          </a:xfrm>
          <a:prstGeom prst="rect">
            <a:avLst/>
          </a:prstGeom>
        </p:spPr>
      </p:pic>
    </p:spTree>
    <p:extLst>
      <p:ext uri="{BB962C8B-B14F-4D97-AF65-F5344CB8AC3E}">
        <p14:creationId xmlns:p14="http://schemas.microsoft.com/office/powerpoint/2010/main" val="27311045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 y="0"/>
            <a:ext cx="12193544" cy="6858000"/>
          </a:xfrm>
          <a:prstGeom prst="rect">
            <a:avLst/>
          </a:prstGeom>
        </p:spPr>
      </p:pic>
    </p:spTree>
    <p:extLst>
      <p:ext uri="{BB962C8B-B14F-4D97-AF65-F5344CB8AC3E}">
        <p14:creationId xmlns:p14="http://schemas.microsoft.com/office/powerpoint/2010/main" val="327236700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4"/>
            <a:ext cx="12192000" cy="6857132"/>
          </a:xfrm>
          <a:prstGeom prst="rect">
            <a:avLst/>
          </a:prstGeom>
        </p:spPr>
      </p:pic>
    </p:spTree>
    <p:extLst>
      <p:ext uri="{BB962C8B-B14F-4D97-AF65-F5344CB8AC3E}">
        <p14:creationId xmlns:p14="http://schemas.microsoft.com/office/powerpoint/2010/main" val="40110853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 y="0"/>
            <a:ext cx="12193544" cy="6858000"/>
          </a:xfrm>
          <a:prstGeom prst="rect">
            <a:avLst/>
          </a:prstGeom>
        </p:spPr>
      </p:pic>
    </p:spTree>
    <p:extLst>
      <p:ext uri="{BB962C8B-B14F-4D97-AF65-F5344CB8AC3E}">
        <p14:creationId xmlns:p14="http://schemas.microsoft.com/office/powerpoint/2010/main" val="230090461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0000" t="13333" r="9375" b="13333"/>
          <a:stretch/>
        </p:blipFill>
        <p:spPr>
          <a:xfrm>
            <a:off x="4800600" y="1447800"/>
            <a:ext cx="6680200" cy="4545291"/>
          </a:xfrm>
          <a:prstGeom prst="rect">
            <a:avLst/>
          </a:prstGeom>
        </p:spPr>
      </p:pic>
      <p:sp>
        <p:nvSpPr>
          <p:cNvPr id="8" name="Title 1"/>
          <p:cNvSpPr>
            <a:spLocks noGrp="1"/>
          </p:cNvSpPr>
          <p:nvPr>
            <p:ph type="title"/>
          </p:nvPr>
        </p:nvSpPr>
        <p:spPr>
          <a:xfrm>
            <a:off x="550863" y="298800"/>
            <a:ext cx="11090275" cy="814388"/>
          </a:xfrm>
        </p:spPr>
        <p:txBody>
          <a:bodyPr/>
          <a:lstStyle/>
          <a:p>
            <a:r>
              <a:rPr lang="en-US" dirty="0">
                <a:latin typeface="Quicksand Bold" pitchFamily="50" charset="0"/>
              </a:rPr>
              <a:t>Past Event – Global Curry Exchange</a:t>
            </a:r>
          </a:p>
        </p:txBody>
      </p:sp>
      <p:pic>
        <p:nvPicPr>
          <p:cNvPr id="1028" name="Picture 4" descr="Image may contain: foo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1" y="1447800"/>
            <a:ext cx="3214846" cy="45452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84531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50863" y="298800"/>
            <a:ext cx="11090275" cy="814388"/>
          </a:xfrm>
        </p:spPr>
        <p:txBody>
          <a:bodyPr/>
          <a:lstStyle/>
          <a:p>
            <a:r>
              <a:rPr lang="en-US" dirty="0">
                <a:latin typeface="Quicksand Bold" pitchFamily="50" charset="0"/>
              </a:rPr>
              <a:t>Past Event – Global Curry Exchange</a:t>
            </a:r>
          </a:p>
        </p:txBody>
      </p:sp>
      <p:pic>
        <p:nvPicPr>
          <p:cNvPr id="4" name="Picture 3"/>
          <p:cNvPicPr>
            <a:picLocks noChangeAspect="1"/>
          </p:cNvPicPr>
          <p:nvPr/>
        </p:nvPicPr>
        <p:blipFill rotWithShape="1">
          <a:blip r:embed="rId2"/>
          <a:srcRect l="625" t="13333" r="1251" b="13333"/>
          <a:stretch/>
        </p:blipFill>
        <p:spPr>
          <a:xfrm>
            <a:off x="990600" y="1600200"/>
            <a:ext cx="10210800" cy="4292438"/>
          </a:xfrm>
          <a:prstGeom prst="rect">
            <a:avLst/>
          </a:prstGeom>
        </p:spPr>
      </p:pic>
    </p:spTree>
    <p:extLst>
      <p:ext uri="{BB962C8B-B14F-4D97-AF65-F5344CB8AC3E}">
        <p14:creationId xmlns:p14="http://schemas.microsoft.com/office/powerpoint/2010/main" val="392769196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550863" y="298800"/>
            <a:ext cx="11090275" cy="814388"/>
          </a:xfrm>
        </p:spPr>
        <p:txBody>
          <a:bodyPr/>
          <a:lstStyle/>
          <a:p>
            <a:r>
              <a:rPr lang="en-US" dirty="0">
                <a:latin typeface="Quicksand Bold" pitchFamily="50" charset="0"/>
              </a:rPr>
              <a:t>Past Event – Global Curry Exchange</a:t>
            </a:r>
          </a:p>
        </p:txBody>
      </p:sp>
      <p:pic>
        <p:nvPicPr>
          <p:cNvPr id="2" name="Picture 1"/>
          <p:cNvPicPr>
            <a:picLocks noChangeAspect="1"/>
          </p:cNvPicPr>
          <p:nvPr/>
        </p:nvPicPr>
        <p:blipFill rotWithShape="1">
          <a:blip r:embed="rId2"/>
          <a:srcRect l="22500" t="23335" r="20626" b="19999"/>
          <a:stretch/>
        </p:blipFill>
        <p:spPr>
          <a:xfrm>
            <a:off x="569913" y="1752600"/>
            <a:ext cx="6934200" cy="3886200"/>
          </a:xfrm>
          <a:prstGeom prst="rect">
            <a:avLst/>
          </a:prstGeom>
        </p:spPr>
      </p:pic>
      <p:pic>
        <p:nvPicPr>
          <p:cNvPr id="3" name="Picture 2"/>
          <p:cNvPicPr>
            <a:picLocks noChangeAspect="1"/>
          </p:cNvPicPr>
          <p:nvPr/>
        </p:nvPicPr>
        <p:blipFill rotWithShape="1">
          <a:blip r:embed="rId3"/>
          <a:srcRect l="28985" t="28889" r="27387" b="12222"/>
          <a:stretch/>
        </p:blipFill>
        <p:spPr>
          <a:xfrm>
            <a:off x="7696200" y="2286000"/>
            <a:ext cx="3813717" cy="2895600"/>
          </a:xfrm>
          <a:prstGeom prst="rect">
            <a:avLst/>
          </a:prstGeom>
        </p:spPr>
      </p:pic>
    </p:spTree>
    <p:extLst>
      <p:ext uri="{BB962C8B-B14F-4D97-AF65-F5344CB8AC3E}">
        <p14:creationId xmlns:p14="http://schemas.microsoft.com/office/powerpoint/2010/main" val="286887586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21"/>
            <a:ext cx="12192000" cy="6861042"/>
          </a:xfrm>
          <a:prstGeom prst="rect">
            <a:avLst/>
          </a:prstGeom>
        </p:spPr>
      </p:pic>
    </p:spTree>
    <p:extLst>
      <p:ext uri="{BB962C8B-B14F-4D97-AF65-F5344CB8AC3E}">
        <p14:creationId xmlns:p14="http://schemas.microsoft.com/office/powerpoint/2010/main" val="91732318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4"/>
            <a:ext cx="12192000" cy="6857566"/>
          </a:xfrm>
          <a:prstGeom prst="rect">
            <a:avLst/>
          </a:prstGeom>
        </p:spPr>
      </p:pic>
    </p:spTree>
    <p:extLst>
      <p:ext uri="{BB962C8B-B14F-4D97-AF65-F5344CB8AC3E}">
        <p14:creationId xmlns:p14="http://schemas.microsoft.com/office/powerpoint/2010/main" val="412414722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4"/>
            <a:ext cx="12192000" cy="6857132"/>
          </a:xfrm>
          <a:prstGeom prst="rect">
            <a:avLst/>
          </a:prstGeom>
        </p:spPr>
      </p:pic>
    </p:spTree>
    <p:extLst>
      <p:ext uri="{BB962C8B-B14F-4D97-AF65-F5344CB8AC3E}">
        <p14:creationId xmlns:p14="http://schemas.microsoft.com/office/powerpoint/2010/main" val="2805561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p:cNvSpPr>
          <p:nvPr>
            <p:ph type="title"/>
          </p:nvPr>
        </p:nvSpPr>
        <p:spPr>
          <a:xfrm>
            <a:off x="550863" y="298800"/>
            <a:ext cx="11090275" cy="814388"/>
          </a:xfrm>
        </p:spPr>
        <p:txBody>
          <a:bodyPr/>
          <a:lstStyle/>
          <a:p>
            <a:r>
              <a:rPr lang="en-GB" dirty="0"/>
              <a:t>Logo Appearance</a:t>
            </a:r>
            <a:br>
              <a:rPr lang="en-GB" dirty="0"/>
            </a:br>
            <a:r>
              <a:rPr lang="en-GB" dirty="0"/>
              <a:t>Proposed</a:t>
            </a:r>
          </a:p>
        </p:txBody>
      </p:sp>
      <p:sp>
        <p:nvSpPr>
          <p:cNvPr id="7" name="Rectangle 3"/>
          <p:cNvSpPr txBox="1">
            <a:spLocks noChangeArrowheads="1"/>
          </p:cNvSpPr>
          <p:nvPr/>
        </p:nvSpPr>
        <p:spPr bwMode="gray">
          <a:xfrm>
            <a:off x="623657" y="1270822"/>
            <a:ext cx="4635500" cy="4151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Sponsors Logo Appearance</a:t>
            </a:r>
          </a:p>
          <a:p>
            <a:pPr lvl="1"/>
            <a:endParaRPr lang="en-GB" b="1" dirty="0">
              <a:solidFill>
                <a:schemeClr val="bg2">
                  <a:lumMod val="25000"/>
                </a:schemeClr>
              </a:solidFill>
              <a:latin typeface="Quicksand Light" panose="02070303000000060000" pitchFamily="18" charset="0"/>
            </a:endParaRPr>
          </a:p>
          <a:p>
            <a:pPr lvl="1"/>
            <a:endParaRPr lang="en-GB" b="1" dirty="0">
              <a:solidFill>
                <a:schemeClr val="bg2">
                  <a:lumMod val="25000"/>
                </a:schemeClr>
              </a:solidFill>
              <a:latin typeface="Quicksand Light" panose="02070303000000060000" pitchFamily="18" charset="0"/>
            </a:endParaRPr>
          </a:p>
          <a:p>
            <a:pPr lvl="1"/>
            <a:endParaRPr lang="en-GB" b="1" dirty="0">
              <a:solidFill>
                <a:schemeClr val="bg2">
                  <a:lumMod val="25000"/>
                </a:schemeClr>
              </a:solidFill>
              <a:latin typeface="Quicksand Light" panose="02070303000000060000" pitchFamily="18" charset="0"/>
            </a:endParaRPr>
          </a:p>
          <a:p>
            <a:pPr lvl="1"/>
            <a:r>
              <a:rPr lang="en-GB" dirty="0">
                <a:solidFill>
                  <a:schemeClr val="bg2">
                    <a:lumMod val="25000"/>
                  </a:schemeClr>
                </a:solidFill>
                <a:latin typeface="Quicksand Light" panose="02070303000000060000" pitchFamily="18" charset="0"/>
              </a:rPr>
              <a:t>At the entrance arch or stage area.</a:t>
            </a:r>
            <a:endParaRPr lang="en-GB" b="1" dirty="0">
              <a:solidFill>
                <a:schemeClr val="accent1"/>
              </a:solidFill>
              <a:latin typeface="Quicksand Light" panose="02070303000000060000" pitchFamily="18" charset="0"/>
            </a:endParaRP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498177" y="1882034"/>
            <a:ext cx="596216" cy="818978"/>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30993" r="28477"/>
          <a:stretch/>
        </p:blipFill>
        <p:spPr>
          <a:xfrm>
            <a:off x="8610599" y="1447800"/>
            <a:ext cx="2590801" cy="4259323"/>
          </a:xfrm>
          <a:prstGeom prst="rect">
            <a:avLst/>
          </a:prstGeom>
        </p:spPr>
      </p:pic>
      <p:pic>
        <p:nvPicPr>
          <p:cNvPr id="10" name="Picture 9"/>
          <p:cNvPicPr>
            <a:picLocks noChangeAspect="1"/>
          </p:cNvPicPr>
          <p:nvPr/>
        </p:nvPicPr>
        <p:blipFill>
          <a:blip r:embed="rId5" cstate="print">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val="0"/>
              </a:ext>
            </a:extLst>
          </a:blip>
          <a:stretch>
            <a:fillRect/>
          </a:stretch>
        </p:blipFill>
        <p:spPr>
          <a:xfrm>
            <a:off x="9533967" y="2160225"/>
            <a:ext cx="493144" cy="493144"/>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134145" y="2661495"/>
            <a:ext cx="698076" cy="685800"/>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318959" y="2868318"/>
            <a:ext cx="358441" cy="238772"/>
          </a:xfrm>
          <a:prstGeom prst="rect">
            <a:avLst/>
          </a:prstGeom>
        </p:spPr>
      </p:pic>
      <p:pic>
        <p:nvPicPr>
          <p:cNvPr id="4" name="Picture 3"/>
          <p:cNvPicPr>
            <a:picLocks noChangeAspect="1"/>
          </p:cNvPicPr>
          <p:nvPr/>
        </p:nvPicPr>
        <p:blipFill rotWithShape="1">
          <a:blip r:embed="rId9"/>
          <a:srcRect r="39334" b="39333"/>
          <a:stretch/>
        </p:blipFill>
        <p:spPr>
          <a:xfrm>
            <a:off x="9177298" y="1504732"/>
            <a:ext cx="641761" cy="655493"/>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396608" y="1610321"/>
            <a:ext cx="203139" cy="421920"/>
          </a:xfrm>
          <a:prstGeom prst="rect">
            <a:avLst/>
          </a:prstGeom>
        </p:spPr>
      </p:pic>
    </p:spTree>
    <p:extLst>
      <p:ext uri="{BB962C8B-B14F-4D97-AF65-F5344CB8AC3E}">
        <p14:creationId xmlns:p14="http://schemas.microsoft.com/office/powerpoint/2010/main" val="18769218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559"/>
            <a:ext cx="12192000" cy="6867118"/>
          </a:xfrm>
          <a:prstGeom prst="rect">
            <a:avLst/>
          </a:prstGeom>
        </p:spPr>
      </p:pic>
    </p:spTree>
    <p:extLst>
      <p:ext uri="{BB962C8B-B14F-4D97-AF65-F5344CB8AC3E}">
        <p14:creationId xmlns:p14="http://schemas.microsoft.com/office/powerpoint/2010/main" val="31403808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21"/>
            <a:ext cx="12192000" cy="6861042"/>
          </a:xfrm>
          <a:prstGeom prst="rect">
            <a:avLst/>
          </a:prstGeom>
        </p:spPr>
      </p:pic>
    </p:spTree>
    <p:extLst>
      <p:ext uri="{BB962C8B-B14F-4D97-AF65-F5344CB8AC3E}">
        <p14:creationId xmlns:p14="http://schemas.microsoft.com/office/powerpoint/2010/main" val="30446572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4"/>
            <a:ext cx="12192000" cy="6857565"/>
          </a:xfrm>
          <a:prstGeom prst="rect">
            <a:avLst/>
          </a:prstGeom>
        </p:spPr>
      </p:pic>
    </p:spTree>
    <p:extLst>
      <p:ext uri="{BB962C8B-B14F-4D97-AF65-F5344CB8AC3E}">
        <p14:creationId xmlns:p14="http://schemas.microsoft.com/office/powerpoint/2010/main" val="1024456894"/>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4"/>
            <a:ext cx="12192000" cy="6857132"/>
          </a:xfrm>
          <a:prstGeom prst="rect">
            <a:avLst/>
          </a:prstGeom>
        </p:spPr>
      </p:pic>
    </p:spTree>
    <p:extLst>
      <p:ext uri="{BB962C8B-B14F-4D97-AF65-F5344CB8AC3E}">
        <p14:creationId xmlns:p14="http://schemas.microsoft.com/office/powerpoint/2010/main" val="197816358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521"/>
            <a:ext cx="12192000" cy="6861042"/>
          </a:xfrm>
          <a:prstGeom prst="rect">
            <a:avLst/>
          </a:prstGeom>
        </p:spPr>
      </p:pic>
    </p:spTree>
    <p:extLst>
      <p:ext uri="{BB962C8B-B14F-4D97-AF65-F5344CB8AC3E}">
        <p14:creationId xmlns:p14="http://schemas.microsoft.com/office/powerpoint/2010/main" val="3004345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After Entrance Design</a:t>
            </a:r>
            <a:br>
              <a:rPr lang="en-US" dirty="0"/>
            </a:br>
            <a:r>
              <a:rPr lang="en-US" dirty="0"/>
              <a:t>Proposed </a:t>
            </a:r>
          </a:p>
        </p:txBody>
      </p:sp>
      <p:sp>
        <p:nvSpPr>
          <p:cNvPr id="5" name="Rectangle 3"/>
          <p:cNvSpPr txBox="1">
            <a:spLocks noChangeArrowheads="1"/>
          </p:cNvSpPr>
          <p:nvPr/>
        </p:nvSpPr>
        <p:spPr bwMode="gray">
          <a:xfrm>
            <a:off x="622300" y="914400"/>
            <a:ext cx="5473700" cy="4608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lstStyle>
            <a:lvl1pPr algn="l" rtl="0" eaLnBrk="1" fontAlgn="base" hangingPunct="1">
              <a:lnSpc>
                <a:spcPct val="110000"/>
              </a:lnSpc>
              <a:spcBef>
                <a:spcPct val="0"/>
              </a:spcBef>
              <a:spcAft>
                <a:spcPct val="0"/>
              </a:spcAft>
              <a:defRPr sz="1800" b="1">
                <a:solidFill>
                  <a:schemeClr val="accent1"/>
                </a:solidFill>
                <a:latin typeface="HelveticaNeueLT Pro 55 Roman" panose="020B0604020202020204" pitchFamily="34" charset="0"/>
                <a:ea typeface="+mn-ea"/>
                <a:cs typeface="+mn-cs"/>
              </a:defRPr>
            </a:lvl1pPr>
            <a:lvl2pPr marL="1905" algn="l" rtl="0" eaLnBrk="1" fontAlgn="base" hangingPunct="1">
              <a:lnSpc>
                <a:spcPct val="110000"/>
              </a:lnSpc>
              <a:spcBef>
                <a:spcPct val="0"/>
              </a:spcBef>
              <a:spcAft>
                <a:spcPct val="0"/>
              </a:spcAft>
              <a:defRPr sz="1500">
                <a:solidFill>
                  <a:schemeClr val="tx1"/>
                </a:solidFill>
                <a:latin typeface="HelveticaNeueLT Pro 55 Roman" panose="020B0604020202020204" pitchFamily="34" charset="0"/>
                <a:cs typeface="+mn-cs"/>
              </a:defRPr>
            </a:lvl2pPr>
            <a:lvl3pPr marL="149225" indent="-146050"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3pPr>
            <a:lvl4pPr marL="304800" indent="-154305" algn="l" rtl="0" eaLnBrk="1" fontAlgn="base" hangingPunct="1">
              <a:lnSpc>
                <a:spcPct val="110000"/>
              </a:lnSpc>
              <a:spcBef>
                <a:spcPct val="0"/>
              </a:spcBef>
              <a:spcAft>
                <a:spcPct val="0"/>
              </a:spcAft>
              <a:buFont typeface="Arial" panose="020B0604020202020204" pitchFamily="34" charset="0"/>
              <a:buChar char="•"/>
              <a:defRPr sz="1500">
                <a:solidFill>
                  <a:schemeClr val="tx1"/>
                </a:solidFill>
                <a:latin typeface="HelveticaNeueLT Pro 55 Roman" panose="020B0604020202020204" pitchFamily="34" charset="0"/>
                <a:cs typeface="+mn-cs"/>
              </a:defRPr>
            </a:lvl4pPr>
            <a:lvl5pPr marL="485775" indent="-161925" algn="l" rtl="0" eaLnBrk="1" fontAlgn="base" hangingPunct="1">
              <a:lnSpc>
                <a:spcPct val="110000"/>
              </a:lnSpc>
              <a:spcBef>
                <a:spcPct val="0"/>
              </a:spcBef>
              <a:spcAft>
                <a:spcPct val="0"/>
              </a:spcAft>
              <a:buChar char="•"/>
              <a:defRPr sz="1500">
                <a:solidFill>
                  <a:schemeClr val="tx1"/>
                </a:solidFill>
                <a:latin typeface="HelveticaNeueLT Pro 55 Roman" panose="020B0604020202020204" pitchFamily="34" charset="0"/>
                <a:cs typeface="+mn-cs"/>
              </a:defRPr>
            </a:lvl5pPr>
            <a:lvl6pPr marL="996950" indent="-182880" algn="l" rtl="0" eaLnBrk="1" fontAlgn="base" hangingPunct="1">
              <a:lnSpc>
                <a:spcPct val="110000"/>
              </a:lnSpc>
              <a:spcBef>
                <a:spcPct val="0"/>
              </a:spcBef>
              <a:spcAft>
                <a:spcPct val="0"/>
              </a:spcAft>
              <a:buChar char="•"/>
              <a:defRPr sz="1400">
                <a:solidFill>
                  <a:schemeClr val="tx1"/>
                </a:solidFill>
                <a:latin typeface="+mn-lt"/>
                <a:cs typeface="+mn-cs"/>
              </a:defRPr>
            </a:lvl6pPr>
            <a:lvl7pPr marL="1454150" indent="-182880" algn="l" rtl="0" eaLnBrk="1" fontAlgn="base" hangingPunct="1">
              <a:lnSpc>
                <a:spcPct val="110000"/>
              </a:lnSpc>
              <a:spcBef>
                <a:spcPct val="0"/>
              </a:spcBef>
              <a:spcAft>
                <a:spcPct val="0"/>
              </a:spcAft>
              <a:buChar char="•"/>
              <a:defRPr sz="1400">
                <a:solidFill>
                  <a:schemeClr val="tx1"/>
                </a:solidFill>
                <a:latin typeface="+mn-lt"/>
                <a:cs typeface="+mn-cs"/>
              </a:defRPr>
            </a:lvl7pPr>
            <a:lvl8pPr marL="1911350" indent="-182880" algn="l" rtl="0" eaLnBrk="1" fontAlgn="base" hangingPunct="1">
              <a:lnSpc>
                <a:spcPct val="110000"/>
              </a:lnSpc>
              <a:spcBef>
                <a:spcPct val="0"/>
              </a:spcBef>
              <a:spcAft>
                <a:spcPct val="0"/>
              </a:spcAft>
              <a:buChar char="•"/>
              <a:defRPr sz="1400">
                <a:solidFill>
                  <a:schemeClr val="tx1"/>
                </a:solidFill>
                <a:latin typeface="+mn-lt"/>
                <a:cs typeface="+mn-cs"/>
              </a:defRPr>
            </a:lvl8pPr>
            <a:lvl9pPr marL="2368550" indent="-182880" algn="l" rtl="0" eaLnBrk="1" fontAlgn="base" hangingPunct="1">
              <a:lnSpc>
                <a:spcPct val="110000"/>
              </a:lnSpc>
              <a:spcBef>
                <a:spcPct val="0"/>
              </a:spcBef>
              <a:spcAft>
                <a:spcPct val="0"/>
              </a:spcAft>
              <a:buChar char="•"/>
              <a:defRPr sz="1400">
                <a:solidFill>
                  <a:schemeClr val="tx1"/>
                </a:solidFill>
                <a:latin typeface="+mn-lt"/>
                <a:cs typeface="+mn-cs"/>
              </a:defRPr>
            </a:lvl9pPr>
          </a:lstStyle>
          <a:p>
            <a:pPr algn="ctr"/>
            <a:r>
              <a:rPr lang="en-GB" dirty="0">
                <a:solidFill>
                  <a:srgbClr val="00A19A"/>
                </a:solidFill>
                <a:latin typeface="Quicksand Book" panose="02070303000000060000" pitchFamily="18" charset="0"/>
              </a:rPr>
              <a:t>Island Decor </a:t>
            </a:r>
          </a:p>
          <a:p>
            <a:pPr lvl="1"/>
            <a:endParaRPr lang="en-GB" dirty="0">
              <a:solidFill>
                <a:schemeClr val="accent1"/>
              </a:solidFill>
              <a:latin typeface="Quicksand Light" panose="02070303000000060000" pitchFamily="18" charset="0"/>
            </a:endParaRPr>
          </a:p>
          <a:p>
            <a:pPr lvl="1"/>
            <a:endParaRPr lang="en-GB" b="1" dirty="0">
              <a:solidFill>
                <a:schemeClr val="accent1"/>
              </a:solidFill>
              <a:latin typeface="Quicksand Light" panose="02070303000000060000" pitchFamily="18" charset="0"/>
            </a:endParaRP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Dimensions: </a:t>
            </a:r>
            <a:r>
              <a:rPr lang="en-GB" b="1" dirty="0">
                <a:solidFill>
                  <a:schemeClr val="bg2">
                    <a:lumMod val="25000"/>
                  </a:schemeClr>
                </a:solidFill>
                <a:latin typeface="Quicksand Light" panose="02070303000000060000" pitchFamily="18" charset="0"/>
              </a:rPr>
              <a:t>15’ x 12’ </a:t>
            </a:r>
          </a:p>
          <a:p>
            <a:pPr marL="287655" lvl="1" indent="-285750">
              <a:buFont typeface="Wingdings" panose="05000000000000000000" pitchFamily="2" charset="2"/>
              <a:buChar char="§"/>
            </a:pPr>
            <a:r>
              <a:rPr lang="en-GB" b="1" dirty="0">
                <a:solidFill>
                  <a:srgbClr val="00A19A"/>
                </a:solidFill>
                <a:latin typeface="Quicksand Light" panose="02070303000000060000" pitchFamily="18" charset="0"/>
              </a:rPr>
              <a:t>Quantity: </a:t>
            </a:r>
            <a:r>
              <a:rPr lang="en-GB" b="1" dirty="0">
                <a:solidFill>
                  <a:schemeClr val="bg2">
                    <a:lumMod val="10000"/>
                  </a:schemeClr>
                </a:solidFill>
                <a:latin typeface="Quicksand Light" panose="02070303000000060000" pitchFamily="18" charset="0"/>
              </a:rPr>
              <a:t>One (1)</a:t>
            </a:r>
          </a:p>
          <a:p>
            <a:pPr marL="287655" lvl="1" indent="-285750">
              <a:buFont typeface="Wingdings" panose="05000000000000000000" pitchFamily="2" charset="2"/>
              <a:buChar char="§"/>
            </a:pPr>
            <a:endParaRPr lang="en-GB" b="1" dirty="0">
              <a:solidFill>
                <a:schemeClr val="bg2">
                  <a:lumMod val="10000"/>
                </a:schemeClr>
              </a:solidFill>
              <a:latin typeface="Quicksand Light" panose="02070303000000060000" pitchFamily="18" charset="0"/>
            </a:endParaRPr>
          </a:p>
          <a:p>
            <a:pPr lvl="1"/>
            <a:r>
              <a:rPr lang="en-GB" b="1" dirty="0">
                <a:solidFill>
                  <a:schemeClr val="bg2">
                    <a:lumMod val="10000"/>
                  </a:schemeClr>
                </a:solidFill>
                <a:latin typeface="Quicksand Light" panose="02070303000000060000" pitchFamily="18" charset="0"/>
              </a:rPr>
              <a:t>Featuring </a:t>
            </a:r>
            <a:r>
              <a:rPr lang="en-GB" b="1" dirty="0" err="1">
                <a:solidFill>
                  <a:schemeClr val="bg2">
                    <a:lumMod val="10000"/>
                  </a:schemeClr>
                </a:solidFill>
                <a:latin typeface="Quicksand Light" panose="02070303000000060000" pitchFamily="18" charset="0"/>
              </a:rPr>
              <a:t>Penangite</a:t>
            </a:r>
            <a:r>
              <a:rPr lang="en-GB" b="1" dirty="0">
                <a:solidFill>
                  <a:schemeClr val="bg2">
                    <a:lumMod val="10000"/>
                  </a:schemeClr>
                </a:solidFill>
                <a:latin typeface="Quicksand Light" panose="02070303000000060000" pitchFamily="18" charset="0"/>
              </a:rPr>
              <a:t> favourite street food, more towards Hainanese Peranakan and </a:t>
            </a:r>
            <a:r>
              <a:rPr lang="en-GB" b="1" dirty="0" err="1">
                <a:solidFill>
                  <a:schemeClr val="bg2">
                    <a:lumMod val="10000"/>
                  </a:schemeClr>
                </a:solidFill>
                <a:latin typeface="Quicksand Light" panose="02070303000000060000" pitchFamily="18" charset="0"/>
              </a:rPr>
              <a:t>Jawi</a:t>
            </a:r>
            <a:r>
              <a:rPr lang="en-GB" b="1" dirty="0">
                <a:solidFill>
                  <a:schemeClr val="bg2">
                    <a:lumMod val="10000"/>
                  </a:schemeClr>
                </a:solidFill>
                <a:latin typeface="Quicksand Light" panose="02070303000000060000" pitchFamily="18" charset="0"/>
              </a:rPr>
              <a:t> Peranakan. </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16867" y="2362200"/>
            <a:ext cx="5324271" cy="3764023"/>
          </a:xfrm>
        </p:spPr>
      </p:pic>
    </p:spTree>
    <p:extLst>
      <p:ext uri="{BB962C8B-B14F-4D97-AF65-F5344CB8AC3E}">
        <p14:creationId xmlns:p14="http://schemas.microsoft.com/office/powerpoint/2010/main" val="391813813"/>
      </p:ext>
    </p:extLst>
  </p:cSld>
  <p:clrMapOvr>
    <a:masterClrMapping/>
  </p:clrMapOvr>
</p:sld>
</file>

<file path=ppt/theme/theme1.xml><?xml version="1.0" encoding="utf-8"?>
<a:theme xmlns:a="http://schemas.openxmlformats.org/drawingml/2006/main" name="OSRAM">
  <a:themeElements>
    <a:clrScheme name="Benutzerdefiniert 30">
      <a:dk1>
        <a:srgbClr val="000000"/>
      </a:dk1>
      <a:lt1>
        <a:srgbClr val="FFFFFF"/>
      </a:lt1>
      <a:dk2>
        <a:srgbClr val="FF6600"/>
      </a:dk2>
      <a:lt2>
        <a:srgbClr val="E3E4E5"/>
      </a:lt2>
      <a:accent1>
        <a:srgbClr val="58585A"/>
      </a:accent1>
      <a:accent2>
        <a:srgbClr val="A7A8AA"/>
      </a:accent2>
      <a:accent3>
        <a:srgbClr val="D0D1D3"/>
      </a:accent3>
      <a:accent4>
        <a:srgbClr val="427287"/>
      </a:accent4>
      <a:accent5>
        <a:srgbClr val="46B4CD"/>
      </a:accent5>
      <a:accent6>
        <a:srgbClr val="96DCEB"/>
      </a:accent6>
      <a:hlink>
        <a:srgbClr val="000000"/>
      </a:hlink>
      <a:folHlink>
        <a:srgbClr val="000000"/>
      </a:folHlink>
    </a:clrScheme>
    <a:fontScheme name="Corporate">
      <a:majorFont>
        <a:latin typeface="Quicksand Book"/>
        <a:ea typeface=""/>
        <a:cs typeface=""/>
      </a:majorFont>
      <a:minorFont>
        <a:latin typeface="Quicksand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solidFill>
        <a:ln w="12700" cap="flat" cmpd="sng" algn="ctr">
          <a:solidFill>
            <a:schemeClr val="accent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0000" tIns="46800" rIns="90000" bIns="46800" numCol="1" rtlCol="0" anchor="ctr" anchorCtr="0" compatLnSpc="1">
        <a:prstTxWarp prst="textNoShape">
          <a:avLst/>
        </a:prstTxWarp>
      </a:bodyPr>
      <a:lstStyle>
        <a:defPPr marL="0" marR="0" indent="0" algn="ctr" defTabSz="914400" rtl="0" eaLnBrk="1" fontAlgn="base" latinLnBrk="0" hangingPunct="1">
          <a:lnSpc>
            <a:spcPct val="110000"/>
          </a:lnSpc>
          <a:spcBef>
            <a:spcPct val="0"/>
          </a:spcBef>
          <a:spcAft>
            <a:spcPct val="0"/>
          </a:spcAft>
          <a:buClrTx/>
          <a:buSzTx/>
          <a:buFontTx/>
          <a:buNone/>
          <a:tabLst/>
          <a:defRPr kumimoji="0" sz="1600" b="0" i="0" u="none" strike="noStrike" cap="none" normalizeH="0" baseline="0" smtClean="0">
            <a:ln>
              <a:noFill/>
            </a:ln>
            <a:solidFill>
              <a:schemeClr val="tx1"/>
            </a:solidFill>
            <a:effectLst/>
            <a:latin typeface="Arial" charset="0"/>
            <a:cs typeface="Arial" charset="0"/>
          </a:defRPr>
        </a:defPPr>
      </a:lstStyle>
    </a:spDef>
    <a:lnDef>
      <a:spPr bwMode="auto">
        <a:solidFill>
          <a:schemeClr val="bg1"/>
        </a:solidFill>
        <a:ln w="12700" cap="flat" cmpd="sng" algn="ctr">
          <a:solidFill>
            <a:schemeClr val="accent3"/>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txDef>
      <a:spPr>
        <a:noFill/>
      </a:spPr>
      <a:bodyPr wrap="none" rtlCol="0">
        <a:spAutoFit/>
      </a:bodyPr>
      <a:lstStyle>
        <a:defPPr>
          <a:lnSpc>
            <a:spcPct val="110000"/>
          </a:lnSpc>
          <a:defRPr sz="1600" smtClean="0"/>
        </a:defPPr>
      </a:lstStyle>
    </a:txDef>
  </a:objectDefaults>
  <a:extraClrSchemeLst/>
  <a:custClrLst>
    <a:custClr>
      <a:srgbClr val="0F465A"/>
    </a:custClr>
    <a:custClr>
      <a:srgbClr val="BACDD3"/>
    </a:custClr>
    <a:custClr>
      <a:srgbClr val="DAF3F9"/>
    </a:custClr>
    <a:custClr>
      <a:srgbClr val="C4F5C1"/>
    </a:custClr>
    <a:custClr>
      <a:srgbClr val="F3F394"/>
    </a:custClr>
  </a:custClrLst>
  <a:extLst>
    <a:ext uri="{05A4C25C-085E-4340-85A3-A5531E510DB2}">
      <thm15:themeFamily xmlns:thm15="http://schemas.microsoft.com/office/thememl/2012/main" name="OSRAM PowerPoint Master 16x9 EN.potx" id="{242B0988-056C-4D7D-A2EF-F5DC55EDBD6E}" vid="{3EF7AE25-E338-4AF6-9E5B-E1203EC58ED9}"/>
    </a:ext>
  </a:extLst>
</a:theme>
</file>

<file path=ppt/theme/theme2.xml><?xml version="1.0" encoding="utf-8"?>
<a:theme xmlns:a="http://schemas.openxmlformats.org/drawingml/2006/main" name="Lariss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22052</TotalTime>
  <Words>3235</Words>
  <Application>Microsoft Office PowerPoint</Application>
  <PresentationFormat>Widescreen</PresentationFormat>
  <Paragraphs>539</Paragraphs>
  <Slides>84</Slides>
  <Notes>32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84</vt:i4>
      </vt:variant>
    </vt:vector>
  </HeadingPairs>
  <TitlesOfParts>
    <vt:vector size="93" baseType="lpstr">
      <vt:lpstr>Bebas</vt:lpstr>
      <vt:lpstr>HelveticaNeueLT Pro 55 Roman</vt:lpstr>
      <vt:lpstr>Quicksand Bold</vt:lpstr>
      <vt:lpstr>Quicksand Book</vt:lpstr>
      <vt:lpstr>Quicksand Light</vt:lpstr>
      <vt:lpstr>Arial</vt:lpstr>
      <vt:lpstr>Times New Roman</vt:lpstr>
      <vt:lpstr>Wingdings</vt:lpstr>
      <vt:lpstr>OSRAM</vt:lpstr>
      <vt:lpstr>PowerPoint Presentation</vt:lpstr>
      <vt:lpstr>PowerPoint Presentation</vt:lpstr>
      <vt:lpstr>Proposed Event Venue</vt:lpstr>
      <vt:lpstr>Simplified Map Proposed</vt:lpstr>
      <vt:lpstr>Simplified Map Proposed</vt:lpstr>
      <vt:lpstr>Simplified Map Proposed</vt:lpstr>
      <vt:lpstr>Entrance Arch  Proposed</vt:lpstr>
      <vt:lpstr>Logo Appearance Proposed</vt:lpstr>
      <vt:lpstr>After Entrance Design Proposed </vt:lpstr>
      <vt:lpstr>Main Stage Proposed – Draft </vt:lpstr>
      <vt:lpstr>Proposed Featured Food Stall Set-up</vt:lpstr>
      <vt:lpstr>Proposed Dining Area Set-up</vt:lpstr>
      <vt:lpstr>Proposed Dining Area Set-up</vt:lpstr>
      <vt:lpstr>Booth  Proposed-Reference </vt:lpstr>
      <vt:lpstr>Booth  Proposed</vt:lpstr>
      <vt:lpstr>Street Visual  Proposed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PROPOSED HIGHLIGHT Featured Stalls </vt:lpstr>
      <vt:lpstr>PROPOSED HIGHLIGHT Featured Stalls </vt:lpstr>
      <vt:lpstr>PROPOSED HIGHLIGHT Featured Stalls </vt:lpstr>
      <vt:lpstr>PROPOSED HIGHLIGHT Featured Stalls </vt:lpstr>
      <vt:lpstr>PROPOSED HIGHLIGHT Opening Gimmick</vt:lpstr>
      <vt:lpstr>HIGHLIGHT PERFORMANCE Opening Performance - Rebana Ubi</vt:lpstr>
      <vt:lpstr>HIGHLIGHT PERFORMANCE Opening Performance – Taste of Penang</vt:lpstr>
      <vt:lpstr>HIGHLIGHT PERFORMANCE Fireworks Display</vt:lpstr>
      <vt:lpstr>PROPOSED Emcee</vt:lpstr>
      <vt:lpstr>PROPOSED Emcee</vt:lpstr>
      <vt:lpstr>PowerPoint Presentation</vt:lpstr>
      <vt:lpstr>PowerPoint Presentation</vt:lpstr>
      <vt:lpstr>Proposed Mini Stage </vt:lpstr>
      <vt:lpstr>PowerPoint Presentation</vt:lpstr>
      <vt:lpstr>PowerPoint Presentation</vt:lpstr>
      <vt:lpstr>PowerPoint Presentation</vt:lpstr>
      <vt:lpstr>PowerPoint Presentation</vt:lpstr>
      <vt:lpstr>PowerPoint Presentation</vt:lpstr>
      <vt:lpstr>PowerPoint Presentation</vt:lpstr>
      <vt:lpstr>Proposed Street Food </vt:lpstr>
      <vt:lpstr>Proposed Street Food </vt:lpstr>
      <vt:lpstr>Proposed Street Food </vt:lpstr>
      <vt:lpstr>Proposed Street Food </vt:lpstr>
      <vt:lpstr>Proposed Street Food </vt:lpstr>
      <vt:lpstr>Proposed Street Food </vt:lpstr>
      <vt:lpstr>Proposed Street Food </vt:lpstr>
      <vt:lpstr>Proposed Street Food </vt:lpstr>
      <vt:lpstr>Proposed Street Food </vt:lpstr>
      <vt:lpstr>PowerPoint Presentation</vt:lpstr>
      <vt:lpstr>PowerPoint Presentation</vt:lpstr>
      <vt:lpstr>Proposed Fun Fair</vt:lpstr>
      <vt:lpstr>Crew Costume </vt:lpstr>
      <vt:lpstr>PowerPoint Presentation</vt:lpstr>
      <vt:lpstr>Advertising &amp; Promotion</vt:lpstr>
      <vt:lpstr>Advertising &amp; Promotion</vt:lpstr>
      <vt:lpstr>Advertising &amp; Promotion</vt:lpstr>
      <vt:lpstr>Advertising &amp; Promotion</vt:lpstr>
      <vt:lpstr>Advertising &amp; Promotion</vt:lpstr>
      <vt:lpstr>PowerPoint Presentation</vt:lpstr>
      <vt:lpstr>Green Initiative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Past Event – Global Curry Exchange</vt:lpstr>
      <vt:lpstr>Past Event – Global Curry Exchange</vt:lpstr>
      <vt:lpstr>Past Event – Global Curry Exchange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Abbott Appreciation Dinner 2019</dc:title>
  <dc:creator>Wilson Teoh</dc:creator>
  <cp:lastModifiedBy>User</cp:lastModifiedBy>
  <cp:revision>568</cp:revision>
  <dcterms:created xsi:type="dcterms:W3CDTF">2017-12-22T07:42:55Z</dcterms:created>
  <dcterms:modified xsi:type="dcterms:W3CDTF">2019-07-24T15:47:00Z</dcterms:modified>
</cp:coreProperties>
</file>