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05613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ourism\Documents\Accounting\Budget\Budget%20%20Summary%202009%20-%202014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tourism\Documents\Accounting\Budget\Budget%20%20Summary%202009%20-%202014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M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1782472512800719E-2"/>
          <c:y val="8.8288082933313902E-2"/>
          <c:w val="0.85952925308493988"/>
          <c:h val="0.84470978320416501"/>
        </c:manualLayout>
      </c:layout>
      <c:pieChart>
        <c:varyColors val="1"/>
        <c:ser>
          <c:idx val="0"/>
          <c:order val="0"/>
          <c:dPt>
            <c:idx val="1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</c:dPt>
          <c:dPt>
            <c:idx val="2"/>
            <c:bubble3D val="0"/>
            <c:spPr>
              <a:solidFill>
                <a:schemeClr val="accent2"/>
              </a:solidFill>
            </c:spPr>
          </c:dPt>
          <c:dPt>
            <c:idx val="3"/>
            <c:bubble3D val="0"/>
            <c:spPr>
              <a:solidFill>
                <a:schemeClr val="accent3"/>
              </a:solidFill>
            </c:spPr>
          </c:dPt>
          <c:dPt>
            <c:idx val="4"/>
            <c:bubble3D val="0"/>
            <c:spPr>
              <a:solidFill>
                <a:schemeClr val="accent4"/>
              </a:solidFill>
            </c:spPr>
          </c:dPt>
          <c:dPt>
            <c:idx val="5"/>
            <c:bubble3D val="0"/>
            <c:spPr>
              <a:solidFill>
                <a:schemeClr val="accent5"/>
              </a:solidFill>
            </c:spPr>
          </c:dPt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Marketing</a:t>
                    </a:r>
                    <a:r>
                      <a:rPr lang="en-US" smtClean="0"/>
                      <a:t>/</a:t>
                    </a:r>
                    <a:br>
                      <a:rPr lang="en-US" smtClean="0"/>
                    </a:br>
                    <a:r>
                      <a:rPr lang="en-US" smtClean="0"/>
                      <a:t>Promotion</a:t>
                    </a:r>
                    <a:r>
                      <a:rPr lang="en-US"/>
                      <a:t>
 RM1,128,000 
19%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dLbl>
              <c:idx val="6"/>
              <c:layout>
                <c:manualLayout>
                  <c:x val="-0.26307725067585086"/>
                  <c:y val="1.7147014529249837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Sheet2!$D$67:$D$73</c:f>
              <c:strCache>
                <c:ptCount val="7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Comms.</c:v>
                </c:pt>
                <c:pt idx="4">
                  <c:v>Tourism Services</c:v>
                </c:pt>
                <c:pt idx="5">
                  <c:v>Events</c:v>
                </c:pt>
                <c:pt idx="6">
                  <c:v>PCET</c:v>
                </c:pt>
              </c:strCache>
            </c:strRef>
          </c:cat>
          <c:val>
            <c:numRef>
              <c:f>Sheet2!$E$67:$E$73</c:f>
              <c:numCache>
                <c:formatCode>_("RM"* #,##0_);_("RM"* \(#,##0\);_("RM"* "-"_);_(@_)</c:formatCode>
                <c:ptCount val="7"/>
                <c:pt idx="0">
                  <c:v>1648479.9000000001</c:v>
                </c:pt>
                <c:pt idx="1">
                  <c:v>19100</c:v>
                </c:pt>
                <c:pt idx="2">
                  <c:v>1128000</c:v>
                </c:pt>
                <c:pt idx="3">
                  <c:v>1900050</c:v>
                </c:pt>
                <c:pt idx="4">
                  <c:v>556700</c:v>
                </c:pt>
                <c:pt idx="5">
                  <c:v>559000</c:v>
                </c:pt>
                <c:pt idx="6">
                  <c:v>50000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M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335867053023254"/>
          <c:y val="9.7773732211572456E-2"/>
          <c:w val="0.74845645565793251"/>
          <c:h val="0.83010625082061595"/>
        </c:manualLayout>
      </c:layout>
      <c:pieChart>
        <c:varyColors val="1"/>
        <c:ser>
          <c:idx val="0"/>
          <c:order val="0"/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2"/>
            <c:bubble3D val="0"/>
            <c:spPr>
              <a:solidFill>
                <a:schemeClr val="accent2"/>
              </a:solidFill>
            </c:spPr>
          </c:dPt>
          <c:dPt>
            <c:idx val="3"/>
            <c:bubble3D val="0"/>
            <c:spPr>
              <a:solidFill>
                <a:schemeClr val="accent3"/>
              </a:solidFill>
              <a:ln w="28575" cmpd="sng">
                <a:noFill/>
                <a:prstDash val="sysDash"/>
              </a:ln>
            </c:spPr>
          </c:dPt>
          <c:dPt>
            <c:idx val="4"/>
            <c:bubble3D val="0"/>
            <c:explosion val="4"/>
            <c:spPr>
              <a:solidFill>
                <a:schemeClr val="accent3"/>
              </a:solidFill>
              <a:ln w="19050" cap="rnd">
                <a:solidFill>
                  <a:schemeClr val="bg1"/>
                </a:solidFill>
                <a:prstDash val="sysDash"/>
                <a:miter lim="800000"/>
              </a:ln>
            </c:spPr>
          </c:dPt>
          <c:dPt>
            <c:idx val="5"/>
            <c:bubble3D val="0"/>
            <c:spPr>
              <a:solidFill>
                <a:schemeClr val="accent4"/>
              </a:solidFill>
            </c:spPr>
          </c:dPt>
          <c:dPt>
            <c:idx val="6"/>
            <c:bubble3D val="0"/>
            <c:spPr>
              <a:solidFill>
                <a:schemeClr val="accent5"/>
              </a:solidFill>
            </c:spPr>
          </c:dPt>
          <c:dPt>
            <c:idx val="7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</c:spPr>
          </c:dPt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Marketing</a:t>
                    </a:r>
                    <a:r>
                      <a:rPr lang="en-US" smtClean="0"/>
                      <a:t>/</a:t>
                    </a:r>
                  </a:p>
                  <a:p>
                    <a:r>
                      <a:rPr lang="en-US" smtClean="0"/>
                      <a:t>Promotion</a:t>
                    </a:r>
                    <a:r>
                      <a:rPr lang="en-US"/>
                      <a:t>
 RM1,128,000 
15%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Comms.
 RM1,900,050 
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dLbl>
              <c:idx val="4"/>
              <c:layout/>
              <c:tx>
                <c:rich>
                  <a:bodyPr/>
                  <a:lstStyle/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en-US" dirty="0">
                        <a:solidFill>
                          <a:schemeClr val="bg1"/>
                        </a:solidFill>
                      </a:rPr>
                      <a:t>Additional
 RM1,500,000 
</a:t>
                    </a: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dLbl>
              <c:idx val="5"/>
              <c:layout>
                <c:manualLayout>
                  <c:x val="0.15255067287605567"/>
                  <c:y val="0.16661810303905628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Sheet2!$A$99:$A$107</c:f>
              <c:strCache>
                <c:ptCount val="8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Comms.</c:v>
                </c:pt>
                <c:pt idx="4">
                  <c:v>Additional</c:v>
                </c:pt>
                <c:pt idx="5">
                  <c:v>Events</c:v>
                </c:pt>
                <c:pt idx="6">
                  <c:v>Tourism Services</c:v>
                </c:pt>
                <c:pt idx="7">
                  <c:v>PCET</c:v>
                </c:pt>
              </c:strCache>
            </c:strRef>
          </c:cat>
          <c:val>
            <c:numRef>
              <c:f>Sheet2!$B$99:$B$107</c:f>
              <c:numCache>
                <c:formatCode>_("RM"* #,##0_);_("RM"* \(#,##0\);_("RM"* "-"_);_(@_)</c:formatCode>
                <c:ptCount val="9"/>
                <c:pt idx="0">
                  <c:v>1648479.9000000001</c:v>
                </c:pt>
                <c:pt idx="1">
                  <c:v>19100</c:v>
                </c:pt>
                <c:pt idx="2">
                  <c:v>1128000</c:v>
                </c:pt>
                <c:pt idx="3">
                  <c:v>1900050</c:v>
                </c:pt>
                <c:pt idx="4">
                  <c:v>1500000</c:v>
                </c:pt>
                <c:pt idx="5">
                  <c:v>559000</c:v>
                </c:pt>
                <c:pt idx="6">
                  <c:v>556700</c:v>
                </c:pt>
                <c:pt idx="7">
                  <c:v>50000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0.8</cdr:y>
    </cdr:from>
    <cdr:to>
      <cdr:x>0.22194</cdr:x>
      <cdr:y>0.91155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-4499992" y="3168352"/>
          <a:ext cx="974855" cy="4417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MY" sz="1000" b="0" dirty="0" smtClean="0"/>
            <a:t>RM3,020,050</a:t>
          </a:r>
          <a:br>
            <a:rPr lang="en-MY" sz="1000" b="0" dirty="0" smtClean="0"/>
          </a:br>
          <a:r>
            <a:rPr lang="en-MY" sz="1000" b="0" dirty="0" smtClean="0"/>
            <a:t>46%</a:t>
          </a:r>
          <a:br>
            <a:rPr lang="en-MY" sz="1000" b="0" dirty="0" smtClean="0"/>
          </a:br>
          <a:endParaRPr lang="en-MY" sz="1000" b="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28/10/2014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02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28/10/2014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82760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28/10/2014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23722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28/10/2014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98132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28/10/2014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6712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28/10/2014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3789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28/10/2014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72972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28/10/2014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7198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28/10/2014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52301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28/10/2014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99571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28/10/2014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37239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86DBD0-A186-4A37-AFE9-01788C5D8BB4}" type="datetimeFigureOut">
              <a:rPr lang="en-MY" smtClean="0"/>
              <a:t>28/10/2014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79692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dirty="0" smtClean="0"/>
              <a:t>Total Budget – RM5,861,330</a:t>
            </a:r>
          </a:p>
          <a:p>
            <a:pPr marL="0" indent="0" algn="ctr">
              <a:buNone/>
            </a:pPr>
            <a:endParaRPr lang="en-MY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000" dirty="0" smtClean="0"/>
              <a:t>Total Budget – RM7,361,330 </a:t>
            </a:r>
          </a:p>
          <a:p>
            <a:pPr marL="0" indent="0" algn="ctr">
              <a:buNone/>
            </a:pPr>
            <a:r>
              <a:rPr lang="en-US" sz="2000" i="1" dirty="0" smtClean="0"/>
              <a:t>(Add. RM1,500,000 million)</a:t>
            </a:r>
          </a:p>
          <a:p>
            <a:pPr marL="0" indent="0">
              <a:buNone/>
            </a:pPr>
            <a:endParaRPr lang="en-MY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0827178"/>
              </p:ext>
            </p:extLst>
          </p:nvPr>
        </p:nvGraphicFramePr>
        <p:xfrm>
          <a:off x="323528" y="2492896"/>
          <a:ext cx="4104456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ight Brace 8"/>
          <p:cNvSpPr/>
          <p:nvPr/>
        </p:nvSpPr>
        <p:spPr>
          <a:xfrm rot="8413339">
            <a:off x="5336545" y="4988596"/>
            <a:ext cx="303064" cy="1286206"/>
          </a:xfrm>
          <a:prstGeom prst="rightBrace">
            <a:avLst>
              <a:gd name="adj1" fmla="val 38475"/>
              <a:gd name="adj2" fmla="val 49302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MY" sz="1100"/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0701080"/>
              </p:ext>
            </p:extLst>
          </p:nvPr>
        </p:nvGraphicFramePr>
        <p:xfrm>
          <a:off x="4499992" y="2463347"/>
          <a:ext cx="4392488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279453" y="556229"/>
            <a:ext cx="698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PGT BUDGET FOR YEAR 2014</a:t>
            </a:r>
            <a:endParaRPr lang="en-MY" sz="4000" dirty="0"/>
          </a:p>
        </p:txBody>
      </p:sp>
    </p:spTree>
    <p:extLst>
      <p:ext uri="{BB962C8B-B14F-4D97-AF65-F5344CB8AC3E}">
        <p14:creationId xmlns:p14="http://schemas.microsoft.com/office/powerpoint/2010/main" val="366509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30</Words>
  <Application>Microsoft Office PowerPoint</Application>
  <PresentationFormat>On-screen Show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2014 Budget</dc:title>
  <dc:creator>Michelle</dc:creator>
  <cp:lastModifiedBy>Michelle</cp:lastModifiedBy>
  <cp:revision>9</cp:revision>
  <cp:lastPrinted>2014-06-20T02:46:08Z</cp:lastPrinted>
  <dcterms:created xsi:type="dcterms:W3CDTF">2014-06-19T08:25:42Z</dcterms:created>
  <dcterms:modified xsi:type="dcterms:W3CDTF">2014-10-28T10:58:38Z</dcterms:modified>
</cp:coreProperties>
</file>