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Sheet4!$B$4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Sheet4!$A$5:$A$11</c:f>
              <c:strCache>
                <c:ptCount val="7"/>
                <c:pt idx="0">
                  <c:v>OPEX</c:v>
                </c:pt>
                <c:pt idx="1">
                  <c:v>CAPEX</c:v>
                </c:pt>
                <c:pt idx="2">
                  <c:v>TOURISM SERVICES</c:v>
                </c:pt>
                <c:pt idx="3">
                  <c:v>PCET (STUDY PENANG)</c:v>
                </c:pt>
                <c:pt idx="4">
                  <c:v>PMED</c:v>
                </c:pt>
                <c:pt idx="5">
                  <c:v>STATE EXCO</c:v>
                </c:pt>
                <c:pt idx="6">
                  <c:v>MOTAC (51TH APEC MEETING)</c:v>
                </c:pt>
              </c:strCache>
            </c:strRef>
          </c:cat>
          <c:val>
            <c:numRef>
              <c:f>Sheet4!$B$5:$B$11</c:f>
              <c:numCache>
                <c:formatCode>_(* #,##0.00_);_(* \(#,##0.00\);_(* "-"??_);_(@_)</c:formatCode>
                <c:ptCount val="7"/>
                <c:pt idx="0">
                  <c:v>1613909.1599999997</c:v>
                </c:pt>
                <c:pt idx="1">
                  <c:v>34483</c:v>
                </c:pt>
                <c:pt idx="2">
                  <c:v>480183.39999999997</c:v>
                </c:pt>
                <c:pt idx="3">
                  <c:v>11202.400000000001</c:v>
                </c:pt>
                <c:pt idx="4">
                  <c:v>0</c:v>
                </c:pt>
                <c:pt idx="5">
                  <c:v>94524.5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0C-4C04-A1DF-5454FCC2D6B5}"/>
            </c:ext>
          </c:extLst>
        </c:ser>
        <c:ser>
          <c:idx val="1"/>
          <c:order val="1"/>
          <c:tx>
            <c:strRef>
              <c:f>Sheet4!$C$4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Sheet4!$A$5:$A$11</c:f>
              <c:strCache>
                <c:ptCount val="7"/>
                <c:pt idx="0">
                  <c:v>OPEX</c:v>
                </c:pt>
                <c:pt idx="1">
                  <c:v>CAPEX</c:v>
                </c:pt>
                <c:pt idx="2">
                  <c:v>TOURISM SERVICES</c:v>
                </c:pt>
                <c:pt idx="3">
                  <c:v>PCET (STUDY PENANG)</c:v>
                </c:pt>
                <c:pt idx="4">
                  <c:v>PMED</c:v>
                </c:pt>
                <c:pt idx="5">
                  <c:v>STATE EXCO</c:v>
                </c:pt>
                <c:pt idx="6">
                  <c:v>MOTAC (51TH APEC MEETING)</c:v>
                </c:pt>
              </c:strCache>
            </c:strRef>
          </c:cat>
          <c:val>
            <c:numRef>
              <c:f>Sheet4!$C$5:$C$11</c:f>
              <c:numCache>
                <c:formatCode>_(* #,##0.00_);_(* \(#,##0.00\);_(* "-"??_);_(@_)</c:formatCode>
                <c:ptCount val="7"/>
                <c:pt idx="0">
                  <c:v>1718011.3</c:v>
                </c:pt>
                <c:pt idx="1">
                  <c:v>58799</c:v>
                </c:pt>
                <c:pt idx="2">
                  <c:v>571091.81999999995</c:v>
                </c:pt>
                <c:pt idx="3">
                  <c:v>194405.81</c:v>
                </c:pt>
                <c:pt idx="4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0C-4C04-A1DF-5454FCC2D6B5}"/>
            </c:ext>
          </c:extLst>
        </c:ser>
        <c:ser>
          <c:idx val="2"/>
          <c:order val="2"/>
          <c:tx>
            <c:strRef>
              <c:f>Sheet4!$D$4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Sheet4!$A$5:$A$11</c:f>
              <c:strCache>
                <c:ptCount val="7"/>
                <c:pt idx="0">
                  <c:v>OPEX</c:v>
                </c:pt>
                <c:pt idx="1">
                  <c:v>CAPEX</c:v>
                </c:pt>
                <c:pt idx="2">
                  <c:v>TOURISM SERVICES</c:v>
                </c:pt>
                <c:pt idx="3">
                  <c:v>PCET (STUDY PENANG)</c:v>
                </c:pt>
                <c:pt idx="4">
                  <c:v>PMED</c:v>
                </c:pt>
                <c:pt idx="5">
                  <c:v>STATE EXCO</c:v>
                </c:pt>
                <c:pt idx="6">
                  <c:v>MOTAC (51TH APEC MEETING)</c:v>
                </c:pt>
              </c:strCache>
            </c:strRef>
          </c:cat>
          <c:val>
            <c:numRef>
              <c:f>Sheet4!$D$5:$D$11</c:f>
              <c:numCache>
                <c:formatCode>_(* #,##0.00_);_(* \(#,##0.00\);_(* "-"??_);_(@_)</c:formatCode>
                <c:ptCount val="7"/>
                <c:pt idx="0">
                  <c:v>1698778.8099999998</c:v>
                </c:pt>
                <c:pt idx="1">
                  <c:v>20192.45</c:v>
                </c:pt>
                <c:pt idx="2">
                  <c:v>774829.92999999993</c:v>
                </c:pt>
                <c:pt idx="3">
                  <c:v>122496.15</c:v>
                </c:pt>
                <c:pt idx="4">
                  <c:v>49294.280000000013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60C-4C04-A1DF-5454FCC2D6B5}"/>
            </c:ext>
          </c:extLst>
        </c:ser>
        <c:ser>
          <c:idx val="3"/>
          <c:order val="3"/>
          <c:tx>
            <c:strRef>
              <c:f>Sheet4!$E$4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Sheet4!$A$5:$A$11</c:f>
              <c:strCache>
                <c:ptCount val="7"/>
                <c:pt idx="0">
                  <c:v>OPEX</c:v>
                </c:pt>
                <c:pt idx="1">
                  <c:v>CAPEX</c:v>
                </c:pt>
                <c:pt idx="2">
                  <c:v>TOURISM SERVICES</c:v>
                </c:pt>
                <c:pt idx="3">
                  <c:v>PCET (STUDY PENANG)</c:v>
                </c:pt>
                <c:pt idx="4">
                  <c:v>PMED</c:v>
                </c:pt>
                <c:pt idx="5">
                  <c:v>STATE EXCO</c:v>
                </c:pt>
                <c:pt idx="6">
                  <c:v>MOTAC (51TH APEC MEETING)</c:v>
                </c:pt>
              </c:strCache>
            </c:strRef>
          </c:cat>
          <c:val>
            <c:numRef>
              <c:f>Sheet4!$E$5:$E$11</c:f>
              <c:numCache>
                <c:formatCode>_(* #,##0.00_);_(* \(#,##0.00\);_(* "-"??_);_(@_)</c:formatCode>
                <c:ptCount val="7"/>
                <c:pt idx="0">
                  <c:v>1815437.7899999996</c:v>
                </c:pt>
                <c:pt idx="1">
                  <c:v>18402.8</c:v>
                </c:pt>
                <c:pt idx="2">
                  <c:v>627799.81000000006</c:v>
                </c:pt>
                <c:pt idx="3">
                  <c:v>161063.3600000001</c:v>
                </c:pt>
                <c:pt idx="4">
                  <c:v>101593.43000000002</c:v>
                </c:pt>
                <c:pt idx="5">
                  <c:v>0</c:v>
                </c:pt>
                <c:pt idx="6">
                  <c:v>91664.88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60C-4C04-A1DF-5454FCC2D6B5}"/>
            </c:ext>
          </c:extLst>
        </c:ser>
        <c:ser>
          <c:idx val="4"/>
          <c:order val="4"/>
          <c:tx>
            <c:strRef>
              <c:f>Sheet4!$F$4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Sheet4!$A$5:$A$11</c:f>
              <c:strCache>
                <c:ptCount val="7"/>
                <c:pt idx="0">
                  <c:v>OPEX</c:v>
                </c:pt>
                <c:pt idx="1">
                  <c:v>CAPEX</c:v>
                </c:pt>
                <c:pt idx="2">
                  <c:v>TOURISM SERVICES</c:v>
                </c:pt>
                <c:pt idx="3">
                  <c:v>PCET (STUDY PENANG)</c:v>
                </c:pt>
                <c:pt idx="4">
                  <c:v>PMED</c:v>
                </c:pt>
                <c:pt idx="5">
                  <c:v>STATE EXCO</c:v>
                </c:pt>
                <c:pt idx="6">
                  <c:v>MOTAC (51TH APEC MEETING)</c:v>
                </c:pt>
              </c:strCache>
            </c:strRef>
          </c:cat>
          <c:val>
            <c:numRef>
              <c:f>Sheet4!$F$5:$F$11</c:f>
              <c:numCache>
                <c:formatCode>_(* #,##0.00_);_(* \(#,##0.00\);_(* "-"??_);_(@_)</c:formatCode>
                <c:ptCount val="7"/>
                <c:pt idx="0">
                  <c:v>1752436.58</c:v>
                </c:pt>
                <c:pt idx="1">
                  <c:v>8063</c:v>
                </c:pt>
                <c:pt idx="2">
                  <c:v>638931.99</c:v>
                </c:pt>
                <c:pt idx="3">
                  <c:v>139724.51999999999</c:v>
                </c:pt>
                <c:pt idx="4">
                  <c:v>99806.43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60C-4C04-A1DF-5454FCC2D6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2553720"/>
        <c:axId val="652550112"/>
      </c:barChart>
      <c:catAx>
        <c:axId val="652553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2550112"/>
        <c:crosses val="autoZero"/>
        <c:auto val="1"/>
        <c:lblAlgn val="ctr"/>
        <c:lblOffset val="100"/>
        <c:noMultiLvlLbl val="0"/>
      </c:catAx>
      <c:valAx>
        <c:axId val="652550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MY"/>
                  <a:t>RM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2553720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630670404992774"/>
          <c:y val="3.6219221604447974E-2"/>
          <c:w val="0.6607569746383446"/>
          <c:h val="0.5867382323056248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'Geran (3)'!$B$14:$C$14</c:f>
              <c:strCache>
                <c:ptCount val="2"/>
                <c:pt idx="0">
                  <c:v>MKTG/PROMOTION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'Geran (3)'!$D$13:$M$13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'Geran (3)'!$D$14:$M$14</c:f>
              <c:numCache>
                <c:formatCode>_(* #,##0.00_);_(* \(#,##0.00\);_(* "-"??_);_(@_)</c:formatCode>
                <c:ptCount val="5"/>
                <c:pt idx="0">
                  <c:v>902932.35</c:v>
                </c:pt>
                <c:pt idx="1">
                  <c:v>1100542.04</c:v>
                </c:pt>
                <c:pt idx="2">
                  <c:v>1454586.5700000005</c:v>
                </c:pt>
                <c:pt idx="3">
                  <c:v>2121337.36</c:v>
                </c:pt>
                <c:pt idx="4">
                  <c:v>2358088.7800000003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BC-44AC-8B45-E305CF40A901}"/>
            </c:ext>
          </c:extLst>
        </c:ser>
        <c:ser>
          <c:idx val="1"/>
          <c:order val="1"/>
          <c:tx>
            <c:strRef>
              <c:f>'Geran (3)'!$B$15:$C$15</c:f>
              <c:strCache>
                <c:ptCount val="2"/>
                <c:pt idx="0">
                  <c:v>MKTG/PROMOTION(HOTEL FEE)</c:v>
                </c:pt>
              </c:strCache>
            </c:strRef>
          </c:tx>
          <c:spPr>
            <a:pattFill prst="pct25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'Geran (3)'!$D$13:$M$13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'Geran (3)'!$D$15:$M$15</c:f>
              <c:numCache>
                <c:formatCode>_(* #,##0.00_);_(* \(#,##0.00\);_(* "-"??_);_(@_)</c:formatCode>
                <c:ptCount val="5"/>
                <c:pt idx="0">
                  <c:v>0</c:v>
                </c:pt>
                <c:pt idx="1">
                  <c:v>0</c:v>
                </c:pt>
                <c:pt idx="2">
                  <c:v>769168.27</c:v>
                </c:pt>
                <c:pt idx="3">
                  <c:v>1295171.7800000003</c:v>
                </c:pt>
                <c:pt idx="4">
                  <c:v>2085210.8800000001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7BC-44AC-8B45-E305CF40A9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650241560"/>
        <c:axId val="650238608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'Geran (3)'!$B$16:$C$16</c15:sqref>
                        </c15:formulaRef>
                      </c:ext>
                    </c:extLst>
                    <c:strCache>
                      <c:ptCount val="2"/>
                      <c:pt idx="0">
                        <c:v>COMMS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'Geran (3)'!$D$13:$M$13</c15:sqref>
                        </c15:formulaRef>
                      </c:ext>
                    </c:extLst>
                    <c:strCache>
                      <c:ptCount val="5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  <c:pt idx="4">
                        <c:v>2018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'Geran (3)'!$D$16:$L$16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5"/>
                      <c:pt idx="0">
                        <c:v>2958026.1</c:v>
                      </c:pt>
                      <c:pt idx="1">
                        <c:v>2524466.94</c:v>
                      </c:pt>
                      <c:pt idx="2">
                        <c:v>2134581.3599999994</c:v>
                      </c:pt>
                      <c:pt idx="3">
                        <c:v>2214361.5599999996</c:v>
                      </c:pt>
                      <c:pt idx="4">
                        <c:v>2268983.89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F7BC-44AC-8B45-E305CF40A901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(3)'!$B$17:$C$17</c15:sqref>
                        </c15:formulaRef>
                      </c:ext>
                    </c:extLst>
                    <c:strCache>
                      <c:ptCount val="2"/>
                      <c:pt idx="0">
                        <c:v>COMMS (HOTEL FEE)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(3)'!$D$13:$M$13</c15:sqref>
                        </c15:formulaRef>
                      </c:ext>
                    </c:extLst>
                    <c:strCache>
                      <c:ptCount val="5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  <c:pt idx="4">
                        <c:v>2018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(3)'!$D$17:$L$17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3" formatCode="_(* #,##0.00_);_(* \(#,##0.00\);_(* &quot;-&quot;??_);_(@_)">
                        <c:v>434578.18</c:v>
                      </c:pt>
                      <c:pt idx="4" formatCode="_(* #,##0.00_);_(* \(#,##0.00\);_(* &quot;-&quot;??_);_(@_)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F7BC-44AC-8B45-E305CF40A901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(3)'!$B$18:$C$18</c15:sqref>
                        </c15:formulaRef>
                      </c:ext>
                    </c:extLst>
                    <c:strCache>
                      <c:ptCount val="2"/>
                      <c:pt idx="0">
                        <c:v>EVENTS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(3)'!$D$13:$M$13</c15:sqref>
                        </c15:formulaRef>
                      </c:ext>
                    </c:extLst>
                    <c:strCache>
                      <c:ptCount val="5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  <c:pt idx="4">
                        <c:v>2018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(3)'!$D$18:$L$18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5"/>
                      <c:pt idx="0">
                        <c:v>336999.08</c:v>
                      </c:pt>
                      <c:pt idx="1">
                        <c:v>3075110.56</c:v>
                      </c:pt>
                      <c:pt idx="2">
                        <c:v>1925569.9100000001</c:v>
                      </c:pt>
                      <c:pt idx="3">
                        <c:v>2466488.0600000005</c:v>
                      </c:pt>
                      <c:pt idx="4">
                        <c:v>644075.44999999995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F7BC-44AC-8B45-E305CF40A901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(3)'!$B$19:$C$19</c15:sqref>
                        </c15:formulaRef>
                      </c:ext>
                    </c:extLst>
                    <c:strCache>
                      <c:ptCount val="2"/>
                      <c:pt idx="0">
                        <c:v>EVENTS (HOTEL FEE)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(3)'!$D$13:$M$13</c15:sqref>
                        </c15:formulaRef>
                      </c:ext>
                    </c:extLst>
                    <c:strCache>
                      <c:ptCount val="5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  <c:pt idx="4">
                        <c:v>2018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(3)'!$D$19:$L$19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2" formatCode="_(* #,##0.00_);_(* \(#,##0.00\);_(* &quot;-&quot;??_);_(@_)">
                        <c:v>460059.22</c:v>
                      </c:pt>
                      <c:pt idx="3" formatCode="_(* #,##0.00_);_(* \(#,##0.00\);_(* &quot;-&quot;??_);_(@_)">
                        <c:v>3104387.77</c:v>
                      </c:pt>
                      <c:pt idx="4" formatCode="_(* #,##0.00_);_(* \(#,##0.00\);_(* &quot;-&quot;??_);_(@_)">
                        <c:v>3941485.59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F7BC-44AC-8B45-E305CF40A901}"/>
                  </c:ext>
                </c:extLst>
              </c15:ser>
            </c15:filteredBarSeries>
            <c15:filteredBarSeries>
              <c15:ser>
                <c:idx val="6"/>
                <c:order val="6"/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(3)'!$D$13:$M$13</c15:sqref>
                        </c15:formulaRef>
                      </c:ext>
                    </c:extLst>
                    <c:strCache>
                      <c:ptCount val="5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  <c:pt idx="4">
                        <c:v>2018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[1]Summary!$A$30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F7BC-44AC-8B45-E305CF40A901}"/>
                  </c:ext>
                </c:extLst>
              </c15:ser>
            </c15:filteredBarSeries>
          </c:ext>
        </c:extLst>
      </c:barChart>
      <c:catAx>
        <c:axId val="650241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0238608"/>
        <c:crosses val="autoZero"/>
        <c:auto val="1"/>
        <c:lblAlgn val="ctr"/>
        <c:lblOffset val="100"/>
        <c:noMultiLvlLbl val="0"/>
      </c:catAx>
      <c:valAx>
        <c:axId val="650238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MY"/>
                  <a:t>RM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0241560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/>
      </a:pPr>
      <a:endParaRPr lang="en-US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221024310836918"/>
          <c:y val="9.4270887141166756E-2"/>
          <c:w val="0.62376765752266372"/>
          <c:h val="0.50131306409182685"/>
        </c:manualLayout>
      </c:layout>
      <c:barChart>
        <c:barDir val="col"/>
        <c:grouping val="stacked"/>
        <c:varyColors val="0"/>
        <c:ser>
          <c:idx val="2"/>
          <c:order val="2"/>
          <c:tx>
            <c:strRef>
              <c:f>'Geran (3)'!$B$16:$C$16</c:f>
              <c:strCache>
                <c:ptCount val="2"/>
                <c:pt idx="0">
                  <c:v>COMMS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'Geran (3)'!$D$13:$M$13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'Geran (3)'!$D$16:$M$16</c:f>
              <c:numCache>
                <c:formatCode>_(* #,##0.00_);_(* \(#,##0.00\);_(* "-"??_);_(@_)</c:formatCode>
                <c:ptCount val="5"/>
                <c:pt idx="0">
                  <c:v>2958026.1</c:v>
                </c:pt>
                <c:pt idx="1">
                  <c:v>2524466.94</c:v>
                </c:pt>
                <c:pt idx="2">
                  <c:v>2134581.3599999994</c:v>
                </c:pt>
                <c:pt idx="3">
                  <c:v>2214361.5599999996</c:v>
                </c:pt>
                <c:pt idx="4">
                  <c:v>2268983.89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3A-4698-A71A-171F96DF4FD1}"/>
            </c:ext>
          </c:extLst>
        </c:ser>
        <c:ser>
          <c:idx val="3"/>
          <c:order val="3"/>
          <c:tx>
            <c:strRef>
              <c:f>'Geran (3)'!$B$17:$C$17</c:f>
              <c:strCache>
                <c:ptCount val="2"/>
                <c:pt idx="0">
                  <c:v>COMMS (HOTEL FEE)</c:v>
                </c:pt>
              </c:strCache>
            </c:strRef>
          </c:tx>
          <c:spPr>
            <a:pattFill prst="pct30">
              <a:fgClr>
                <a:srgbClr val="FFC00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'Geran (3)'!$D$13:$M$13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'Geran (3)'!$D$17:$M$17</c:f>
              <c:numCache>
                <c:formatCode>General</c:formatCode>
                <c:ptCount val="5"/>
                <c:pt idx="3" formatCode="_(* #,##0.00_);_(* \(#,##0.00\);_(* &quot;-&quot;??_);_(@_)">
                  <c:v>434578.18</c:v>
                </c:pt>
                <c:pt idx="4" formatCode="_(* #,##0.00_);_(* \(#,##0.00\);_(* &quot;-&quot;??_);_(@_)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3A-4698-A71A-171F96DF4F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610768496"/>
        <c:axId val="61076882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'Geran (3)'!$B$14:$C$14</c15:sqref>
                        </c15:formulaRef>
                      </c:ext>
                    </c:extLst>
                    <c:strCache>
                      <c:ptCount val="2"/>
                      <c:pt idx="0">
                        <c:v>MKTG/PROMOTION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'Geran (3)'!$D$13:$M$13</c15:sqref>
                        </c15:formulaRef>
                      </c:ext>
                    </c:extLst>
                    <c:strCache>
                      <c:ptCount val="5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  <c:pt idx="4">
                        <c:v>2018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'Geran (3)'!$D$14:$M$14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5"/>
                      <c:pt idx="0">
                        <c:v>902932.35</c:v>
                      </c:pt>
                      <c:pt idx="1">
                        <c:v>1100542.04</c:v>
                      </c:pt>
                      <c:pt idx="2">
                        <c:v>1454586.5700000005</c:v>
                      </c:pt>
                      <c:pt idx="3">
                        <c:v>2121337.36</c:v>
                      </c:pt>
                      <c:pt idx="4">
                        <c:v>2358088.7800000003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723A-4698-A71A-171F96DF4FD1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(3)'!$B$15:$C$15</c15:sqref>
                        </c15:formulaRef>
                      </c:ext>
                    </c:extLst>
                    <c:strCache>
                      <c:ptCount val="2"/>
                      <c:pt idx="0">
                        <c:v>MKTG/PROMOTION(HOTEL FEE)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(3)'!$D$13:$M$13</c15:sqref>
                        </c15:formulaRef>
                      </c:ext>
                    </c:extLst>
                    <c:strCache>
                      <c:ptCount val="5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  <c:pt idx="4">
                        <c:v>2018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(3)'!$D$15:$M$15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5"/>
                      <c:pt idx="0">
                        <c:v>0</c:v>
                      </c:pt>
                      <c:pt idx="1">
                        <c:v>0</c:v>
                      </c:pt>
                      <c:pt idx="2">
                        <c:v>769168.27</c:v>
                      </c:pt>
                      <c:pt idx="3">
                        <c:v>1295171.7800000003</c:v>
                      </c:pt>
                      <c:pt idx="4">
                        <c:v>2085210.8800000001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723A-4698-A71A-171F96DF4FD1}"/>
                  </c:ext>
                </c:extLst>
              </c15:ser>
            </c15:filteredBarSeries>
          </c:ext>
        </c:extLst>
      </c:barChart>
      <c:catAx>
        <c:axId val="610768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0768824"/>
        <c:crosses val="autoZero"/>
        <c:auto val="1"/>
        <c:lblAlgn val="ctr"/>
        <c:lblOffset val="100"/>
        <c:noMultiLvlLbl val="0"/>
      </c:catAx>
      <c:valAx>
        <c:axId val="61076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MY"/>
                  <a:t>RM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0768496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/>
      </a:pPr>
      <a:endParaRPr lang="en-US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992012509606958"/>
          <c:y val="2.272592045199269E-2"/>
          <c:w val="0.60121809139272164"/>
          <c:h val="0.50177051864842814"/>
        </c:manualLayout>
      </c:layout>
      <c:barChart>
        <c:barDir val="col"/>
        <c:grouping val="stacked"/>
        <c:varyColors val="0"/>
        <c:ser>
          <c:idx val="4"/>
          <c:order val="4"/>
          <c:tx>
            <c:strRef>
              <c:f>'Geran (3)'!$B$18:$C$18</c:f>
              <c:strCache>
                <c:ptCount val="2"/>
                <c:pt idx="0">
                  <c:v>EVENTS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'Geran (3)'!$D$13:$M$13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'Geran (3)'!$D$18:$M$18</c:f>
              <c:numCache>
                <c:formatCode>_(* #,##0.00_);_(* \(#,##0.00\);_(* "-"??_);_(@_)</c:formatCode>
                <c:ptCount val="5"/>
                <c:pt idx="0">
                  <c:v>336999.08</c:v>
                </c:pt>
                <c:pt idx="1">
                  <c:v>3075110.56</c:v>
                </c:pt>
                <c:pt idx="2">
                  <c:v>1925569.9100000001</c:v>
                </c:pt>
                <c:pt idx="3">
                  <c:v>2466488.0600000005</c:v>
                </c:pt>
                <c:pt idx="4">
                  <c:v>644075.44999999995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4D-474F-ACEE-18E555DD3F2F}"/>
            </c:ext>
          </c:extLst>
        </c:ser>
        <c:ser>
          <c:idx val="5"/>
          <c:order val="5"/>
          <c:tx>
            <c:strRef>
              <c:f>'Geran (3)'!$B$19:$C$19</c:f>
              <c:strCache>
                <c:ptCount val="2"/>
                <c:pt idx="0">
                  <c:v>EVENTS (HOTEL FEE)</c:v>
                </c:pt>
              </c:strCache>
            </c:strRef>
          </c:tx>
          <c:spPr>
            <a:pattFill prst="pct25">
              <a:fgClr>
                <a:srgbClr val="92D05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'Geran (3)'!$D$13:$M$13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'Geran (3)'!$D$19:$M$19</c:f>
              <c:numCache>
                <c:formatCode>General</c:formatCode>
                <c:ptCount val="5"/>
                <c:pt idx="2" formatCode="_(* #,##0.00_);_(* \(#,##0.00\);_(* &quot;-&quot;??_);_(@_)">
                  <c:v>460059.22</c:v>
                </c:pt>
                <c:pt idx="3" formatCode="_(* #,##0.00_);_(* \(#,##0.00\);_(* &quot;-&quot;??_);_(@_)">
                  <c:v>3104387.77</c:v>
                </c:pt>
                <c:pt idx="4" formatCode="_(* #,##0.00_);_(* \(#,##0.00\);_(* &quot;-&quot;??_);_(@_)">
                  <c:v>3941485.59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4D-474F-ACEE-18E555DD3F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598802632"/>
        <c:axId val="59880296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'Geran (3)'!$B$14:$C$14</c15:sqref>
                        </c15:formulaRef>
                      </c:ext>
                    </c:extLst>
                    <c:strCache>
                      <c:ptCount val="2"/>
                      <c:pt idx="0">
                        <c:v>MKTG/PROMOTION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'Geran (3)'!$D$13:$M$13</c15:sqref>
                        </c15:formulaRef>
                      </c:ext>
                    </c:extLst>
                    <c:strCache>
                      <c:ptCount val="5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  <c:pt idx="4">
                        <c:v>2018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'Geran (3)'!$D$14:$M$14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5"/>
                      <c:pt idx="0">
                        <c:v>902932.35</c:v>
                      </c:pt>
                      <c:pt idx="1">
                        <c:v>1100542.04</c:v>
                      </c:pt>
                      <c:pt idx="2">
                        <c:v>1454586.5700000005</c:v>
                      </c:pt>
                      <c:pt idx="3">
                        <c:v>2121337.36</c:v>
                      </c:pt>
                      <c:pt idx="4">
                        <c:v>2358088.7800000003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8F4D-474F-ACEE-18E555DD3F2F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(3)'!$B$15:$C$15</c15:sqref>
                        </c15:formulaRef>
                      </c:ext>
                    </c:extLst>
                    <c:strCache>
                      <c:ptCount val="2"/>
                      <c:pt idx="0">
                        <c:v>MKTG/PROMOTION(HOTEL FEE)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(3)'!$D$13:$M$13</c15:sqref>
                        </c15:formulaRef>
                      </c:ext>
                    </c:extLst>
                    <c:strCache>
                      <c:ptCount val="5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  <c:pt idx="4">
                        <c:v>2018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(3)'!$D$15:$M$15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5"/>
                      <c:pt idx="0">
                        <c:v>0</c:v>
                      </c:pt>
                      <c:pt idx="1">
                        <c:v>0</c:v>
                      </c:pt>
                      <c:pt idx="2">
                        <c:v>769168.27</c:v>
                      </c:pt>
                      <c:pt idx="3">
                        <c:v>1295171.7800000003</c:v>
                      </c:pt>
                      <c:pt idx="4">
                        <c:v>2085210.8800000001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8F4D-474F-ACEE-18E555DD3F2F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(3)'!$B$16:$C$16</c15:sqref>
                        </c15:formulaRef>
                      </c:ext>
                    </c:extLst>
                    <c:strCache>
                      <c:ptCount val="2"/>
                      <c:pt idx="0">
                        <c:v>COMMS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(3)'!$D$13:$M$13</c15:sqref>
                        </c15:formulaRef>
                      </c:ext>
                    </c:extLst>
                    <c:strCache>
                      <c:ptCount val="5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  <c:pt idx="4">
                        <c:v>2018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(3)'!$D$16:$M$16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5"/>
                      <c:pt idx="0">
                        <c:v>2958026.1</c:v>
                      </c:pt>
                      <c:pt idx="1">
                        <c:v>2524466.94</c:v>
                      </c:pt>
                      <c:pt idx="2">
                        <c:v>2134581.3599999994</c:v>
                      </c:pt>
                      <c:pt idx="3">
                        <c:v>2214361.5599999996</c:v>
                      </c:pt>
                      <c:pt idx="4">
                        <c:v>2268983.89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8F4D-474F-ACEE-18E555DD3F2F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(3)'!$B$17:$C$17</c15:sqref>
                        </c15:formulaRef>
                      </c:ext>
                    </c:extLst>
                    <c:strCache>
                      <c:ptCount val="2"/>
                      <c:pt idx="0">
                        <c:v>COMMS (HOTEL FEE)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(3)'!$D$13:$M$13</c15:sqref>
                        </c15:formulaRef>
                      </c:ext>
                    </c:extLst>
                    <c:strCache>
                      <c:ptCount val="5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  <c:pt idx="4">
                        <c:v>2018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(3)'!$D$17:$M$17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3" formatCode="_(* #,##0.00_);_(* \(#,##0.00\);_(* &quot;-&quot;??_);_(@_)">
                        <c:v>434578.18</c:v>
                      </c:pt>
                      <c:pt idx="4" formatCode="_(* #,##0.00_);_(* \(#,##0.00\);_(* &quot;-&quot;??_);_(@_)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8F4D-474F-ACEE-18E555DD3F2F}"/>
                  </c:ext>
                </c:extLst>
              </c15:ser>
            </c15:filteredBarSeries>
            <c15:filteredBarSeries>
              <c15:ser>
                <c:idx val="6"/>
                <c:order val="6"/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'Geran (3)'!$D$13:$M$13</c15:sqref>
                        </c15:formulaRef>
                      </c:ext>
                    </c:extLst>
                    <c:strCache>
                      <c:ptCount val="5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  <c:pt idx="4">
                        <c:v>2018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[1]Summary!$A$30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8F4D-474F-ACEE-18E555DD3F2F}"/>
                  </c:ext>
                </c:extLst>
              </c15:ser>
            </c15:filteredBarSeries>
          </c:ext>
        </c:extLst>
      </c:barChart>
      <c:catAx>
        <c:axId val="598802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8802960"/>
        <c:crosses val="autoZero"/>
        <c:auto val="1"/>
        <c:lblAlgn val="ctr"/>
        <c:lblOffset val="100"/>
        <c:noMultiLvlLbl val="0"/>
      </c:catAx>
      <c:valAx>
        <c:axId val="59880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MY"/>
                  <a:t>RM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8802632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0.02723</cdr:x>
      <cdr:y>0.82688</cdr:y>
    </cdr:from>
    <cdr:to>
      <cdr:x>0.91879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A8767DA-1359-4085-8A21-D7638FC22975}"/>
            </a:ext>
          </a:extLst>
        </cdr:cNvPr>
        <cdr:cNvSpPr txBox="1"/>
      </cdr:nvSpPr>
      <cdr:spPr>
        <a:xfrm xmlns:a="http://schemas.openxmlformats.org/drawingml/2006/main">
          <a:off x="304800" y="4440035"/>
          <a:ext cx="9980853" cy="9295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MY" sz="1400" u="sng" baseline="0" dirty="0"/>
            <a:t>Projects by Hotel Fee :</a:t>
          </a:r>
          <a:br>
            <a:rPr lang="en-MY" sz="1400" u="sng" baseline="0" dirty="0"/>
          </a:br>
          <a:r>
            <a:rPr lang="en-MY" sz="1400" baseline="0" dirty="0"/>
            <a:t>2016 - China Marketing Campaign, ITB Asia Singapore, AirAsia Yangon Flight Incentive</a:t>
          </a:r>
          <a:br>
            <a:rPr lang="en-MY" sz="1400" baseline="0" dirty="0"/>
          </a:br>
          <a:r>
            <a:rPr lang="en-MY" sz="1400" baseline="0" dirty="0"/>
            <a:t>2017 - </a:t>
          </a:r>
          <a:r>
            <a:rPr lang="en-MY" sz="1400" baseline="0" dirty="0">
              <a:effectLst/>
              <a:latin typeface="+mn-lt"/>
              <a:ea typeface="+mn-ea"/>
              <a:cs typeface="+mn-cs"/>
            </a:rPr>
            <a:t>China Marketing Campaign, ITB Asia Singapore, AirAsia Yangon Flight Incentive</a:t>
          </a:r>
        </a:p>
        <a:p xmlns:a="http://schemas.openxmlformats.org/drawingml/2006/main">
          <a:r>
            <a:rPr lang="en-MY" sz="1400" baseline="0" dirty="0">
              <a:effectLst/>
              <a:latin typeface="+mn-lt"/>
              <a:ea typeface="+mn-ea"/>
              <a:cs typeface="+mn-cs"/>
            </a:rPr>
            <a:t>2018 - China Marketing Campaign, Penang Fair @ HCM, PATA Travel Mart, ITB Asia Singapore, China Southern Airlines Marketing Campaign, Qatar Marketing Campaign</a:t>
          </a:r>
          <a:br>
            <a:rPr lang="en-MY" sz="1400" baseline="0" dirty="0"/>
          </a:br>
          <a:endParaRPr lang="en-MY" sz="1400" dirty="0"/>
        </a:p>
      </cdr:txBody>
    </cdr:sp>
  </cdr:relSizeAnchor>
  <cdr:relSizeAnchor xmlns:cdr="http://schemas.openxmlformats.org/drawingml/2006/chartDrawing">
    <cdr:from>
      <cdr:x>0.01607</cdr:x>
      <cdr:y>0.76609</cdr:y>
    </cdr:from>
    <cdr:to>
      <cdr:x>0.90535</cdr:x>
      <cdr:y>0.82218</cdr:y>
    </cdr:to>
    <cdr:sp macro="" textlink="">
      <cdr:nvSpPr>
        <cdr:cNvPr id="3" name="Rectangle 2">
          <a:extLst xmlns:a="http://schemas.openxmlformats.org/drawingml/2006/main">
            <a:ext uri="{FF2B5EF4-FFF2-40B4-BE49-F238E27FC236}">
              <a16:creationId xmlns:a16="http://schemas.microsoft.com/office/drawing/2014/main" id="{BB0D1612-FD98-4039-9C24-DA24A614A6EE}"/>
            </a:ext>
          </a:extLst>
        </cdr:cNvPr>
        <cdr:cNvSpPr/>
      </cdr:nvSpPr>
      <cdr:spPr>
        <a:xfrm xmlns:a="http://schemas.openxmlformats.org/drawingml/2006/main">
          <a:off x="182217" y="4296882"/>
          <a:ext cx="10084905" cy="314602"/>
        </a:xfrm>
        <a:prstGeom xmlns:a="http://schemas.openxmlformats.org/drawingml/2006/main" prst="rect">
          <a:avLst/>
        </a:prstGeom>
        <a:ln xmlns:a="http://schemas.openxmlformats.org/drawingml/2006/main" w="3175">
          <a:solidFill>
            <a:schemeClr val="accent3">
              <a:lumMod val="20000"/>
              <a:lumOff val="80000"/>
            </a:schemeClr>
          </a:solidFill>
        </a:ln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1400" b="1" dirty="0"/>
            <a:t>TOTAL                                                             902,932.35               1,100,542.04                         -                         2,223,754.84             3,416,509.14              4,443,299.66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0.03091</cdr:x>
      <cdr:y>0.84521</cdr:y>
    </cdr:from>
    <cdr:to>
      <cdr:x>0.93298</cdr:x>
      <cdr:y>0.94204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C5A9E71-6027-4936-85BF-1C7BFE276F86}"/>
            </a:ext>
          </a:extLst>
        </cdr:cNvPr>
        <cdr:cNvSpPr txBox="1"/>
      </cdr:nvSpPr>
      <cdr:spPr>
        <a:xfrm xmlns:a="http://schemas.openxmlformats.org/drawingml/2006/main">
          <a:off x="339158" y="4641230"/>
          <a:ext cx="9898236" cy="5316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MY" sz="1600" u="sng" baseline="0" dirty="0"/>
            <a:t>Projects by Hotel Fee :</a:t>
          </a:r>
          <a:br>
            <a:rPr lang="en-MY" sz="1600" u="sng" baseline="0" dirty="0"/>
          </a:br>
          <a:r>
            <a:rPr lang="en-MY" sz="1600" baseline="0" dirty="0"/>
            <a:t>2017 - Hong Kong Tram Campaign</a:t>
          </a:r>
          <a:endParaRPr lang="en-MY" sz="1600" dirty="0"/>
        </a:p>
      </cdr:txBody>
    </cdr:sp>
  </cdr:relSizeAnchor>
  <cdr:relSizeAnchor xmlns:cdr="http://schemas.openxmlformats.org/drawingml/2006/chartDrawing">
    <cdr:from>
      <cdr:x>0.03452</cdr:x>
      <cdr:y>0.75074</cdr:y>
    </cdr:from>
    <cdr:to>
      <cdr:x>0.88164</cdr:x>
      <cdr:y>0.81016</cdr:y>
    </cdr:to>
    <cdr:sp macro="" textlink="">
      <cdr:nvSpPr>
        <cdr:cNvPr id="3" name="Rectangle 2">
          <a:extLst xmlns:a="http://schemas.openxmlformats.org/drawingml/2006/main">
            <a:ext uri="{FF2B5EF4-FFF2-40B4-BE49-F238E27FC236}">
              <a16:creationId xmlns:a16="http://schemas.microsoft.com/office/drawing/2014/main" id="{C7ABD15B-FBB4-49E5-98E4-638B6327685B}"/>
            </a:ext>
          </a:extLst>
        </cdr:cNvPr>
        <cdr:cNvSpPr/>
      </cdr:nvSpPr>
      <cdr:spPr>
        <a:xfrm xmlns:a="http://schemas.openxmlformats.org/drawingml/2006/main">
          <a:off x="378792" y="4294673"/>
          <a:ext cx="9295296" cy="339930"/>
        </a:xfrm>
        <a:prstGeom xmlns:a="http://schemas.openxmlformats.org/drawingml/2006/main" prst="rect">
          <a:avLst/>
        </a:prstGeom>
        <a:ln xmlns:a="http://schemas.openxmlformats.org/drawingml/2006/main" w="3175">
          <a:solidFill>
            <a:schemeClr val="accent3">
              <a:lumMod val="20000"/>
              <a:lumOff val="80000"/>
            </a:schemeClr>
          </a:solidFill>
        </a:ln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/>
            <a:t>TOTAL                                   2,958,026.10     2,524,466.94      2,134,581.36      2,468,939.74      2,268,983.89                                       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0.03281</cdr:x>
      <cdr:y>0.75402</cdr:y>
    </cdr:from>
    <cdr:to>
      <cdr:x>1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94C5F5C-4C8F-42CA-916E-C0B327CC1316}"/>
            </a:ext>
          </a:extLst>
        </cdr:cNvPr>
        <cdr:cNvSpPr txBox="1"/>
      </cdr:nvSpPr>
      <cdr:spPr>
        <a:xfrm xmlns:a="http://schemas.openxmlformats.org/drawingml/2006/main">
          <a:off x="367748" y="4346713"/>
          <a:ext cx="10840278" cy="14179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MY" sz="1500" u="sng" baseline="0" dirty="0"/>
            <a:t>Projects by Hotel Fee :</a:t>
          </a:r>
          <a:br>
            <a:rPr lang="en-MY" sz="1500" u="sng" baseline="0" dirty="0"/>
          </a:br>
          <a:r>
            <a:rPr lang="en-MY" sz="1500" baseline="0" dirty="0"/>
            <a:t>2016 - World Travel Mart Connect Asia</a:t>
          </a:r>
          <a:br>
            <a:rPr lang="en-MY" sz="1500" baseline="0" dirty="0"/>
          </a:br>
          <a:r>
            <a:rPr lang="en-MY" sz="1500" baseline="0" dirty="0"/>
            <a:t>2017 -  Penang International Food Festival , World Travel Mart Connect Asia, Penang Fun Experience with DM3, Penang Street Food Festival</a:t>
          </a:r>
          <a:br>
            <a:rPr lang="en-MY" sz="1500" baseline="0" dirty="0"/>
          </a:br>
          <a:r>
            <a:rPr lang="en-MY" sz="1500" baseline="0" dirty="0"/>
            <a:t>2018 - </a:t>
          </a:r>
          <a:r>
            <a:rPr lang="en-MY" sz="1500" baseline="0" dirty="0">
              <a:effectLst/>
              <a:latin typeface="+mn-lt"/>
              <a:ea typeface="+mn-ea"/>
              <a:cs typeface="+mn-cs"/>
            </a:rPr>
            <a:t>Penang International Food Festival, Penang Street Food Festival, Penang Hot Air Balloon, Mini Hot Air Balloon, Penang International Wedding Expo, Hari Raya Celebration</a:t>
          </a:r>
          <a:endParaRPr lang="en-MY" sz="1500" dirty="0"/>
        </a:p>
      </cdr:txBody>
    </cdr:sp>
  </cdr:relSizeAnchor>
  <cdr:relSizeAnchor xmlns:cdr="http://schemas.openxmlformats.org/drawingml/2006/chartDrawing">
    <cdr:from>
      <cdr:x>0.08838</cdr:x>
      <cdr:y>0.66185</cdr:y>
    </cdr:from>
    <cdr:to>
      <cdr:x>0.8392</cdr:x>
      <cdr:y>0.71954</cdr:y>
    </cdr:to>
    <cdr:sp macro="" textlink="">
      <cdr:nvSpPr>
        <cdr:cNvPr id="3" name="Rectangle 2">
          <a:extLst xmlns:a="http://schemas.openxmlformats.org/drawingml/2006/main">
            <a:ext uri="{FF2B5EF4-FFF2-40B4-BE49-F238E27FC236}">
              <a16:creationId xmlns:a16="http://schemas.microsoft.com/office/drawing/2014/main" id="{85B32BE2-DFBE-4CA3-A273-23F375BF5AC6}"/>
            </a:ext>
          </a:extLst>
        </cdr:cNvPr>
        <cdr:cNvSpPr/>
      </cdr:nvSpPr>
      <cdr:spPr>
        <a:xfrm xmlns:a="http://schemas.openxmlformats.org/drawingml/2006/main">
          <a:off x="990599" y="3815386"/>
          <a:ext cx="8415131" cy="332544"/>
        </a:xfrm>
        <a:prstGeom xmlns:a="http://schemas.openxmlformats.org/drawingml/2006/main" prst="rect">
          <a:avLst/>
        </a:prstGeom>
        <a:ln xmlns:a="http://schemas.openxmlformats.org/drawingml/2006/main" w="3175">
          <a:solidFill>
            <a:schemeClr val="accent3">
              <a:lumMod val="20000"/>
              <a:lumOff val="80000"/>
            </a:schemeClr>
          </a:solidFill>
        </a:ln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 TOTAL                                  336,999.08 	          3,075,110.56           2,385,629.13         5,570,875.83          4,585,561.04 </a:t>
          </a:r>
        </a:p>
        <a:p xmlns:a="http://schemas.openxmlformats.org/drawingml/2006/main">
          <a:r>
            <a:rPr lang="en-US" sz="1400" b="1" dirty="0"/>
            <a:t> 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F7DB0-4E4C-4FF6-AC4B-8711F19A63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51207A-CB2F-4DB2-944D-B6A99A6237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4A6DE6-7AC3-438E-A715-7B332DAA3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3F1A-6C08-4D18-A8DB-0AC130FD81F4}" type="datetimeFigureOut">
              <a:rPr lang="en-MY" smtClean="0"/>
              <a:t>12/2/2019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4C151-A43D-443F-98C1-FC5AEDE89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3CB46A-FDF4-4990-9A09-0A2B911AD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22FA4-27BD-4092-B434-F019754ADC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62943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A9C56-1CB8-452D-AC8B-8D260E823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B82EB4-4099-4176-84EC-F332BD7A55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CB01F-181B-40E8-B180-96AF3EB5C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3F1A-6C08-4D18-A8DB-0AC130FD81F4}" type="datetimeFigureOut">
              <a:rPr lang="en-MY" smtClean="0"/>
              <a:t>12/2/2019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B91681-D4B7-4E26-B03C-3BAE2BB3B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5734E-B453-49BD-B944-DE6CFD735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22FA4-27BD-4092-B434-F019754ADC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35757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BFBA04-505F-4ABE-B87C-D18C54498E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7A97EB-A7C5-48FC-ABE1-286A8759F5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4C83A-64B6-4CDB-9E56-719AB8AA8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3F1A-6C08-4D18-A8DB-0AC130FD81F4}" type="datetimeFigureOut">
              <a:rPr lang="en-MY" smtClean="0"/>
              <a:t>12/2/2019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17ADB4-759F-4ECC-BE58-2025C0B1F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C5187-52F9-495A-AA66-FD5B9DF52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22FA4-27BD-4092-B434-F019754ADC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97461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3E5A1-01C3-4259-A1F7-A943C421B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742ED-870E-40BF-AE65-1C2F45C81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CE112A-4BAF-4602-9B48-0C0819A1D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3F1A-6C08-4D18-A8DB-0AC130FD81F4}" type="datetimeFigureOut">
              <a:rPr lang="en-MY" smtClean="0"/>
              <a:t>12/2/2019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61B4F7-1422-49F6-B050-AF55B0582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0B874C-DFED-4789-864F-0E3E189B3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22FA4-27BD-4092-B434-F019754ADC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23441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0AD02-8EA3-4355-9938-F2BDAA29B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A2D664-1C1A-4FEE-ACDB-27A282FD7A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9C206-9348-49EA-B72C-50F1A1E56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3F1A-6C08-4D18-A8DB-0AC130FD81F4}" type="datetimeFigureOut">
              <a:rPr lang="en-MY" smtClean="0"/>
              <a:t>12/2/2019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E3A5AE-42C8-4A02-AB40-B52CABE0B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09AADF-72CC-46FC-A002-1DEE2CE64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22FA4-27BD-4092-B434-F019754ADC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06625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63BD5-53E2-4300-B613-DEB63C89E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F7A45-F861-4A5C-BBDC-C0304B15EC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78B34C-EF40-4488-9A18-CF7038852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2B8F3C-256A-4A5D-B77F-07B2BF01A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3F1A-6C08-4D18-A8DB-0AC130FD81F4}" type="datetimeFigureOut">
              <a:rPr lang="en-MY" smtClean="0"/>
              <a:t>12/2/2019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C1AFE5-7BB7-4D01-A646-A77EBD021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76C73F-4CB4-4B88-B526-19972E7B9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22FA4-27BD-4092-B434-F019754ADC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13338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04642-F68D-4FB7-B818-E5BD78982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E800B6-456B-48E1-B546-19A161B31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C53A2F-43EE-41AF-876B-3E79B1AFB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D9844E-2423-42C3-9D38-6BC30670B6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9C3707-CC71-4A13-8BF5-DF3703B99C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8BA4D7-DCDD-4A41-8D99-C4D7E25D7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3F1A-6C08-4D18-A8DB-0AC130FD81F4}" type="datetimeFigureOut">
              <a:rPr lang="en-MY" smtClean="0"/>
              <a:t>12/2/2019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E6663B-5E1B-4432-BFC9-6EA620071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BA4898-9073-474F-991E-90A9EF498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22FA4-27BD-4092-B434-F019754ADC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3979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48368-D34F-46BC-9EC7-42ACC0BD3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2C05C4-CAA9-4B77-982F-8F8C0129A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3F1A-6C08-4D18-A8DB-0AC130FD81F4}" type="datetimeFigureOut">
              <a:rPr lang="en-MY" smtClean="0"/>
              <a:t>12/2/2019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ABF1D3-38D2-4D3E-8D26-749E99D32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B5A55E-490A-42AC-92BC-C32906FC6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22FA4-27BD-4092-B434-F019754ADC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48112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FF285D-1828-4AAF-9D07-305590646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3F1A-6C08-4D18-A8DB-0AC130FD81F4}" type="datetimeFigureOut">
              <a:rPr lang="en-MY" smtClean="0"/>
              <a:t>12/2/2019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8F17C6-8E60-485D-B2BD-24633A262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A4166-90DA-40D6-AD60-F6DEA5629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22FA4-27BD-4092-B434-F019754ADC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739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AEC91-EC11-4424-97F5-E6F350041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23D12-54FF-486A-88C5-E4D60F7BE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7ADFB3-6E22-4C7F-B677-679FEAD593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40F6AD-5136-467B-8783-4C40D5D97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3F1A-6C08-4D18-A8DB-0AC130FD81F4}" type="datetimeFigureOut">
              <a:rPr lang="en-MY" smtClean="0"/>
              <a:t>12/2/2019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00242-2BA3-409E-BD4B-7CA21C7CB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16C020-18D6-49CC-AD73-EA485804C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22FA4-27BD-4092-B434-F019754ADC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98378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6708D-2416-4FDB-964D-F471491C8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BE11E9-5C03-4546-9CFC-48731380B3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A5F60-004E-4483-8D02-A1AD49F1C8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3615F8-25DD-431A-897F-23CD1607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3F1A-6C08-4D18-A8DB-0AC130FD81F4}" type="datetimeFigureOut">
              <a:rPr lang="en-MY" smtClean="0"/>
              <a:t>12/2/2019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951258-8698-43D1-891B-638EDCD02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6828E-CDC7-430E-8C2B-A897A54C3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22FA4-27BD-4092-B434-F019754ADC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62709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1878C0-0E06-4DA3-BCF4-A74697D40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F2AC02-4C31-434D-9153-A84F85FED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4E26A-7067-4D47-84C2-0FAB955D4E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23F1A-6C08-4D18-A8DB-0AC130FD81F4}" type="datetimeFigureOut">
              <a:rPr lang="en-MY" smtClean="0"/>
              <a:t>12/2/2019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198676-D08B-48AD-B028-37898B3B5D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4E24A6-7124-4522-933F-F4CEE6C82B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22FA4-27BD-4092-B434-F019754ADC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50933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6134D8-2A78-43EE-AC0D-32E48223B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Penang Global Tourism Sdn Bhd</a:t>
            </a:r>
            <a:br>
              <a:rPr lang="en-US" dirty="0"/>
            </a:br>
            <a:r>
              <a:rPr lang="en-US" dirty="0"/>
              <a:t>Actual Expenditure for the year 2014 - 2018</a:t>
            </a:r>
            <a:endParaRPr lang="en-MY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1FBE6810-4587-415C-849E-77E8EC1004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2484832"/>
              </p:ext>
            </p:extLst>
          </p:nvPr>
        </p:nvGraphicFramePr>
        <p:xfrm>
          <a:off x="838201" y="1864921"/>
          <a:ext cx="10515599" cy="4627950"/>
        </p:xfrm>
        <a:graphic>
          <a:graphicData uri="http://schemas.openxmlformats.org/drawingml/2006/table">
            <a:tbl>
              <a:tblPr>
                <a:effectLst/>
                <a:tableStyleId>{5C22544A-7EE6-4342-B048-85BDC9FD1C3A}</a:tableStyleId>
              </a:tblPr>
              <a:tblGrid>
                <a:gridCol w="3582235">
                  <a:extLst>
                    <a:ext uri="{9D8B030D-6E8A-4147-A177-3AD203B41FA5}">
                      <a16:colId xmlns:a16="http://schemas.microsoft.com/office/drawing/2014/main" val="1756466776"/>
                    </a:ext>
                  </a:extLst>
                </a:gridCol>
                <a:gridCol w="1348154">
                  <a:extLst>
                    <a:ext uri="{9D8B030D-6E8A-4147-A177-3AD203B41FA5}">
                      <a16:colId xmlns:a16="http://schemas.microsoft.com/office/drawing/2014/main" val="3237875236"/>
                    </a:ext>
                  </a:extLst>
                </a:gridCol>
                <a:gridCol w="1348154">
                  <a:extLst>
                    <a:ext uri="{9D8B030D-6E8A-4147-A177-3AD203B41FA5}">
                      <a16:colId xmlns:a16="http://schemas.microsoft.com/office/drawing/2014/main" val="1346206305"/>
                    </a:ext>
                  </a:extLst>
                </a:gridCol>
                <a:gridCol w="1348154">
                  <a:extLst>
                    <a:ext uri="{9D8B030D-6E8A-4147-A177-3AD203B41FA5}">
                      <a16:colId xmlns:a16="http://schemas.microsoft.com/office/drawing/2014/main" val="2033982529"/>
                    </a:ext>
                  </a:extLst>
                </a:gridCol>
                <a:gridCol w="1444451">
                  <a:extLst>
                    <a:ext uri="{9D8B030D-6E8A-4147-A177-3AD203B41FA5}">
                      <a16:colId xmlns:a16="http://schemas.microsoft.com/office/drawing/2014/main" val="2580953934"/>
                    </a:ext>
                  </a:extLst>
                </a:gridCol>
                <a:gridCol w="1444451">
                  <a:extLst>
                    <a:ext uri="{9D8B030D-6E8A-4147-A177-3AD203B41FA5}">
                      <a16:colId xmlns:a16="http://schemas.microsoft.com/office/drawing/2014/main" val="1410606922"/>
                    </a:ext>
                  </a:extLst>
                </a:gridCol>
              </a:tblGrid>
              <a:tr h="256174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u="none" strike="noStrike" dirty="0">
                          <a:effectLst/>
                        </a:rPr>
                        <a:t> 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u="none" strike="noStrike" dirty="0">
                          <a:effectLst/>
                        </a:rPr>
                        <a:t> 2014 </a:t>
                      </a:r>
                      <a:endParaRPr lang="en-MY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u="none" strike="noStrike" dirty="0">
                          <a:effectLst/>
                        </a:rPr>
                        <a:t> 2015 </a:t>
                      </a:r>
                      <a:endParaRPr lang="en-MY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u="none" strike="noStrike" dirty="0">
                          <a:effectLst/>
                        </a:rPr>
                        <a:t> 2016 </a:t>
                      </a:r>
                      <a:endParaRPr lang="en-MY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u="none" strike="noStrike" dirty="0">
                          <a:effectLst/>
                        </a:rPr>
                        <a:t> 2017 </a:t>
                      </a:r>
                      <a:endParaRPr lang="en-MY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u="none" strike="noStrike" dirty="0">
                          <a:effectLst/>
                        </a:rPr>
                        <a:t> 2018 </a:t>
                      </a:r>
                      <a:endParaRPr lang="en-MY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0024891"/>
                  </a:ext>
                </a:extLst>
              </a:tr>
              <a:tr h="256174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u="none" strike="noStrike" dirty="0">
                          <a:effectLst/>
                        </a:rPr>
                        <a:t> OPEX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1,613,909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1,718,011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1,698,779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1,815,438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1,752,437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0209157"/>
                  </a:ext>
                </a:extLst>
              </a:tr>
              <a:tr h="321619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u="none" strike="noStrike" dirty="0">
                          <a:effectLst/>
                        </a:rPr>
                        <a:t> Capex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34,483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58,799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20,192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  18,403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     8,063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7817428"/>
                  </a:ext>
                </a:extLst>
              </a:tr>
              <a:tr h="321619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u="none" strike="noStrike" dirty="0">
                          <a:effectLst/>
                        </a:rPr>
                        <a:t> Marketing/promotion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902,932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1,100,542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1,454,587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2,121,337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2,358,089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9076921"/>
                  </a:ext>
                </a:extLst>
              </a:tr>
              <a:tr h="321619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u="none" strike="noStrike" dirty="0">
                          <a:effectLst/>
                        </a:rPr>
                        <a:t> Marketing/promotion (hotel fee)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         -  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         -  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769,168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1,295,172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1,664,485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3048378"/>
                  </a:ext>
                </a:extLst>
              </a:tr>
              <a:tr h="256174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u="none" strike="noStrike" dirty="0">
                          <a:effectLst/>
                        </a:rPr>
                        <a:t> Comms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2,958,026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2,524,467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2,134,581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2,214,362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2,268,984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9310122"/>
                  </a:ext>
                </a:extLst>
              </a:tr>
              <a:tr h="321619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u="none" strike="noStrike" dirty="0">
                          <a:effectLst/>
                        </a:rPr>
                        <a:t> Comms (hotel fee)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 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 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 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434,578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            -  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8388184"/>
                  </a:ext>
                </a:extLst>
              </a:tr>
              <a:tr h="321619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u="none" strike="noStrike" dirty="0">
                          <a:effectLst/>
                        </a:rPr>
                        <a:t> Events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336,999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3,075,111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1,925,570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2,466,488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644,075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8301386"/>
                  </a:ext>
                </a:extLst>
              </a:tr>
              <a:tr h="321619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u="none" strike="noStrike" dirty="0">
                          <a:effectLst/>
                        </a:rPr>
                        <a:t> Events (hotel fee)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 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 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460,059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3,104,388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4,362,211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1517142"/>
                  </a:ext>
                </a:extLst>
              </a:tr>
              <a:tr h="321619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u="none" strike="noStrike" dirty="0">
                          <a:effectLst/>
                        </a:rPr>
                        <a:t> Tourism services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480,183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571,092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774,830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627,800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638,932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3642613"/>
                  </a:ext>
                </a:extLst>
              </a:tr>
              <a:tr h="321619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u="none" strike="noStrike" dirty="0">
                          <a:effectLst/>
                        </a:rPr>
                        <a:t> PCET (Study Penang)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11,202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194,406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122,496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161,063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139,725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4433820"/>
                  </a:ext>
                </a:extLst>
              </a:tr>
              <a:tr h="321619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u="none" strike="noStrike" dirty="0">
                          <a:effectLst/>
                        </a:rPr>
                        <a:t> PMED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         -  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         -  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49,294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101,593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  99,806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804342"/>
                  </a:ext>
                </a:extLst>
              </a:tr>
              <a:tr h="321619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u="none" strike="noStrike" dirty="0">
                          <a:effectLst/>
                        </a:rPr>
                        <a:t> State Exco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94,525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 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         -  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            -  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            -  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3221316"/>
                  </a:ext>
                </a:extLst>
              </a:tr>
              <a:tr h="321619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u="none" strike="noStrike" dirty="0">
                          <a:effectLst/>
                        </a:rPr>
                        <a:t> MOTAC (51th APEC meeting)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         -  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         -  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         -  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                 91,665 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u="none" strike="noStrike" dirty="0">
                          <a:effectLst/>
                        </a:rPr>
                        <a:t> 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0183792"/>
                  </a:ext>
                </a:extLst>
              </a:tr>
              <a:tr h="321619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b="1" u="none" strike="noStrike" dirty="0">
                          <a:effectLst/>
                        </a:rPr>
                        <a:t> Total </a:t>
                      </a:r>
                      <a:endParaRPr lang="en-MY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b="1" u="none" strike="noStrike" dirty="0">
                          <a:effectLst/>
                        </a:rPr>
                        <a:t>         6,432,260 </a:t>
                      </a:r>
                      <a:endParaRPr lang="en-MY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b="1" u="none" strike="noStrike" dirty="0">
                          <a:effectLst/>
                        </a:rPr>
                        <a:t>         9,242,427 </a:t>
                      </a:r>
                      <a:endParaRPr lang="en-MY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b="1" u="none" strike="noStrike" dirty="0">
                          <a:effectLst/>
                        </a:rPr>
                        <a:t>         9,409,557 </a:t>
                      </a:r>
                      <a:endParaRPr lang="en-MY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b="1" u="none" strike="noStrike" dirty="0">
                          <a:effectLst/>
                        </a:rPr>
                        <a:t>         14,452,287 </a:t>
                      </a:r>
                      <a:endParaRPr lang="en-MY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600" b="1" u="none" strike="noStrike" dirty="0">
                          <a:effectLst/>
                        </a:rPr>
                        <a:t>         13,936,807 </a:t>
                      </a:r>
                      <a:endParaRPr lang="en-MY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95449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957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CC6E2-B01B-49FA-8EC3-52A9F1E0A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dirty="0"/>
              <a:t>Penang Global</a:t>
            </a:r>
            <a:r>
              <a:rPr lang="en-MY" baseline="0" dirty="0"/>
              <a:t> Tourism Sdn Bhd</a:t>
            </a:r>
            <a:br>
              <a:rPr lang="en-MY" baseline="0" dirty="0"/>
            </a:br>
            <a:r>
              <a:rPr lang="en-MY" baseline="0" dirty="0"/>
              <a:t>Actual Expenditure for year 2014 - 2018</a:t>
            </a:r>
            <a:endParaRPr lang="en-MY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EB66D35-31BD-4104-9852-3B8F3810AA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089746"/>
              </p:ext>
            </p:extLst>
          </p:nvPr>
        </p:nvGraphicFramePr>
        <p:xfrm>
          <a:off x="838200" y="1825625"/>
          <a:ext cx="10373139" cy="4773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4962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C2600-5EA2-4667-8E3D-BC4A0E478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MY" sz="2800" dirty="0"/>
              <a:t>Actual Expenditure of Marketing/Promotion for Year 2014 - 2018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6BECD75-D660-49DA-8AB1-3DC6E338E8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3668499"/>
              </p:ext>
            </p:extLst>
          </p:nvPr>
        </p:nvGraphicFramePr>
        <p:xfrm>
          <a:off x="533400" y="1123258"/>
          <a:ext cx="11340548" cy="5608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30811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29EDD-D52A-47BB-BEA0-CF11ADA8D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4318"/>
          </a:xfrm>
        </p:spPr>
        <p:txBody>
          <a:bodyPr>
            <a:normAutofit/>
          </a:bodyPr>
          <a:lstStyle/>
          <a:p>
            <a:r>
              <a:rPr lang="en-MY" sz="3200" dirty="0"/>
              <a:t>Actual Expenditure of Communications for Year 2014 - 2018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438E429-F444-4F37-9C78-EFF8BBC4BF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043781"/>
              </p:ext>
            </p:extLst>
          </p:nvPr>
        </p:nvGraphicFramePr>
        <p:xfrm>
          <a:off x="609599" y="957815"/>
          <a:ext cx="10972802" cy="5720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3022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A8B4C-AAF9-44B7-AAFC-68C43FC03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8661"/>
            <a:ext cx="10515600" cy="933588"/>
          </a:xfrm>
        </p:spPr>
        <p:txBody>
          <a:bodyPr>
            <a:normAutofit/>
          </a:bodyPr>
          <a:lstStyle/>
          <a:p>
            <a:r>
              <a:rPr lang="en-MY" sz="2800" b="1" dirty="0"/>
              <a:t>Actual </a:t>
            </a:r>
            <a:r>
              <a:rPr lang="en-MY" sz="3200" dirty="0"/>
              <a:t>Expenditure</a:t>
            </a:r>
            <a:r>
              <a:rPr lang="en-MY" sz="2800" b="1" dirty="0"/>
              <a:t> of Events for Year 2014 - 2018</a:t>
            </a:r>
            <a:endParaRPr lang="en-MY" sz="28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4C3B52B-8E2F-4280-92CB-5E79BFFE9A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6954347"/>
              </p:ext>
            </p:extLst>
          </p:nvPr>
        </p:nvGraphicFramePr>
        <p:xfrm>
          <a:off x="308113" y="874644"/>
          <a:ext cx="11208026" cy="5764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35507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AF113-FA85-4053-82B9-C2173CE30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Foreign Currency </a:t>
            </a:r>
            <a:br>
              <a:rPr lang="en-US" dirty="0"/>
            </a:br>
            <a:r>
              <a:rPr lang="en-US" dirty="0"/>
              <a:t>(2014 vs. 2018)</a:t>
            </a:r>
            <a:endParaRPr lang="en-MY" dirty="0"/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57B43415-0349-43E8-B2F4-60A3EA3F68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9909281"/>
              </p:ext>
            </p:extLst>
          </p:nvPr>
        </p:nvGraphicFramePr>
        <p:xfrm>
          <a:off x="1182396" y="1990188"/>
          <a:ext cx="10171404" cy="2877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Worksheet" r:id="rId3" imgW="3400445" imgH="962043" progId="Excel.Sheet.12">
                  <p:embed/>
                </p:oleObj>
              </mc:Choice>
              <mc:Fallback>
                <p:oleObj name="Worksheet" r:id="rId3" imgW="3400445" imgH="96204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82396" y="1990188"/>
                        <a:ext cx="10171404" cy="28776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F78B06AE-E1D6-4ADC-AB1A-0A44D53D3179}"/>
              </a:ext>
            </a:extLst>
          </p:cNvPr>
          <p:cNvSpPr txBox="1"/>
          <p:nvPr/>
        </p:nvSpPr>
        <p:spPr>
          <a:xfrm>
            <a:off x="1182396" y="5167312"/>
            <a:ext cx="70697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Source : </a:t>
            </a:r>
            <a:r>
              <a:rPr lang="en-MY" sz="1600" i="1" dirty="0" err="1"/>
              <a:t>Jabatan</a:t>
            </a:r>
            <a:r>
              <a:rPr lang="en-MY" sz="1600" i="1" dirty="0"/>
              <a:t> </a:t>
            </a:r>
            <a:r>
              <a:rPr lang="en-MY" sz="1600" i="1" dirty="0" err="1"/>
              <a:t>Operasi</a:t>
            </a:r>
            <a:r>
              <a:rPr lang="en-MY" sz="1600" i="1" dirty="0"/>
              <a:t> </a:t>
            </a:r>
            <a:r>
              <a:rPr lang="en-MY" sz="1600" i="1" dirty="0" err="1"/>
              <a:t>Pelaburan</a:t>
            </a:r>
            <a:r>
              <a:rPr lang="en-MY" sz="1600" i="1" dirty="0"/>
              <a:t> dan </a:t>
            </a:r>
            <a:r>
              <a:rPr lang="en-MY" sz="1600" i="1" dirty="0" err="1"/>
              <a:t>Pasaran</a:t>
            </a:r>
            <a:r>
              <a:rPr lang="en-MY" sz="1600" i="1" dirty="0"/>
              <a:t> </a:t>
            </a:r>
            <a:r>
              <a:rPr lang="en-MY" sz="1600" i="1" dirty="0" err="1"/>
              <a:t>Kewangan</a:t>
            </a:r>
            <a:r>
              <a:rPr lang="en-MY" sz="1600" i="1" dirty="0"/>
              <a:t> Bank Negara Malaysia</a:t>
            </a:r>
          </a:p>
        </p:txBody>
      </p:sp>
    </p:spTree>
    <p:extLst>
      <p:ext uri="{BB962C8B-B14F-4D97-AF65-F5344CB8AC3E}">
        <p14:creationId xmlns:p14="http://schemas.microsoft.com/office/powerpoint/2010/main" val="33004392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280</Words>
  <Application>Microsoft Office PowerPoint</Application>
  <PresentationFormat>Widescreen</PresentationFormat>
  <Paragraphs>109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Microsoft Excel Worksheet</vt:lpstr>
      <vt:lpstr>Penang Global Tourism Sdn Bhd Actual Expenditure for the year 2014 - 2018</vt:lpstr>
      <vt:lpstr>Penang Global Tourism Sdn Bhd Actual Expenditure for year 2014 - 2018</vt:lpstr>
      <vt:lpstr>Actual Expenditure of Marketing/Promotion for Year 2014 - 2018</vt:lpstr>
      <vt:lpstr>Actual Expenditure of Communications for Year 2014 - 2018</vt:lpstr>
      <vt:lpstr>Actual Expenditure of Events for Year 2014 - 2018</vt:lpstr>
      <vt:lpstr>Comparison of Foreign Currency  (2014 vs. 2018)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</dc:creator>
  <cp:lastModifiedBy>MICHELLE</cp:lastModifiedBy>
  <cp:revision>9</cp:revision>
  <dcterms:created xsi:type="dcterms:W3CDTF">2019-02-11T16:07:04Z</dcterms:created>
  <dcterms:modified xsi:type="dcterms:W3CDTF">2019-02-12T10:22:36Z</dcterms:modified>
</cp:coreProperties>
</file>