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ourism\Documents\Accounting\Budget\Budget%20%20Summary%202009%20-%20201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tourism\Documents\Accounting\Budget\Budget%202016\Budget%20for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782472512800719E-2"/>
          <c:y val="8.8288082933313902E-2"/>
          <c:w val="0.85952925308493988"/>
          <c:h val="0.84470978320416501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81472693510245"/>
          <c:y val="0.1506846461504277"/>
          <c:w val="0.57729961221239967"/>
          <c:h val="0.79064946889959087"/>
        </c:manualLayout>
      </c:layout>
      <c:pieChart>
        <c:varyColors val="1"/>
        <c:ser>
          <c:idx val="0"/>
          <c:order val="0"/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Sheet1!$C$28:$C$35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PCMT</c:v>
                </c:pt>
              </c:strCache>
            </c:strRef>
          </c:cat>
          <c:val>
            <c:numRef>
              <c:f>Sheet1!$D$28:$D$35</c:f>
              <c:numCache>
                <c:formatCode>"RM"#,##0</c:formatCode>
                <c:ptCount val="8"/>
                <c:pt idx="0">
                  <c:v>2156549.9920000001</c:v>
                </c:pt>
                <c:pt idx="1">
                  <c:v>27000</c:v>
                </c:pt>
                <c:pt idx="2">
                  <c:v>2886000</c:v>
                </c:pt>
                <c:pt idx="3">
                  <c:v>3607456</c:v>
                </c:pt>
                <c:pt idx="4">
                  <c:v>1976000</c:v>
                </c:pt>
                <c:pt idx="5">
                  <c:v>787000</c:v>
                </c:pt>
                <c:pt idx="6">
                  <c:v>400000</c:v>
                </c:pt>
                <c:pt idx="7">
                  <c:v>250000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645224780522808"/>
          <c:y val="0.14228610842181555"/>
          <c:w val="0.58086181961948047"/>
          <c:h val="0.78261608498526614"/>
        </c:manualLayout>
      </c:layout>
      <c:pieChart>
        <c:varyColors val="1"/>
        <c:ser>
          <c:idx val="0"/>
          <c:order val="0"/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Sheet1!$C$28:$C$34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</c:strCache>
            </c:strRef>
          </c:cat>
          <c:val>
            <c:numRef>
              <c:f>Sheet1!$E$28:$E$34</c:f>
              <c:numCache>
                <c:formatCode>"RM"#,##0</c:formatCode>
                <c:ptCount val="7"/>
                <c:pt idx="0">
                  <c:v>1995337.0872000002</c:v>
                </c:pt>
                <c:pt idx="1">
                  <c:v>42300</c:v>
                </c:pt>
                <c:pt idx="2">
                  <c:v>1591000</c:v>
                </c:pt>
                <c:pt idx="3">
                  <c:v>3225660</c:v>
                </c:pt>
                <c:pt idx="4">
                  <c:v>2290000</c:v>
                </c:pt>
                <c:pt idx="5">
                  <c:v>690000</c:v>
                </c:pt>
                <c:pt idx="6">
                  <c:v>270000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602830288237317"/>
          <c:y val="0.12991603321443651"/>
          <c:w val="0.81765522500348931"/>
          <c:h val="0.630460640711141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Sheet1!$D$27</c:f>
              <c:strCache>
                <c:ptCount val="1"/>
                <c:pt idx="0">
                  <c:v>Year 2016</c:v>
                </c:pt>
              </c:strCache>
            </c:strRef>
          </c:tx>
          <c:invertIfNegative val="0"/>
          <c:cat>
            <c:strRef>
              <c:f>Sheet1!$C$28:$C$35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PCMT</c:v>
                </c:pt>
              </c:strCache>
            </c:strRef>
          </c:cat>
          <c:val>
            <c:numRef>
              <c:f>Sheet1!$D$28:$D$35</c:f>
              <c:numCache>
                <c:formatCode>"RM"#,##0</c:formatCode>
                <c:ptCount val="8"/>
                <c:pt idx="0">
                  <c:v>2156549.9920000001</c:v>
                </c:pt>
                <c:pt idx="1">
                  <c:v>27000</c:v>
                </c:pt>
                <c:pt idx="2">
                  <c:v>2886000</c:v>
                </c:pt>
                <c:pt idx="3">
                  <c:v>3607456</c:v>
                </c:pt>
                <c:pt idx="4">
                  <c:v>1976000</c:v>
                </c:pt>
                <c:pt idx="5">
                  <c:v>787000</c:v>
                </c:pt>
                <c:pt idx="6">
                  <c:v>400000</c:v>
                </c:pt>
                <c:pt idx="7">
                  <c:v>250000</c:v>
                </c:pt>
              </c:numCache>
            </c:numRef>
          </c:val>
        </c:ser>
        <c:ser>
          <c:idx val="1"/>
          <c:order val="1"/>
          <c:tx>
            <c:strRef>
              <c:f>Sheet1!$E$27</c:f>
              <c:strCache>
                <c:ptCount val="1"/>
                <c:pt idx="0">
                  <c:v>Year 2015</c:v>
                </c:pt>
              </c:strCache>
            </c:strRef>
          </c:tx>
          <c:invertIfNegative val="0"/>
          <c:cat>
            <c:strRef>
              <c:f>Sheet1!$C$28:$C$35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PCMT</c:v>
                </c:pt>
              </c:strCache>
            </c:strRef>
          </c:cat>
          <c:val>
            <c:numRef>
              <c:f>Sheet1!$E$28:$E$35</c:f>
              <c:numCache>
                <c:formatCode>"RM"#,##0</c:formatCode>
                <c:ptCount val="8"/>
                <c:pt idx="0">
                  <c:v>1995337.0872000002</c:v>
                </c:pt>
                <c:pt idx="1">
                  <c:v>42300</c:v>
                </c:pt>
                <c:pt idx="2">
                  <c:v>1591000</c:v>
                </c:pt>
                <c:pt idx="3">
                  <c:v>3225660</c:v>
                </c:pt>
                <c:pt idx="4">
                  <c:v>2290000</c:v>
                </c:pt>
                <c:pt idx="5">
                  <c:v>690000</c:v>
                </c:pt>
                <c:pt idx="6">
                  <c:v>270000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376128"/>
        <c:axId val="33390976"/>
        <c:axId val="0"/>
      </c:bar3DChart>
      <c:catAx>
        <c:axId val="33376128"/>
        <c:scaling>
          <c:orientation val="minMax"/>
        </c:scaling>
        <c:delete val="0"/>
        <c:axPos val="b"/>
        <c:numFmt formatCode="0.00%" sourceLinked="0"/>
        <c:majorTickMark val="none"/>
        <c:minorTickMark val="none"/>
        <c:tickLblPos val="nextTo"/>
        <c:crossAx val="33390976"/>
        <c:crosses val="autoZero"/>
        <c:auto val="1"/>
        <c:lblAlgn val="ctr"/>
        <c:lblOffset val="100"/>
        <c:noMultiLvlLbl val="0"/>
      </c:catAx>
      <c:valAx>
        <c:axId val="33390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MY"/>
                  <a:t>RM</a:t>
                </a:r>
              </a:p>
            </c:rich>
          </c:tx>
          <c:layout/>
          <c:overlay val="0"/>
        </c:title>
        <c:numFmt formatCode="&quot;RM&quot;#,##0" sourceLinked="1"/>
        <c:majorTickMark val="none"/>
        <c:minorTickMark val="none"/>
        <c:tickLblPos val="nextTo"/>
        <c:crossAx val="33376128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0.74074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3024336"/>
          <a:ext cx="6840760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MY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0.06251</cdr:x>
      <cdr:y>0.9291</cdr:y>
    </cdr:from>
    <cdr:to>
      <cdr:x>0.92964</cdr:x>
      <cdr:y>0.97141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514400" y="4205064"/>
          <a:ext cx="7136133" cy="1914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MY" sz="1050" dirty="0" smtClean="0"/>
            <a:t>       % </a:t>
          </a:r>
          <a:r>
            <a:rPr lang="en-MY" sz="1050" dirty="0"/>
            <a:t>(+/-) 	</a:t>
          </a:r>
          <a:r>
            <a:rPr lang="en-MY" sz="1050" dirty="0" smtClean="0"/>
            <a:t>     8</a:t>
          </a:r>
          <a:r>
            <a:rPr lang="en-MY" sz="1050" dirty="0"/>
            <a:t>%</a:t>
          </a:r>
          <a:r>
            <a:rPr lang="en-MY" sz="1050" baseline="0" dirty="0"/>
            <a:t>                </a:t>
          </a:r>
          <a:r>
            <a:rPr lang="en-MY" sz="1050" baseline="0" dirty="0" smtClean="0"/>
            <a:t>  </a:t>
          </a:r>
          <a:r>
            <a:rPr lang="en-MY" sz="1050" dirty="0"/>
            <a:t>-</a:t>
          </a:r>
          <a:r>
            <a:rPr lang="en-MY" sz="1050" dirty="0" smtClean="0"/>
            <a:t>36%                  * </a:t>
          </a:r>
          <a:r>
            <a:rPr lang="en-MY" sz="1050" baseline="0" dirty="0" smtClean="0"/>
            <a:t>81</a:t>
          </a:r>
          <a:r>
            <a:rPr lang="en-MY" sz="1050" baseline="0" dirty="0"/>
            <a:t>%          </a:t>
          </a:r>
          <a:r>
            <a:rPr lang="en-MY" sz="1050" baseline="0" dirty="0" smtClean="0"/>
            <a:t>       </a:t>
          </a:r>
          <a:r>
            <a:rPr lang="en-MY" sz="1050" baseline="0" dirty="0"/>
            <a:t>12%         </a:t>
          </a:r>
          <a:r>
            <a:rPr lang="en-MY" sz="1050" dirty="0" smtClean="0"/>
            <a:t> </a:t>
          </a:r>
          <a:r>
            <a:rPr lang="en-MY" sz="1050" baseline="0" dirty="0" smtClean="0"/>
            <a:t>          -</a:t>
          </a:r>
          <a:r>
            <a:rPr lang="en-MY" sz="1050" baseline="0" dirty="0"/>
            <a:t>14%                 </a:t>
          </a:r>
          <a:r>
            <a:rPr lang="en-MY" sz="1050" baseline="0" dirty="0" smtClean="0"/>
            <a:t> 14</a:t>
          </a:r>
          <a:r>
            <a:rPr lang="en-MY" sz="1050" baseline="0" dirty="0"/>
            <a:t>%                </a:t>
          </a:r>
          <a:r>
            <a:rPr lang="en-MY" sz="1050" baseline="0" dirty="0" smtClean="0"/>
            <a:t>  48</a:t>
          </a:r>
          <a:r>
            <a:rPr lang="en-MY" sz="1050" baseline="0" dirty="0"/>
            <a:t>%                   -</a:t>
          </a:r>
          <a:endParaRPr lang="en-MY" sz="105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276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372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81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71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78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297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198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230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957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723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DBD0-A186-4A37-AFE9-01788C5D8BB4}" type="datetimeFigureOut">
              <a:rPr lang="en-MY" smtClean="0"/>
              <a:t>12/11/2015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BFDB-C6B5-4F41-8E5B-2A92E654E16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969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Budget 2016 – RM12,090,006 </a:t>
            </a:r>
          </a:p>
          <a:p>
            <a:pPr marL="0" indent="0" algn="ctr">
              <a:buNone/>
            </a:pPr>
            <a:endParaRPr lang="en-MY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340768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Budget </a:t>
            </a:r>
            <a:r>
              <a:rPr lang="en-US" sz="2000" dirty="0" smtClean="0"/>
              <a:t>2015 </a:t>
            </a:r>
            <a:r>
              <a:rPr lang="en-US" sz="2000" dirty="0"/>
              <a:t>– </a:t>
            </a:r>
            <a:r>
              <a:rPr lang="en-US" sz="2000" dirty="0" smtClean="0"/>
              <a:t>RM10,104,297 </a:t>
            </a:r>
            <a:endParaRPr lang="en-US" sz="2000" dirty="0"/>
          </a:p>
          <a:p>
            <a:pPr marL="0" indent="0" algn="ctr">
              <a:buNone/>
            </a:pPr>
            <a:endParaRPr lang="en-MY" sz="20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684513"/>
              </p:ext>
            </p:extLst>
          </p:nvPr>
        </p:nvGraphicFramePr>
        <p:xfrm>
          <a:off x="323528" y="2492896"/>
          <a:ext cx="41044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53287" y="40466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PROPOSED BUDGET FOR YEAR 2016</a:t>
            </a:r>
            <a:endParaRPr lang="en-MY" sz="36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992987"/>
              </p:ext>
            </p:extLst>
          </p:nvPr>
        </p:nvGraphicFramePr>
        <p:xfrm>
          <a:off x="209171" y="1988840"/>
          <a:ext cx="453650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594023"/>
              </p:ext>
            </p:extLst>
          </p:nvPr>
        </p:nvGraphicFramePr>
        <p:xfrm>
          <a:off x="4745675" y="2132856"/>
          <a:ext cx="4074797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5301208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u="sng" dirty="0" smtClean="0"/>
              <a:t>Overview </a:t>
            </a:r>
            <a:r>
              <a:rPr lang="en-MY" sz="1200" u="sng" dirty="0"/>
              <a:t>of budget for 2016 increased by 20% compared to last </a:t>
            </a:r>
            <a:r>
              <a:rPr lang="en-MY" sz="1200" u="sng" dirty="0" smtClean="0"/>
              <a:t>year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MY" sz="1200" dirty="0" smtClean="0"/>
              <a:t>It </a:t>
            </a:r>
            <a:r>
              <a:rPr lang="en-MY" sz="1200" dirty="0"/>
              <a:t>was mainly due to inflation and influence by foreign exchange 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MY" sz="1200" dirty="0" smtClean="0"/>
              <a:t>PGT </a:t>
            </a:r>
            <a:r>
              <a:rPr lang="en-MY" sz="1200" dirty="0"/>
              <a:t>is putting in more effort in cruise tourism, education tourism, medical tourism and potential wedding tourism, including forming new division for medical tourism &amp; wedding tourism. A total of RM650, 000 has been allocated to medical tourism &amp; education </a:t>
            </a:r>
            <a:r>
              <a:rPr lang="en-MY" sz="1200" dirty="0" smtClean="0"/>
              <a:t>tourism.</a:t>
            </a:r>
            <a:endParaRPr lang="en-MY" sz="1200" dirty="0"/>
          </a:p>
        </p:txBody>
      </p:sp>
    </p:spTree>
    <p:extLst>
      <p:ext uri="{BB962C8B-B14F-4D97-AF65-F5344CB8AC3E}">
        <p14:creationId xmlns:p14="http://schemas.microsoft.com/office/powerpoint/2010/main" val="36650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3200" b="1" dirty="0"/>
              <a:t>Comparison of Budget for 2016 vs. </a:t>
            </a:r>
            <a:r>
              <a:rPr lang="en-MY" sz="3200" b="1" dirty="0" smtClean="0"/>
              <a:t>2015</a:t>
            </a:r>
            <a:endParaRPr lang="en-MY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256184"/>
              </p:ext>
            </p:extLst>
          </p:nvPr>
        </p:nvGraphicFramePr>
        <p:xfrm>
          <a:off x="323528" y="908720"/>
          <a:ext cx="849694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21025" y="6113242"/>
            <a:ext cx="75608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</a:t>
            </a:r>
            <a:r>
              <a:rPr lang="en-MY" sz="1100" dirty="0"/>
              <a:t>Marketing budget increase by 81% due to a new project “Digital Campaign” was added in which cost RM800, </a:t>
            </a:r>
            <a:r>
              <a:rPr lang="en-MY" sz="1100" dirty="0" smtClean="0"/>
              <a:t>000 .  </a:t>
            </a:r>
            <a:br>
              <a:rPr lang="en-MY" sz="1100" dirty="0" smtClean="0"/>
            </a:br>
            <a:r>
              <a:rPr lang="en-MY" sz="1100" dirty="0" smtClean="0"/>
              <a:t>   A total of RM45,000 budget was allocated for  Penang Wedding Tourism.</a:t>
            </a:r>
            <a:endParaRPr lang="en-MY" sz="1100" dirty="0"/>
          </a:p>
          <a:p>
            <a:endParaRPr lang="en-MY" sz="1100" dirty="0"/>
          </a:p>
        </p:txBody>
      </p:sp>
    </p:spTree>
    <p:extLst>
      <p:ext uri="{BB962C8B-B14F-4D97-AF65-F5344CB8AC3E}">
        <p14:creationId xmlns:p14="http://schemas.microsoft.com/office/powerpoint/2010/main" val="782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124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Comparison of Budget for 2016 vs. 2015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Budget</dc:title>
  <dc:creator>Michelle</dc:creator>
  <cp:lastModifiedBy>Michelle</cp:lastModifiedBy>
  <cp:revision>18</cp:revision>
  <cp:lastPrinted>2015-11-12T11:04:50Z</cp:lastPrinted>
  <dcterms:created xsi:type="dcterms:W3CDTF">2014-06-19T08:25:42Z</dcterms:created>
  <dcterms:modified xsi:type="dcterms:W3CDTF">2015-11-12T11:04:50Z</dcterms:modified>
</cp:coreProperties>
</file>