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8" d="100"/>
          <a:sy n="18" d="100"/>
        </p:scale>
        <p:origin x="35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MY" sz="2400" b="1">
                <a:solidFill>
                  <a:schemeClr val="tx1"/>
                </a:solidFill>
              </a:rPr>
              <a:t>Penang</a:t>
            </a:r>
            <a:r>
              <a:rPr lang="en-MY" sz="2400" b="1" baseline="0">
                <a:solidFill>
                  <a:schemeClr val="tx1"/>
                </a:solidFill>
              </a:rPr>
              <a:t> Global Tourism Sdn Bhd</a:t>
            </a:r>
            <a:br>
              <a:rPr lang="en-MY" sz="2400" b="1" baseline="0">
                <a:solidFill>
                  <a:schemeClr val="tx1"/>
                </a:solidFill>
              </a:rPr>
            </a:br>
            <a:r>
              <a:rPr lang="en-MY" sz="2400" b="1" baseline="0">
                <a:solidFill>
                  <a:schemeClr val="tx1"/>
                </a:solidFill>
              </a:rPr>
              <a:t>Proposed Budget for 2017</a:t>
            </a:r>
            <a:endParaRPr lang="en-MY" sz="24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988031728289388"/>
          <c:y val="2.2187937851418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479277213696565"/>
          <c:y val="0.26083428422123539"/>
          <c:w val="0.48034551660372671"/>
          <c:h val="0.74133167919187071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MY" sz="2400"/>
              <a:t>Proposed Budget Year 2018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11047725889966"/>
          <c:y val="0.34118860078161439"/>
          <c:w val="0.61146699976184438"/>
          <c:h val="0.63360452520137489"/>
        </c:manualLayout>
      </c:layout>
      <c:pie3DChart>
        <c:varyColors val="1"/>
        <c:dLbls>
          <c:dLblPos val="inEnd"/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MY" sz="2000" u="none" dirty="0"/>
              <a:t>Total RM12,841,343</a:t>
            </a:r>
          </a:p>
        </c:rich>
      </c:tx>
      <c:layout>
        <c:manualLayout>
          <c:xMode val="edge"/>
          <c:yMode val="edge"/>
          <c:x val="0.48288998328293642"/>
          <c:y val="3.093134667568048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333513990825994"/>
          <c:y val="0.25112548001866319"/>
          <c:w val="0.42409320735698636"/>
          <c:h val="0.7186258201243029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97-4BD2-88AF-252C5BE92C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97-4BD2-88AF-252C5BE92C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97-4BD2-88AF-252C5BE92C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97-4BD2-88AF-252C5BE92C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497-4BD2-88AF-252C5BE92CD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497-4BD2-88AF-252C5BE92CD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497-4BD2-88AF-252C5BE92C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497-4BD2-88AF-252C5BE92CD6}"/>
              </c:ext>
            </c:extLst>
          </c:dPt>
          <c:dLbls>
            <c:dLbl>
              <c:idx val="2"/>
              <c:layout>
                <c:manualLayout>
                  <c:x val="-0.12716462525517644"/>
                  <c:y val="-7.7493813273340845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497-4BD2-88AF-252C5BE92CD6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Data!$B$2:$B$9</c:f>
              <c:numCache>
                <c:formatCode>_("RM"* #,##0_);_("RM"* \(#,##0\);_("RM"* "-"_);_(@_)</c:formatCode>
                <c:ptCount val="8"/>
                <c:pt idx="0">
                  <c:v>2246107.1</c:v>
                </c:pt>
                <c:pt idx="1">
                  <c:v>96500</c:v>
                </c:pt>
                <c:pt idx="2">
                  <c:v>2915000</c:v>
                </c:pt>
                <c:pt idx="3">
                  <c:v>3861436</c:v>
                </c:pt>
                <c:pt idx="4">
                  <c:v>2084000</c:v>
                </c:pt>
                <c:pt idx="5">
                  <c:v>948300</c:v>
                </c:pt>
                <c:pt idx="6">
                  <c:v>500000</c:v>
                </c:pt>
                <c:pt idx="7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497-4BD2-88AF-252C5BE92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466664585974186"/>
          <c:y val="0.25731227125503681"/>
          <c:w val="0.22577552935229103"/>
          <c:h val="0.4941576635803747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321002731801386E-2"/>
          <c:y val="1.6707288214673384E-2"/>
          <c:w val="0.88732084203760231"/>
          <c:h val="0.735044276529271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 2018 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Data!$B$2:$B$9</c:f>
              <c:numCache>
                <c:formatCode>_("RM"* #,##0_);_("RM"* \(#,##0\);_("RM"* "-"_);_(@_)</c:formatCode>
                <c:ptCount val="8"/>
                <c:pt idx="0">
                  <c:v>2246107.1</c:v>
                </c:pt>
                <c:pt idx="1">
                  <c:v>96500</c:v>
                </c:pt>
                <c:pt idx="2">
                  <c:v>2915000</c:v>
                </c:pt>
                <c:pt idx="3">
                  <c:v>3861436</c:v>
                </c:pt>
                <c:pt idx="4">
                  <c:v>2084000</c:v>
                </c:pt>
                <c:pt idx="5">
                  <c:v>948300</c:v>
                </c:pt>
                <c:pt idx="6">
                  <c:v>500000</c:v>
                </c:pt>
                <c:pt idx="7">
                  <c:v>190000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B0-416D-B7E8-3C74CF6915EC}"/>
            </c:ext>
          </c:extLst>
        </c:ser>
        <c:ser>
          <c:idx val="1"/>
          <c:order val="1"/>
          <c:tx>
            <c:strRef>
              <c:f>Data!$D$1</c:f>
              <c:strCache>
                <c:ptCount val="1"/>
                <c:pt idx="0">
                  <c:v> 2017 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Data!$A$2:$A$9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Data!$D$2:$D$9</c:f>
              <c:numCache>
                <c:formatCode>"RM"#,##0_);\("RM"#,##0\)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270000</c:v>
                </c:pt>
                <c:pt idx="7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B0-416D-B7E8-3C74CF691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8363064"/>
        <c:axId val="1"/>
      </c:barChart>
      <c:catAx>
        <c:axId val="488363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MY"/>
                  <a:t>Budget</a:t>
                </a:r>
              </a:p>
            </c:rich>
          </c:tx>
          <c:layout>
            <c:manualLayout>
              <c:xMode val="edge"/>
              <c:yMode val="edge"/>
              <c:x val="2.1142448103078023E-2"/>
              <c:y val="0.3945529069140329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8363064"/>
        <c:crosses val="autoZero"/>
        <c:crossBetween val="between"/>
        <c:dispUnits>
          <c:builtInUnit val="millions"/>
          <c:dispUnits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0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555DF-C084-4ED1-AA35-3D7EF347FE41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A9A13-4C77-4839-BF97-9F0389DAC7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880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A9A13-4C77-4839-BF97-9F0389DAC758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673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026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085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542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028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19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38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829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600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848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781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583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6470E-42B1-4C79-9464-4BD0030E66ED}" type="datetimeFigureOut">
              <a:rPr lang="en-MY" smtClean="0"/>
              <a:t>3/11/2017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330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7867" y="224080"/>
            <a:ext cx="582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Penang Global Tourism Sdn Bhd</a:t>
            </a:r>
            <a:br>
              <a:rPr lang="en-US" sz="2400" b="1" dirty="0"/>
            </a:br>
            <a:r>
              <a:rPr lang="en-US" sz="2400" b="1" dirty="0"/>
              <a:t>2018 Budget Summary</a:t>
            </a:r>
            <a:endParaRPr lang="en-MY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3E9B81-CC14-4F65-B143-B3B62B332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863649"/>
              </p:ext>
            </p:extLst>
          </p:nvPr>
        </p:nvGraphicFramePr>
        <p:xfrm>
          <a:off x="1109592" y="1055077"/>
          <a:ext cx="10354485" cy="5444623"/>
        </p:xfrm>
        <a:graphic>
          <a:graphicData uri="http://schemas.openxmlformats.org/drawingml/2006/table">
            <a:tbl>
              <a:tblPr/>
              <a:tblGrid>
                <a:gridCol w="4374973">
                  <a:extLst>
                    <a:ext uri="{9D8B030D-6E8A-4147-A177-3AD203B41FA5}">
                      <a16:colId xmlns:a16="http://schemas.microsoft.com/office/drawing/2014/main" val="34386101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934385193"/>
                    </a:ext>
                  </a:extLst>
                </a:gridCol>
                <a:gridCol w="150732">
                  <a:extLst>
                    <a:ext uri="{9D8B030D-6E8A-4147-A177-3AD203B41FA5}">
                      <a16:colId xmlns:a16="http://schemas.microsoft.com/office/drawing/2014/main" val="2724778381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295117990"/>
                    </a:ext>
                  </a:extLst>
                </a:gridCol>
                <a:gridCol w="133400">
                  <a:extLst>
                    <a:ext uri="{9D8B030D-6E8A-4147-A177-3AD203B41FA5}">
                      <a16:colId xmlns:a16="http://schemas.microsoft.com/office/drawing/2014/main" val="2572427950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3936022635"/>
                    </a:ext>
                  </a:extLst>
                </a:gridCol>
                <a:gridCol w="133400">
                  <a:extLst>
                    <a:ext uri="{9D8B030D-6E8A-4147-A177-3AD203B41FA5}">
                      <a16:colId xmlns:a16="http://schemas.microsoft.com/office/drawing/2014/main" val="4162599213"/>
                    </a:ext>
                  </a:extLst>
                </a:gridCol>
                <a:gridCol w="1390495">
                  <a:extLst>
                    <a:ext uri="{9D8B030D-6E8A-4147-A177-3AD203B41FA5}">
                      <a16:colId xmlns:a16="http://schemas.microsoft.com/office/drawing/2014/main" val="2457071042"/>
                    </a:ext>
                  </a:extLst>
                </a:gridCol>
              </a:tblGrid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APPROVED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VARIANCE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ACTUAL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091394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YOY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EXPENDITURE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945982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TILL SEPT 2017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948706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MY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RM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092776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37125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2,246,107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2,103,779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142,328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1,307,946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597748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96,500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77,000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19,500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14,406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13107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2,915,000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2,774,000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141,000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1,145,585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923243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3,861,436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3,676,236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185,200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1,268,801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532990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2,084,000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1,994,000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90,000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2,164,102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951465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948,300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888,300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60,000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299,374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528532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Education Tourism (Appendix I)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500,000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270,000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230,000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53,453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003971"/>
                  </a:ext>
                </a:extLst>
              </a:tr>
              <a:tr h="323983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 (Appendix II)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190,000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150,000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40,000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70,340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368808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941078"/>
                  </a:ext>
                </a:extLst>
              </a:tr>
              <a:tr h="173400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 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12,841,343 </a:t>
                      </a: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11,933,315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908,028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M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6,324,008 </a:t>
                      </a:r>
                    </a:p>
                  </a:txBody>
                  <a:tcPr marL="0" marR="10800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701957"/>
                  </a:ext>
                </a:extLst>
              </a:tr>
              <a:tr h="161992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120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20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54FF99-B54E-4AB8-9676-0117D1B6BE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316782"/>
              </p:ext>
            </p:extLst>
          </p:nvPr>
        </p:nvGraphicFramePr>
        <p:xfrm>
          <a:off x="1622552" y="520064"/>
          <a:ext cx="9724368" cy="633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5CC025-FA54-41D6-B912-CF93C5FB39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546555"/>
              </p:ext>
            </p:extLst>
          </p:nvPr>
        </p:nvGraphicFramePr>
        <p:xfrm>
          <a:off x="2128990" y="520064"/>
          <a:ext cx="8674998" cy="609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EE455F0-0A73-4A55-B36B-3F8FF844D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458325"/>
              </p:ext>
            </p:extLst>
          </p:nvPr>
        </p:nvGraphicFramePr>
        <p:xfrm>
          <a:off x="1378225" y="986694"/>
          <a:ext cx="9740347" cy="5748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22C8A1B5-45CD-45E2-949A-7EA071608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20" y="1795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2018 Budget Overview</a:t>
            </a:r>
            <a:endParaRPr lang="en-MY" sz="3200" b="1" dirty="0"/>
          </a:p>
        </p:txBody>
      </p:sp>
    </p:spTree>
    <p:extLst>
      <p:ext uri="{BB962C8B-B14F-4D97-AF65-F5344CB8AC3E}">
        <p14:creationId xmlns:p14="http://schemas.microsoft.com/office/powerpoint/2010/main" val="39306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83566AB-3FAC-4002-BCB1-C02379B4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8" y="218050"/>
            <a:ext cx="10356900" cy="682283"/>
          </a:xfrm>
        </p:spPr>
        <p:txBody>
          <a:bodyPr/>
          <a:lstStyle/>
          <a:p>
            <a:r>
              <a:rPr lang="en-MY" b="1" dirty="0"/>
              <a:t>Comparison of PGT Budget 2018 vs. 2017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6BB4430-8D56-436D-AE91-D84E688FF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42113" y="1017698"/>
            <a:ext cx="4586067" cy="539717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200" u="sng" kern="0" dirty="0">
                <a:solidFill>
                  <a:sysClr val="windowText" lastClr="000000"/>
                </a:solidFill>
              </a:rPr>
              <a:t>Notes: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u="sng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Marketing/Promotion</a:t>
            </a:r>
            <a:r>
              <a:rPr lang="en-MY" sz="1200" kern="0" dirty="0">
                <a:solidFill>
                  <a:sysClr val="windowText" lastClr="000000"/>
                </a:solidFill>
              </a:rPr>
              <a:t>	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-Increase due to participate additional roadshows to India (4 different cities) &amp; Australia in 2018.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To execute extra tactical campaign in Thailand &amp; Vietnam due to increase of flight frequency.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PGT is organizing its own Destination Seminar in Taiwan therefore the expenses would increase by scale.</a:t>
            </a:r>
            <a:br>
              <a:rPr lang="en-MY" sz="1200" kern="0" dirty="0">
                <a:solidFill>
                  <a:sysClr val="windowText" lastClr="000000"/>
                </a:solidFill>
              </a:rPr>
            </a:b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Communications</a:t>
            </a:r>
            <a:r>
              <a:rPr lang="en-MY" sz="1200" kern="0" dirty="0">
                <a:solidFill>
                  <a:sysClr val="windowText" lastClr="000000"/>
                </a:solidFill>
              </a:rPr>
              <a:t>	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Upgrading of PGT mobile application &amp; website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To place more advertisement in inflight magazine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Budget for media campaign increase due to fluctuation of foreign currency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b="1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>
                <a:solidFill>
                  <a:sysClr val="windowText" lastClr="000000"/>
                </a:solidFill>
              </a:rPr>
              <a:t>Events</a:t>
            </a:r>
            <a:r>
              <a:rPr lang="en-MY" sz="1200" kern="0" dirty="0">
                <a:solidFill>
                  <a:sysClr val="windowText" lastClr="000000"/>
                </a:solidFill>
              </a:rPr>
              <a:t>	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Budget for Hot Air Balloon event increase due to fluctuation of foreign currency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b="1" kern="0" dirty="0">
                <a:solidFill>
                  <a:sysClr val="windowText" lastClr="000000"/>
                </a:solidFill>
              </a:rPr>
              <a:t> Centre of Education Tourism</a:t>
            </a:r>
            <a:r>
              <a:rPr lang="en-MY" sz="1200" kern="0" dirty="0">
                <a:solidFill>
                  <a:sysClr val="windowText" lastClr="000000"/>
                </a:solidFill>
              </a:rPr>
              <a:t>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Increase due to 3 additional major events being held in Penang in 2018, such as ASEAN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Aus</a:t>
            </a:r>
            <a:r>
              <a:rPr lang="en-MY" sz="1200" kern="0" dirty="0">
                <a:solidFill>
                  <a:sysClr val="windowText" lastClr="000000"/>
                </a:solidFill>
              </a:rPr>
              <a:t> Education Dialogue,3rd Russian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Asean</a:t>
            </a:r>
            <a:r>
              <a:rPr lang="en-MY" sz="1200" kern="0" dirty="0">
                <a:solidFill>
                  <a:sysClr val="windowText" lastClr="000000"/>
                </a:solidFill>
              </a:rPr>
              <a:t> Education Forum &amp; </a:t>
            </a:r>
            <a:r>
              <a:rPr lang="en-MY" sz="1200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kern="0" dirty="0">
                <a:solidFill>
                  <a:sysClr val="windowText" lastClr="000000"/>
                </a:solidFill>
              </a:rPr>
              <a:t> Int. Education Forum which will be held in larger scale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MY" sz="1200" kern="0" dirty="0">
              <a:solidFill>
                <a:sysClr val="windowText" lastClr="000000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MY" sz="1200" b="1" kern="0" dirty="0" err="1">
                <a:solidFill>
                  <a:sysClr val="windowText" lastClr="000000"/>
                </a:solidFill>
              </a:rPr>
              <a:t>Pg</a:t>
            </a:r>
            <a:r>
              <a:rPr lang="en-MY" sz="1200" b="1" kern="0" dirty="0">
                <a:solidFill>
                  <a:sysClr val="windowText" lastClr="000000"/>
                </a:solidFill>
              </a:rPr>
              <a:t> Centre of Medical Tourism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MY" sz="1200" kern="0" dirty="0">
                <a:solidFill>
                  <a:sysClr val="windowText" lastClr="000000"/>
                </a:solidFill>
              </a:rPr>
              <a:t>-  Increase due to additional roadshows to Indonesia, Vietnam and China</a:t>
            </a:r>
          </a:p>
          <a:p>
            <a:endParaRPr lang="en-MY" sz="1200" dirty="0"/>
          </a:p>
        </p:txBody>
      </p:sp>
      <p:graphicFrame>
        <p:nvGraphicFramePr>
          <p:cNvPr id="14" name="Picture Placeholder 13" descr="sdassd&#10;">
            <a:extLst>
              <a:ext uri="{FF2B5EF4-FFF2-40B4-BE49-F238E27FC236}">
                <a16:creationId xmlns:a16="http://schemas.microsoft.com/office/drawing/2014/main" id="{09F05CA3-74FC-4745-8305-F37300C4F8E6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998222955"/>
              </p:ext>
            </p:extLst>
          </p:nvPr>
        </p:nvGraphicFramePr>
        <p:xfrm>
          <a:off x="464234" y="1495999"/>
          <a:ext cx="6677879" cy="534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081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E504F-05D5-4141-A0CB-1051E85BC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532" y="299026"/>
            <a:ext cx="10515600" cy="895558"/>
          </a:xfrm>
        </p:spPr>
        <p:txBody>
          <a:bodyPr>
            <a:normAutofit/>
          </a:bodyPr>
          <a:lstStyle/>
          <a:p>
            <a:r>
              <a:rPr lang="en-MY" sz="2800" b="1" dirty="0"/>
              <a:t>Penang Centre of Education Tourism</a:t>
            </a:r>
            <a:br>
              <a:rPr lang="en-MY" sz="2800" b="1" dirty="0"/>
            </a:br>
            <a:r>
              <a:rPr lang="en-MY" sz="2800" b="1" dirty="0"/>
              <a:t>Budget for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AB40B8-376F-479F-9EB8-F9A1CEF18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468832"/>
              </p:ext>
            </p:extLst>
          </p:nvPr>
        </p:nvGraphicFramePr>
        <p:xfrm>
          <a:off x="641533" y="1194585"/>
          <a:ext cx="11175331" cy="5207197"/>
        </p:xfrm>
        <a:graphic>
          <a:graphicData uri="http://schemas.openxmlformats.org/drawingml/2006/table">
            <a:tbl>
              <a:tblPr/>
              <a:tblGrid>
                <a:gridCol w="500271">
                  <a:extLst>
                    <a:ext uri="{9D8B030D-6E8A-4147-A177-3AD203B41FA5}">
                      <a16:colId xmlns:a16="http://schemas.microsoft.com/office/drawing/2014/main" val="3644573541"/>
                    </a:ext>
                  </a:extLst>
                </a:gridCol>
                <a:gridCol w="4690042">
                  <a:extLst>
                    <a:ext uri="{9D8B030D-6E8A-4147-A177-3AD203B41FA5}">
                      <a16:colId xmlns:a16="http://schemas.microsoft.com/office/drawing/2014/main" val="2034932628"/>
                    </a:ext>
                  </a:extLst>
                </a:gridCol>
                <a:gridCol w="1173865">
                  <a:extLst>
                    <a:ext uri="{9D8B030D-6E8A-4147-A177-3AD203B41FA5}">
                      <a16:colId xmlns:a16="http://schemas.microsoft.com/office/drawing/2014/main" val="1752744615"/>
                    </a:ext>
                  </a:extLst>
                </a:gridCol>
                <a:gridCol w="1223889">
                  <a:extLst>
                    <a:ext uri="{9D8B030D-6E8A-4147-A177-3AD203B41FA5}">
                      <a16:colId xmlns:a16="http://schemas.microsoft.com/office/drawing/2014/main" val="221896800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859333377"/>
                    </a:ext>
                  </a:extLst>
                </a:gridCol>
                <a:gridCol w="1139483">
                  <a:extLst>
                    <a:ext uri="{9D8B030D-6E8A-4147-A177-3AD203B41FA5}">
                      <a16:colId xmlns:a16="http://schemas.microsoft.com/office/drawing/2014/main" val="3946220010"/>
                    </a:ext>
                  </a:extLst>
                </a:gridCol>
                <a:gridCol w="1181689">
                  <a:extLst>
                    <a:ext uri="{9D8B030D-6E8A-4147-A177-3AD203B41FA5}">
                      <a16:colId xmlns:a16="http://schemas.microsoft.com/office/drawing/2014/main" val="3173767830"/>
                    </a:ext>
                  </a:extLst>
                </a:gridCol>
              </a:tblGrid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Items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2018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2017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 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(YTD Sept'17)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357" marR="7357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Remarks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874790"/>
                  </a:ext>
                </a:extLst>
              </a:tr>
              <a:tr h="26961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Membership fee (19 Members)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(13,500)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343307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 Maintenance &amp; Hosting / Write up / Rebranding exercise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8,600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2,417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6,183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523441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Roadshow (Vietnam - HCMC, Myanmar -Mandalay, Southern Thailand, Indonesia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200,000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120,000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11,267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108,733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8088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Printing of collateral, promotional material, banners, souvenirs, name cards, uniform for PCET members, meeting refreshments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16,000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6,542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9,458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3922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international conference delegates organized by member colleges @ RM100 per foreign delegate (RM50 x 100 delegates)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5,000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-  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5,000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939285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Misc (hosting of dinner for international delegates, members' workshop,meeting refreshment), eg AAED &amp; Russia ASEAN Forum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1,800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-  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1,800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652915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Penang International Education Forum (PIEF) 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150,000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50,000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34,195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15,805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115486"/>
                  </a:ext>
                </a:extLst>
              </a:tr>
              <a:tr h="62066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Refreshment for meetings, Hosting of students from Int Schools / Colleges / Out of State / Foreign Students welcome dinner, Neighbouring States Fam Trip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68,600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12,532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56,067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844681"/>
                  </a:ext>
                </a:extLst>
              </a:tr>
              <a:tr h="416124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357" marR="7357" marT="73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270,000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53,453 </a:t>
                      </a:r>
                    </a:p>
                  </a:txBody>
                  <a:tcPr marL="7357" marR="72000" marT="73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216,547 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357" marR="72000" marT="735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742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3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A3786-CABB-45B4-B7FD-067C24DA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93" y="463599"/>
            <a:ext cx="10515600" cy="858763"/>
          </a:xfrm>
        </p:spPr>
        <p:txBody>
          <a:bodyPr>
            <a:normAutofit fontScale="90000"/>
          </a:bodyPr>
          <a:lstStyle/>
          <a:p>
            <a:r>
              <a:rPr lang="en-MY" sz="2800" b="1" dirty="0"/>
              <a:t>Penang Centre of Medical Tourism</a:t>
            </a:r>
            <a:br>
              <a:rPr lang="en-MY" sz="2800" b="1" dirty="0"/>
            </a:br>
            <a:r>
              <a:rPr lang="en-MY" sz="2800" b="1" dirty="0"/>
              <a:t>Budget for 2018</a:t>
            </a:r>
            <a:endParaRPr lang="en-MY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DD1FCC-5F12-486C-811B-2E1BA262E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793261"/>
              </p:ext>
            </p:extLst>
          </p:nvPr>
        </p:nvGraphicFramePr>
        <p:xfrm>
          <a:off x="525193" y="1590812"/>
          <a:ext cx="11141614" cy="4528635"/>
        </p:xfrm>
        <a:graphic>
          <a:graphicData uri="http://schemas.openxmlformats.org/drawingml/2006/table">
            <a:tbl>
              <a:tblPr/>
              <a:tblGrid>
                <a:gridCol w="529634">
                  <a:extLst>
                    <a:ext uri="{9D8B030D-6E8A-4147-A177-3AD203B41FA5}">
                      <a16:colId xmlns:a16="http://schemas.microsoft.com/office/drawing/2014/main" val="1188250455"/>
                    </a:ext>
                  </a:extLst>
                </a:gridCol>
                <a:gridCol w="4347407">
                  <a:extLst>
                    <a:ext uri="{9D8B030D-6E8A-4147-A177-3AD203B41FA5}">
                      <a16:colId xmlns:a16="http://schemas.microsoft.com/office/drawing/2014/main" val="1418124814"/>
                    </a:ext>
                  </a:extLst>
                </a:gridCol>
                <a:gridCol w="1382013">
                  <a:extLst>
                    <a:ext uri="{9D8B030D-6E8A-4147-A177-3AD203B41FA5}">
                      <a16:colId xmlns:a16="http://schemas.microsoft.com/office/drawing/2014/main" val="1998491894"/>
                    </a:ext>
                  </a:extLst>
                </a:gridCol>
                <a:gridCol w="1304676">
                  <a:extLst>
                    <a:ext uri="{9D8B030D-6E8A-4147-A177-3AD203B41FA5}">
                      <a16:colId xmlns:a16="http://schemas.microsoft.com/office/drawing/2014/main" val="928237663"/>
                    </a:ext>
                  </a:extLst>
                </a:gridCol>
                <a:gridCol w="1322363">
                  <a:extLst>
                    <a:ext uri="{9D8B030D-6E8A-4147-A177-3AD203B41FA5}">
                      <a16:colId xmlns:a16="http://schemas.microsoft.com/office/drawing/2014/main" val="3491252792"/>
                    </a:ext>
                  </a:extLst>
                </a:gridCol>
                <a:gridCol w="1111348">
                  <a:extLst>
                    <a:ext uri="{9D8B030D-6E8A-4147-A177-3AD203B41FA5}">
                      <a16:colId xmlns:a16="http://schemas.microsoft.com/office/drawing/2014/main" val="3760640093"/>
                    </a:ext>
                  </a:extLst>
                </a:gridCol>
                <a:gridCol w="1144173">
                  <a:extLst>
                    <a:ext uri="{9D8B030D-6E8A-4147-A177-3AD203B41FA5}">
                      <a16:colId xmlns:a16="http://schemas.microsoft.com/office/drawing/2014/main" val="3749642920"/>
                    </a:ext>
                  </a:extLst>
                </a:gridCol>
              </a:tblGrid>
              <a:tr h="72846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Items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Proposed Budget for 2018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Budget 2017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 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Actual 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(YTD Sept'17)</a:t>
                      </a:r>
                      <a:b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816" marR="7816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  <a:b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RM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Remarks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724424"/>
                  </a:ext>
                </a:extLst>
              </a:tr>
              <a:tr h="414821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Membership fee (13 members)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(24,000)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28646"/>
                  </a:ext>
                </a:extLst>
              </a:tr>
              <a:tr h="690020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 Maintenance, hosting &amp; domain registration - 5 languages, English, Bahasa Indonesia, Mandarin, Vietnamese, Myanmar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12,480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12,480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954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11,526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987959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Roadshows (Jakarta, Surabaya, Yangon, Ho Chi Minh City, Hanoi, Bandung, Haikou)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150,000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52,030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7,970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652600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Printing of collateral, promotional material, banners, souvenirs, name cards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2,400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2,400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41,356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(38,956)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546681"/>
                  </a:ext>
                </a:extLst>
              </a:tr>
              <a:tr h="4633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Hosting of fam trips and reciprocal visits by doctors, clinics and referral hospitals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-  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60,000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8181075"/>
                  </a:ext>
                </a:extLst>
              </a:tr>
              <a:tr h="45529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Miscellaneous Expenses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15,120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11,520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-  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11,520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409748"/>
                  </a:ext>
                </a:extLst>
              </a:tr>
              <a:tr h="455292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f.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Refreshment for Meetings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236630"/>
                  </a:ext>
                </a:extLst>
              </a:tr>
              <a:tr h="394586"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190,000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150,000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70,340 </a:t>
                      </a:r>
                    </a:p>
                  </a:txBody>
                  <a:tcPr marL="7816" marR="72000" marT="78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79,660 </a:t>
                      </a:r>
                    </a:p>
                  </a:txBody>
                  <a:tcPr marL="7816" marR="72000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816" marR="7816" marT="7816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99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62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551</Words>
  <Application>Microsoft Office PowerPoint</Application>
  <PresentationFormat>Widescreen</PresentationFormat>
  <Paragraphs>234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2018 Budget Overview</vt:lpstr>
      <vt:lpstr>Comparison of PGT Budget 2018 vs. 2017</vt:lpstr>
      <vt:lpstr>Penang Centre of Education Tourism Budget for 2018</vt:lpstr>
      <vt:lpstr>Penang Centre of Medical Tourism Budget for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17</cp:revision>
  <cp:lastPrinted>2017-11-01T10:18:01Z</cp:lastPrinted>
  <dcterms:created xsi:type="dcterms:W3CDTF">2016-11-17T06:37:14Z</dcterms:created>
  <dcterms:modified xsi:type="dcterms:W3CDTF">2017-11-03T03:55:16Z</dcterms:modified>
</cp:coreProperties>
</file>