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8" r:id="rId2"/>
    <p:sldId id="269" r:id="rId3"/>
    <p:sldId id="270" r:id="rId4"/>
    <p:sldId id="271" r:id="rId5"/>
    <p:sldId id="272" r:id="rId6"/>
    <p:sldId id="265" r:id="rId7"/>
    <p:sldId id="263" r:id="rId8"/>
    <p:sldId id="261" r:id="rId9"/>
    <p:sldId id="267" r:id="rId10"/>
  </p:sldIdLst>
  <p:sldSz cx="12192000" cy="6858000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1265090979186489E-2"/>
          <c:y val="0.15316618317447159"/>
          <c:w val="0.55641288659877319"/>
          <c:h val="0.81343999763187513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B42-4C3F-8627-3C50EFA5CED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B42-4C3F-8627-3C50EFA5CED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B42-4C3F-8627-3C50EFA5CED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B42-4C3F-8627-3C50EFA5CED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B42-4C3F-8627-3C50EFA5CED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B42-4C3F-8627-3C50EFA5CED7}"/>
              </c:ext>
            </c:extLst>
          </c:dPt>
          <c:dLbls>
            <c:dLbl>
              <c:idx val="2"/>
              <c:layout>
                <c:manualLayout>
                  <c:x val="-0.15287973868490409"/>
                  <c:y val="-0.1414037061156829"/>
                </c:manualLayout>
              </c:layout>
              <c:tx>
                <c:rich>
                  <a:bodyPr/>
                  <a:lstStyle/>
                  <a:p>
                    <a:pPr>
                      <a:defRPr sz="1200" b="1" i="0" u="none" strike="noStrike" baseline="0">
                        <a:solidFill>
                          <a:srgbClr val="333333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fld id="{857AEF9D-5E92-4684-B0AC-C4EA4FFA1498}" type="CATEGORYNAME">
                      <a:rPr lang="en-US" smtClean="0"/>
                      <a:pPr>
                        <a:defRPr sz="1200" b="1" i="0" u="none" strike="noStrike" baseline="0">
                          <a:solidFill>
                            <a:srgbClr val="333333"/>
                          </a:solidFill>
                          <a:latin typeface="Calibri"/>
                          <a:ea typeface="Calibri"/>
                          <a:cs typeface="Calibri"/>
                        </a:defRPr>
                      </a:pPr>
                      <a:t>[CATEGORY NAME]</a:t>
                    </a:fld>
                    <a:r>
                      <a:rPr lang="en-US" baseline="0" dirty="0"/>
                      <a:t>
</a:t>
                    </a:r>
                    <a:fld id="{4467F003-5AF3-437A-9D00-08427B921020}" type="VALUE">
                      <a:rPr lang="en-US" baseline="0"/>
                      <a:pPr>
                        <a:defRPr sz="1200" b="1" i="0" u="none" strike="noStrike" baseline="0">
                          <a:solidFill>
                            <a:srgbClr val="333333"/>
                          </a:solidFill>
                          <a:latin typeface="Calibri"/>
                          <a:ea typeface="Calibri"/>
                          <a:cs typeface="Calibri"/>
                        </a:defRPr>
                      </a:pPr>
                      <a:t>[VALUE]</a:t>
                    </a:fld>
                    <a:r>
                      <a:rPr lang="en-US" baseline="0" dirty="0"/>
                      <a:t>
</a:t>
                    </a:r>
                    <a:fld id="{85B28657-85BC-43AE-BD41-D31E5DE4D862}" type="PERCENTAGE">
                      <a:rPr lang="en-US" baseline="0"/>
                      <a:pPr>
                        <a:defRPr sz="1200" b="1" i="0" u="none" strike="noStrike" baseline="0">
                          <a:solidFill>
                            <a:srgbClr val="333333"/>
                          </a:solidFill>
                          <a:latin typeface="Calibri"/>
                          <a:ea typeface="Calibri"/>
                          <a:cs typeface="Calibri"/>
                        </a:defRPr>
                      </a:pPr>
                      <a:t>[PERCENTAGE]</a:t>
                    </a:fld>
                    <a:endParaRPr lang="en-US" baseline="0" dirty="0"/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8B42-4C3F-8627-3C50EFA5CED7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Data!$A$2:$A$7</c:f>
              <c:strCache>
                <c:ptCount val="6"/>
                <c:pt idx="0">
                  <c:v>OPEX</c:v>
                </c:pt>
                <c:pt idx="1">
                  <c:v>CAPEX</c:v>
                </c:pt>
                <c:pt idx="2">
                  <c:v>Marketing/Promotion</c:v>
                </c:pt>
                <c:pt idx="3">
                  <c:v>Comms</c:v>
                </c:pt>
                <c:pt idx="4">
                  <c:v>Events</c:v>
                </c:pt>
                <c:pt idx="5">
                  <c:v>Tourism Services</c:v>
                </c:pt>
              </c:strCache>
            </c:strRef>
          </c:cat>
          <c:val>
            <c:numRef>
              <c:f>Data!$B$2:$B$7</c:f>
              <c:numCache>
                <c:formatCode>_("RM"* #,##0_);_("RM"* \(#,##0\);_("RM"* "-"_);_(@_)</c:formatCode>
                <c:ptCount val="6"/>
                <c:pt idx="0">
                  <c:v>2246107.1</c:v>
                </c:pt>
                <c:pt idx="1">
                  <c:v>96500</c:v>
                </c:pt>
                <c:pt idx="2">
                  <c:v>3304999.68</c:v>
                </c:pt>
                <c:pt idx="3">
                  <c:v>3418436</c:v>
                </c:pt>
                <c:pt idx="4">
                  <c:v>984000</c:v>
                </c:pt>
                <c:pt idx="5">
                  <c:v>1001300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8B42-4C3F-8627-3C50EFA5CE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6258976024518135"/>
          <c:y val="0.34770439879225618"/>
          <c:w val="0.32455263639588622"/>
          <c:h val="0.46248593925759279"/>
        </c:manualLayout>
      </c:layout>
      <c:overlay val="0"/>
      <c:txPr>
        <a:bodyPr/>
        <a:lstStyle/>
        <a:p>
          <a:pPr>
            <a:defRPr sz="12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9553586348330235E-2"/>
          <c:y val="0.16400361139068143"/>
          <c:w val="0.54212238904220578"/>
          <c:h val="0.79229352909833639"/>
        </c:manualLayout>
      </c:layout>
      <c:pieChart>
        <c:varyColors val="1"/>
        <c:ser>
          <c:idx val="0"/>
          <c:order val="0"/>
          <c:tx>
            <c:strRef>
              <c:f>Data!$B$68</c:f>
              <c:strCache>
                <c:ptCount val="1"/>
                <c:pt idx="0">
                  <c:v> 2019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996-40F8-9663-1FAAC1066D9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996-40F8-9663-1FAAC1066D9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996-40F8-9663-1FAAC1066D9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996-40F8-9663-1FAAC1066D9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996-40F8-9663-1FAAC1066D9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996-40F8-9663-1FAAC1066D90}"/>
              </c:ext>
            </c:extLst>
          </c:dPt>
          <c:dLbls>
            <c:dLbl>
              <c:idx val="1"/>
              <c:layout>
                <c:manualLayout>
                  <c:x val="-3.4983517735524217E-2"/>
                  <c:y val="-0.26186785862293527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996-40F8-9663-1FAAC1066D90}"/>
                </c:ext>
              </c:extLst>
            </c:dLbl>
            <c:dLbl>
              <c:idx val="5"/>
              <c:layout>
                <c:manualLayout>
                  <c:x val="0.22009904549712636"/>
                  <c:y val="1.597744360902255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996-40F8-9663-1FAAC1066D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Data!$A$69:$A$74</c:f>
              <c:strCache>
                <c:ptCount val="6"/>
                <c:pt idx="0">
                  <c:v>OPEX</c:v>
                </c:pt>
                <c:pt idx="1">
                  <c:v>CAPEX</c:v>
                </c:pt>
                <c:pt idx="2">
                  <c:v>Marketing/Promotion</c:v>
                </c:pt>
                <c:pt idx="3">
                  <c:v>Comms</c:v>
                </c:pt>
                <c:pt idx="4">
                  <c:v>Events</c:v>
                </c:pt>
                <c:pt idx="5">
                  <c:v>Tourism Services</c:v>
                </c:pt>
              </c:strCache>
            </c:strRef>
          </c:cat>
          <c:val>
            <c:numRef>
              <c:f>Data!$B$69:$B$74</c:f>
              <c:numCache>
                <c:formatCode>_("RM"* #,##0_);_("RM"* \(#,##0\);_("RM"* "-"_);_(@_)</c:formatCode>
                <c:ptCount val="6"/>
                <c:pt idx="0">
                  <c:v>2310713.94</c:v>
                </c:pt>
                <c:pt idx="1">
                  <c:v>106000</c:v>
                </c:pt>
                <c:pt idx="2">
                  <c:v>4300000</c:v>
                </c:pt>
                <c:pt idx="3">
                  <c:v>3745636</c:v>
                </c:pt>
                <c:pt idx="4">
                  <c:v>265000</c:v>
                </c:pt>
                <c:pt idx="5">
                  <c:v>1059000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996-40F8-9663-1FAAC1066D90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7534303871180101"/>
          <c:y val="0.38153898525842156"/>
          <c:w val="0.3246569612881991"/>
          <c:h val="0.4624859392575927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Data!$B$103</c:f>
              <c:strCache>
                <c:ptCount val="1"/>
                <c:pt idx="0">
                  <c:v> 2018
RM11,051,343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Data!$A$105:$A$110</c:f>
              <c:strCache>
                <c:ptCount val="6"/>
                <c:pt idx="0">
                  <c:v>OPEX</c:v>
                </c:pt>
                <c:pt idx="1">
                  <c:v>CAPEX</c:v>
                </c:pt>
                <c:pt idx="2">
                  <c:v>Marketing/Promotion</c:v>
                </c:pt>
                <c:pt idx="3">
                  <c:v>Comms</c:v>
                </c:pt>
                <c:pt idx="4">
                  <c:v>Events</c:v>
                </c:pt>
                <c:pt idx="5">
                  <c:v>Tourism Services</c:v>
                </c:pt>
              </c:strCache>
            </c:strRef>
          </c:cat>
          <c:val>
            <c:numRef>
              <c:f>Data!$B$105:$B$110</c:f>
              <c:numCache>
                <c:formatCode>_(* #,##0_);_(* \(#,##0\);_(* "-"_);_(@_)</c:formatCode>
                <c:ptCount val="6"/>
                <c:pt idx="0">
                  <c:v>2246107.1</c:v>
                </c:pt>
                <c:pt idx="1">
                  <c:v>96500</c:v>
                </c:pt>
                <c:pt idx="2">
                  <c:v>3304999.68</c:v>
                </c:pt>
                <c:pt idx="3">
                  <c:v>3418436</c:v>
                </c:pt>
                <c:pt idx="4">
                  <c:v>984000</c:v>
                </c:pt>
                <c:pt idx="5">
                  <c:v>1001300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1F-48AE-9DB0-C7E6B86A28CD}"/>
            </c:ext>
          </c:extLst>
        </c:ser>
        <c:ser>
          <c:idx val="1"/>
          <c:order val="1"/>
          <c:tx>
            <c:strRef>
              <c:f>Data!$C$103</c:f>
              <c:strCache>
                <c:ptCount val="1"/>
                <c:pt idx="0">
                  <c:v> 2019
RM11,786,350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Data!$A$105:$A$110</c:f>
              <c:strCache>
                <c:ptCount val="6"/>
                <c:pt idx="0">
                  <c:v>OPEX</c:v>
                </c:pt>
                <c:pt idx="1">
                  <c:v>CAPEX</c:v>
                </c:pt>
                <c:pt idx="2">
                  <c:v>Marketing/Promotion</c:v>
                </c:pt>
                <c:pt idx="3">
                  <c:v>Comms</c:v>
                </c:pt>
                <c:pt idx="4">
                  <c:v>Events</c:v>
                </c:pt>
                <c:pt idx="5">
                  <c:v>Tourism Services</c:v>
                </c:pt>
              </c:strCache>
            </c:strRef>
          </c:cat>
          <c:val>
            <c:numRef>
              <c:f>Data!$C$105:$C$110</c:f>
              <c:numCache>
                <c:formatCode>_(* #,##0_);_(* \(#,##0\);_(* "-"_);_(@_)</c:formatCode>
                <c:ptCount val="6"/>
                <c:pt idx="0">
                  <c:v>2310713.94</c:v>
                </c:pt>
                <c:pt idx="1">
                  <c:v>106000</c:v>
                </c:pt>
                <c:pt idx="2">
                  <c:v>4300000</c:v>
                </c:pt>
                <c:pt idx="3">
                  <c:v>3745636</c:v>
                </c:pt>
                <c:pt idx="4">
                  <c:v>265000</c:v>
                </c:pt>
                <c:pt idx="5">
                  <c:v>1059000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F1F-48AE-9DB0-C7E6B86A28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473209648"/>
        <c:axId val="473210632"/>
      </c:barChart>
      <c:catAx>
        <c:axId val="473209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3210632"/>
        <c:crosses val="autoZero"/>
        <c:auto val="1"/>
        <c:lblAlgn val="ctr"/>
        <c:lblOffset val="100"/>
        <c:noMultiLvlLbl val="0"/>
      </c:catAx>
      <c:valAx>
        <c:axId val="4732106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MY"/>
                  <a:t>RM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_(* #,##0_);_(* \(#,##0\);_(* &quot;-&quot;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32096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1454647119006659"/>
          <c:y val="0.20037138480611671"/>
          <c:w val="0.57090686373826605"/>
          <c:h val="0.79917103350496721"/>
        </c:manualLayout>
      </c:layout>
      <c:pieChart>
        <c:varyColors val="1"/>
        <c:ser>
          <c:idx val="0"/>
          <c:order val="0"/>
          <c:tx>
            <c:strRef>
              <c:f>Data!$B$68</c:f>
              <c:strCache>
                <c:ptCount val="1"/>
                <c:pt idx="0">
                  <c:v> 2019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95B-4339-9515-8257C62A8CD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95B-4339-9515-8257C62A8CD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95B-4339-9515-8257C62A8CD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95B-4339-9515-8257C62A8CD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95B-4339-9515-8257C62A8CD5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95B-4339-9515-8257C62A8CD5}"/>
              </c:ext>
            </c:extLst>
          </c:dPt>
          <c:dLbls>
            <c:dLbl>
              <c:idx val="5"/>
              <c:layout>
                <c:manualLayout>
                  <c:x val="-7.7145620153594701E-3"/>
                  <c:y val="2.754928660233260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243976162205855"/>
                      <c:h val="0.1954887218045112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B95B-4339-9515-8257C62A8CD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Data!$A$69:$A$74</c:f>
              <c:strCache>
                <c:ptCount val="6"/>
                <c:pt idx="0">
                  <c:v>OPEX</c:v>
                </c:pt>
                <c:pt idx="1">
                  <c:v>CAPEX</c:v>
                </c:pt>
                <c:pt idx="2">
                  <c:v>Marketing/Promotion</c:v>
                </c:pt>
                <c:pt idx="3">
                  <c:v>Comms</c:v>
                </c:pt>
                <c:pt idx="4">
                  <c:v>Events</c:v>
                </c:pt>
                <c:pt idx="5">
                  <c:v>Tourism Services</c:v>
                </c:pt>
              </c:strCache>
            </c:strRef>
          </c:cat>
          <c:val>
            <c:numRef>
              <c:f>Data!$B$69:$B$74</c:f>
              <c:numCache>
                <c:formatCode>_("RM"* #,##0_);_("RM"* \(#,##0\);_("RM"* "-"_);_(@_)</c:formatCode>
                <c:ptCount val="6"/>
                <c:pt idx="0">
                  <c:v>2310713.94</c:v>
                </c:pt>
                <c:pt idx="1">
                  <c:v>106000</c:v>
                </c:pt>
                <c:pt idx="2">
                  <c:v>4300000</c:v>
                </c:pt>
                <c:pt idx="3">
                  <c:v>3745636</c:v>
                </c:pt>
                <c:pt idx="4">
                  <c:v>265000</c:v>
                </c:pt>
                <c:pt idx="5">
                  <c:v>1059000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95B-4339-9515-8257C62A8CD5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1594547602749506"/>
          <c:y val="0.20037138480611671"/>
          <c:w val="0.56810904794500994"/>
          <c:h val="0.7991710335049672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9C3-4E8E-A4A4-67A73EE6FCB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9C3-4E8E-A4A4-67A73EE6FCB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9C3-4E8E-A4A4-67A73EE6FCB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9C3-4E8E-A4A4-67A73EE6FCB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9C3-4E8E-A4A4-67A73EE6FCB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9C3-4E8E-A4A4-67A73EE6FCB7}"/>
              </c:ext>
            </c:extLst>
          </c:dPt>
          <c:dLbls>
            <c:dLbl>
              <c:idx val="5"/>
              <c:layout>
                <c:manualLayout>
                  <c:x val="0.42792434868471024"/>
                  <c:y val="-2.349624060150375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043086816720258"/>
                      <c:h val="0.2193984962406015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C9C3-4E8E-A4A4-67A73EE6FC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Data!$A$69:$A$74</c:f>
              <c:strCache>
                <c:ptCount val="6"/>
                <c:pt idx="0">
                  <c:v>OPEX</c:v>
                </c:pt>
                <c:pt idx="1">
                  <c:v>CAPEX</c:v>
                </c:pt>
                <c:pt idx="2">
                  <c:v>Marketing/Promotion</c:v>
                </c:pt>
                <c:pt idx="3">
                  <c:v>Comms</c:v>
                </c:pt>
                <c:pt idx="4">
                  <c:v>Events</c:v>
                </c:pt>
                <c:pt idx="5">
                  <c:v>Tourism Services</c:v>
                </c:pt>
              </c:strCache>
            </c:strRef>
          </c:cat>
          <c:val>
            <c:numRef>
              <c:f>Data!$C$69:$C$74</c:f>
              <c:numCache>
                <c:formatCode>_("RM"* #,##0_);_("RM"* \(#,##0\);_("RM"* "-"_);_(@_)</c:formatCode>
                <c:ptCount val="6"/>
                <c:pt idx="0">
                  <c:v>2310713.94</c:v>
                </c:pt>
                <c:pt idx="1">
                  <c:v>106000</c:v>
                </c:pt>
                <c:pt idx="2">
                  <c:v>5600000</c:v>
                </c:pt>
                <c:pt idx="3">
                  <c:v>5625636</c:v>
                </c:pt>
                <c:pt idx="4">
                  <c:v>265000</c:v>
                </c:pt>
                <c:pt idx="5">
                  <c:v>1059000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9C3-4E8E-A4A4-67A73EE6FCB7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1AF31-5CBE-4CA4-9329-E04424EC3315}" type="datetimeFigureOut">
              <a:rPr lang="en-MY" smtClean="0"/>
              <a:t>30/10/2018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E02D7-A0F5-425A-8CAC-0988509EA3F8}" type="slidenum">
              <a:rPr lang="en-MY" smtClean="0"/>
              <a:t>‹#›</a:t>
            </a:fld>
            <a:endParaRPr lang="en-MY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3173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1AF31-5CBE-4CA4-9329-E04424EC3315}" type="datetimeFigureOut">
              <a:rPr lang="en-MY" smtClean="0"/>
              <a:t>30/10/2018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E02D7-A0F5-425A-8CAC-0988509EA3F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36260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1AF31-5CBE-4CA4-9329-E04424EC3315}" type="datetimeFigureOut">
              <a:rPr lang="en-MY" smtClean="0"/>
              <a:t>30/10/2018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E02D7-A0F5-425A-8CAC-0988509EA3F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82538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1AF31-5CBE-4CA4-9329-E04424EC3315}" type="datetimeFigureOut">
              <a:rPr lang="en-MY" smtClean="0"/>
              <a:t>30/10/2018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E02D7-A0F5-425A-8CAC-0988509EA3F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04636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1AF31-5CBE-4CA4-9329-E04424EC3315}" type="datetimeFigureOut">
              <a:rPr lang="en-MY" smtClean="0"/>
              <a:t>30/10/2018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E02D7-A0F5-425A-8CAC-0988509EA3F8}" type="slidenum">
              <a:rPr lang="en-MY" smtClean="0"/>
              <a:t>‹#›</a:t>
            </a:fld>
            <a:endParaRPr lang="en-MY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595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1AF31-5CBE-4CA4-9329-E04424EC3315}" type="datetimeFigureOut">
              <a:rPr lang="en-MY" smtClean="0"/>
              <a:t>30/10/2018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E02D7-A0F5-425A-8CAC-0988509EA3F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51627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1AF31-5CBE-4CA4-9329-E04424EC3315}" type="datetimeFigureOut">
              <a:rPr lang="en-MY" smtClean="0"/>
              <a:t>30/10/2018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E02D7-A0F5-425A-8CAC-0988509EA3F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57750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1AF31-5CBE-4CA4-9329-E04424EC3315}" type="datetimeFigureOut">
              <a:rPr lang="en-MY" smtClean="0"/>
              <a:t>30/10/2018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E02D7-A0F5-425A-8CAC-0988509EA3F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32794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1AF31-5CBE-4CA4-9329-E04424EC3315}" type="datetimeFigureOut">
              <a:rPr lang="en-MY" smtClean="0"/>
              <a:t>30/10/2018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E02D7-A0F5-425A-8CAC-0988509EA3F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21916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CF1AF31-5CBE-4CA4-9329-E04424EC3315}" type="datetimeFigureOut">
              <a:rPr lang="en-MY" smtClean="0"/>
              <a:t>30/10/2018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2EE02D7-A0F5-425A-8CAC-0988509EA3F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35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1AF31-5CBE-4CA4-9329-E04424EC3315}" type="datetimeFigureOut">
              <a:rPr lang="en-MY" smtClean="0"/>
              <a:t>30/10/2018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E02D7-A0F5-425A-8CAC-0988509EA3F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46537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CF1AF31-5CBE-4CA4-9329-E04424EC3315}" type="datetimeFigureOut">
              <a:rPr lang="en-MY" smtClean="0"/>
              <a:t>30/10/2018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2EE02D7-A0F5-425A-8CAC-0988509EA3F8}" type="slidenum">
              <a:rPr lang="en-MY" smtClean="0"/>
              <a:t>‹#›</a:t>
            </a:fld>
            <a:endParaRPr lang="en-MY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9620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travel360.com/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9E2A1-B4FD-47C6-BDBF-2DA77AA6B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Profit &amp; Loss Account for 9 months ended 30</a:t>
            </a:r>
            <a:r>
              <a:rPr lang="en-US" baseline="30000" dirty="0"/>
              <a:t>th</a:t>
            </a:r>
            <a:r>
              <a:rPr lang="en-US" dirty="0"/>
              <a:t> Sept 2018</a:t>
            </a:r>
            <a:endParaRPr lang="en-MY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9FFC937C-D068-4B33-A9C6-3C00CC3A06C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2231227"/>
              </p:ext>
            </p:extLst>
          </p:nvPr>
        </p:nvGraphicFramePr>
        <p:xfrm>
          <a:off x="1642050" y="865601"/>
          <a:ext cx="8721150" cy="5567875"/>
        </p:xfrm>
        <a:graphic>
          <a:graphicData uri="http://schemas.openxmlformats.org/drawingml/2006/table">
            <a:tbl>
              <a:tblPr/>
              <a:tblGrid>
                <a:gridCol w="4780596">
                  <a:extLst>
                    <a:ext uri="{9D8B030D-6E8A-4147-A177-3AD203B41FA5}">
                      <a16:colId xmlns:a16="http://schemas.microsoft.com/office/drawing/2014/main" val="713889556"/>
                    </a:ext>
                  </a:extLst>
                </a:gridCol>
                <a:gridCol w="1741175">
                  <a:extLst>
                    <a:ext uri="{9D8B030D-6E8A-4147-A177-3AD203B41FA5}">
                      <a16:colId xmlns:a16="http://schemas.microsoft.com/office/drawing/2014/main" val="2032532443"/>
                    </a:ext>
                  </a:extLst>
                </a:gridCol>
                <a:gridCol w="519297">
                  <a:extLst>
                    <a:ext uri="{9D8B030D-6E8A-4147-A177-3AD203B41FA5}">
                      <a16:colId xmlns:a16="http://schemas.microsoft.com/office/drawing/2014/main" val="917401959"/>
                    </a:ext>
                  </a:extLst>
                </a:gridCol>
                <a:gridCol w="1680082">
                  <a:extLst>
                    <a:ext uri="{9D8B030D-6E8A-4147-A177-3AD203B41FA5}">
                      <a16:colId xmlns:a16="http://schemas.microsoft.com/office/drawing/2014/main" val="1143017172"/>
                    </a:ext>
                  </a:extLst>
                </a:gridCol>
              </a:tblGrid>
              <a:tr h="222468">
                <a:tc gridSpan="4">
                  <a:txBody>
                    <a:bodyPr/>
                    <a:lstStyle/>
                    <a:p>
                      <a:pPr algn="ctr" fontAlgn="ctr"/>
                      <a:endParaRPr lang="en-MY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55" marR="9355" marT="93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955900"/>
                  </a:ext>
                </a:extLst>
              </a:tr>
              <a:tr h="0">
                <a:tc gridSpan="4">
                  <a:txBody>
                    <a:bodyPr/>
                    <a:lstStyle/>
                    <a:p>
                      <a:pPr algn="ctr" fontAlgn="ctr"/>
                      <a:endParaRPr lang="en-MY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55" marR="9355" marT="93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0824438"/>
                  </a:ext>
                </a:extLst>
              </a:tr>
              <a:tr h="222468">
                <a:tc gridSpan="4">
                  <a:txBody>
                    <a:bodyPr/>
                    <a:lstStyle/>
                    <a:p>
                      <a:pPr algn="ctr" fontAlgn="ctr"/>
                      <a:endParaRPr lang="en-MY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55" marR="9355" marT="93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3422881"/>
                  </a:ext>
                </a:extLst>
              </a:tr>
              <a:tr h="222468">
                <a:tc>
                  <a:txBody>
                    <a:bodyPr/>
                    <a:lstStyle/>
                    <a:p>
                      <a:pPr algn="l" fontAlgn="ctr"/>
                      <a:endParaRPr lang="en-MY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55" marR="9355" marT="93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MY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55" marR="9355" marT="93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MY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55" marR="9355" marT="93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MY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55" marR="9355" marT="93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3059222"/>
                  </a:ext>
                </a:extLst>
              </a:tr>
              <a:tr h="222468">
                <a:tc>
                  <a:txBody>
                    <a:bodyPr/>
                    <a:lstStyle/>
                    <a:p>
                      <a:pPr algn="l" fontAlgn="ctr"/>
                      <a:endParaRPr lang="en-MY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55" marR="9355" marT="93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30/09/2018 </a:t>
                      </a:r>
                    </a:p>
                  </a:txBody>
                  <a:tcPr marL="9355" marR="9355" marT="93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MY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55" marR="9355" marT="93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30/09/2017 </a:t>
                      </a:r>
                    </a:p>
                  </a:txBody>
                  <a:tcPr marL="9355" marR="9355" marT="93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4485733"/>
                  </a:ext>
                </a:extLst>
              </a:tr>
              <a:tr h="222468">
                <a:tc>
                  <a:txBody>
                    <a:bodyPr/>
                    <a:lstStyle/>
                    <a:p>
                      <a:pPr algn="l" fontAlgn="ctr"/>
                      <a:endParaRPr lang="en-MY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55" marR="9355" marT="93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RM </a:t>
                      </a:r>
                    </a:p>
                  </a:txBody>
                  <a:tcPr marL="9355" marR="9355" marT="93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MY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55" marR="9355" marT="93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RM </a:t>
                      </a:r>
                    </a:p>
                  </a:txBody>
                  <a:tcPr marL="9355" marR="9355" marT="93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9400317"/>
                  </a:ext>
                </a:extLst>
              </a:tr>
              <a:tr h="222468">
                <a:tc>
                  <a:txBody>
                    <a:bodyPr/>
                    <a:lstStyle/>
                    <a:p>
                      <a:pPr algn="l" fontAlgn="b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INCOME</a:t>
                      </a:r>
                    </a:p>
                  </a:txBody>
                  <a:tcPr marL="9355" marR="9355" marT="93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55" marR="9355" marT="93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55" marR="9355" marT="93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55" marR="9355" marT="93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603290"/>
                  </a:ext>
                </a:extLst>
              </a:tr>
              <a:tr h="222468">
                <a:tc>
                  <a:txBody>
                    <a:bodyPr/>
                    <a:lstStyle/>
                    <a:p>
                      <a:pPr algn="l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MERCHANDISE SALES</a:t>
                      </a:r>
                    </a:p>
                  </a:txBody>
                  <a:tcPr marL="9355" marR="9355" marT="93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    13,782 </a:t>
                      </a:r>
                    </a:p>
                  </a:txBody>
                  <a:tcPr marL="9355" marR="9355" marT="93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55" marR="9355" marT="93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   11,848 </a:t>
                      </a:r>
                    </a:p>
                  </a:txBody>
                  <a:tcPr marL="9355" marR="9355" marT="93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2640045"/>
                  </a:ext>
                </a:extLst>
              </a:tr>
              <a:tr h="222468">
                <a:tc>
                  <a:txBody>
                    <a:bodyPr/>
                    <a:lstStyle/>
                    <a:p>
                      <a:pPr algn="l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PORTION OF GOV. GRANT UTILISED</a:t>
                      </a:r>
                    </a:p>
                  </a:txBody>
                  <a:tcPr marL="9355" marR="9355" marT="93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5,103,467 </a:t>
                      </a:r>
                    </a:p>
                  </a:txBody>
                  <a:tcPr marL="9355" marR="9355" marT="93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55" marR="9355" marT="93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6,218,261 </a:t>
                      </a:r>
                    </a:p>
                  </a:txBody>
                  <a:tcPr marL="9355" marR="9355" marT="93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4992979"/>
                  </a:ext>
                </a:extLst>
              </a:tr>
              <a:tr h="222468">
                <a:tc>
                  <a:txBody>
                    <a:bodyPr/>
                    <a:lstStyle/>
                    <a:p>
                      <a:pPr algn="l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PORTION OF HOTEL FEE UTILISED</a:t>
                      </a:r>
                    </a:p>
                  </a:txBody>
                  <a:tcPr marL="9355" marR="9355" marT="93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5,002,403 </a:t>
                      </a:r>
                    </a:p>
                  </a:txBody>
                  <a:tcPr marL="9355" marR="9355" marT="93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55" marR="9355" marT="93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3,949,692 </a:t>
                      </a:r>
                    </a:p>
                  </a:txBody>
                  <a:tcPr marL="9355" marR="9355" marT="93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3592228"/>
                  </a:ext>
                </a:extLst>
              </a:tr>
              <a:tr h="222468">
                <a:tc>
                  <a:txBody>
                    <a:bodyPr/>
                    <a:lstStyle/>
                    <a:p>
                      <a:pPr algn="l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DIVIDEN &amp; INTEREST RECEIVED</a:t>
                      </a:r>
                    </a:p>
                  </a:txBody>
                  <a:tcPr marL="9355" marR="9355" marT="93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    80,820 </a:t>
                      </a:r>
                    </a:p>
                  </a:txBody>
                  <a:tcPr marL="9355" marR="9355" marT="93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55" marR="9355" marT="93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   85,566 </a:t>
                      </a:r>
                    </a:p>
                  </a:txBody>
                  <a:tcPr marL="9355" marR="9355" marT="93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220225"/>
                  </a:ext>
                </a:extLst>
              </a:tr>
              <a:tr h="222468"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55" marR="9355" marT="93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10,200,472 </a:t>
                      </a:r>
                    </a:p>
                  </a:txBody>
                  <a:tcPr marL="9355" marR="9355" marT="935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55" marR="9355" marT="93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10,265,367</a:t>
                      </a:r>
                    </a:p>
                  </a:txBody>
                  <a:tcPr marL="9355" marR="9355" marT="935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609116"/>
                  </a:ext>
                </a:extLst>
              </a:tr>
              <a:tr h="222468"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EXPENDITURE</a:t>
                      </a:r>
                    </a:p>
                  </a:txBody>
                  <a:tcPr marL="9355" marR="9355" marT="93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55" marR="9355" marT="93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55" marR="9355" marT="93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55" marR="9355" marT="93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7091459"/>
                  </a:ext>
                </a:extLst>
              </a:tr>
              <a:tr h="222468"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MERCHANDISE COST</a:t>
                      </a:r>
                    </a:p>
                  </a:txBody>
                  <a:tcPr marL="9355" marR="9355" marT="93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      7,779 </a:t>
                      </a:r>
                    </a:p>
                  </a:txBody>
                  <a:tcPr marL="9355" marR="9355" marT="93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55" marR="9355" marT="93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     6,073 </a:t>
                      </a:r>
                    </a:p>
                  </a:txBody>
                  <a:tcPr marL="9355" marR="9355" marT="93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983948"/>
                  </a:ext>
                </a:extLst>
              </a:tr>
              <a:tr h="222468"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ADMINISTRATIVE &amp; GENERAL EXPENSES                                </a:t>
                      </a:r>
                    </a:p>
                  </a:txBody>
                  <a:tcPr marL="9355" marR="9355" marT="93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1,280,366 </a:t>
                      </a:r>
                    </a:p>
                  </a:txBody>
                  <a:tcPr marL="9355" marR="9355" marT="93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55" marR="9355" marT="93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1,319,133 </a:t>
                      </a:r>
                    </a:p>
                  </a:txBody>
                  <a:tcPr marL="9355" marR="9355" marT="93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566057"/>
                  </a:ext>
                </a:extLst>
              </a:tr>
              <a:tr h="222468">
                <a:tc>
                  <a:txBody>
                    <a:bodyPr/>
                    <a:lstStyle/>
                    <a:p>
                      <a:pPr algn="l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OPERATING EXPENSES</a:t>
                      </a:r>
                    </a:p>
                  </a:txBody>
                  <a:tcPr marL="9355" marR="9355" marT="93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8,912,327 </a:t>
                      </a:r>
                    </a:p>
                  </a:txBody>
                  <a:tcPr marL="9355" marR="9355" marT="93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55" marR="9355" marT="93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8,940,162 </a:t>
                      </a:r>
                    </a:p>
                  </a:txBody>
                  <a:tcPr marL="9355" marR="9355" marT="93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6072359"/>
                  </a:ext>
                </a:extLst>
              </a:tr>
              <a:tr h="222468"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 ADM. &amp; OPERATING EXPENSES</a:t>
                      </a:r>
                    </a:p>
                  </a:txBody>
                  <a:tcPr marL="9355" marR="9355" marT="93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10,200,472 </a:t>
                      </a:r>
                    </a:p>
                  </a:txBody>
                  <a:tcPr marL="9355" marR="9355" marT="935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55" marR="9355" marT="93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10,265,367 </a:t>
                      </a:r>
                    </a:p>
                  </a:txBody>
                  <a:tcPr marL="9355" marR="9355" marT="935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4463275"/>
                  </a:ext>
                </a:extLst>
              </a:tr>
              <a:tr h="222468"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55" marR="9355" marT="93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55" marR="9355" marT="93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55" marR="9355" marT="93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55" marR="9355" marT="93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2517739"/>
                  </a:ext>
                </a:extLst>
              </a:tr>
              <a:tr h="222468"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PROFIT BEFORE TAXATION</a:t>
                      </a:r>
                    </a:p>
                  </a:txBody>
                  <a:tcPr marL="9355" marR="9355" marT="93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            -   </a:t>
                      </a:r>
                    </a:p>
                  </a:txBody>
                  <a:tcPr marL="9355" marR="9355" marT="93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55" marR="9355" marT="93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          -   </a:t>
                      </a:r>
                    </a:p>
                  </a:txBody>
                  <a:tcPr marL="9355" marR="9355" marT="93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7952153"/>
                  </a:ext>
                </a:extLst>
              </a:tr>
              <a:tr h="222468">
                <a:tc>
                  <a:txBody>
                    <a:bodyPr/>
                    <a:lstStyle/>
                    <a:p>
                      <a:pPr algn="l" fontAlgn="b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TAXATION                                </a:t>
                      </a:r>
                    </a:p>
                  </a:txBody>
                  <a:tcPr marL="9355" marR="9355" marT="93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            -   </a:t>
                      </a:r>
                    </a:p>
                  </a:txBody>
                  <a:tcPr marL="9355" marR="9355" marT="93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55" marR="9355" marT="93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          -   </a:t>
                      </a:r>
                    </a:p>
                  </a:txBody>
                  <a:tcPr marL="9355" marR="9355" marT="93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5770683"/>
                  </a:ext>
                </a:extLst>
              </a:tr>
              <a:tr h="222468"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NET PROFIT (LOSS) AFTER TAXATION        </a:t>
                      </a:r>
                    </a:p>
                  </a:txBody>
                  <a:tcPr marL="9355" marR="9355" marT="93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            -   </a:t>
                      </a:r>
                    </a:p>
                  </a:txBody>
                  <a:tcPr marL="9355" marR="9355" marT="93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55" marR="9355" marT="93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          -   </a:t>
                      </a:r>
                    </a:p>
                  </a:txBody>
                  <a:tcPr marL="9355" marR="9355" marT="93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4305543"/>
                  </a:ext>
                </a:extLst>
              </a:tr>
              <a:tr h="222468"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RETAINED PROFIT/(LOSS) B/F              </a:t>
                      </a:r>
                    </a:p>
                  </a:txBody>
                  <a:tcPr marL="9355" marR="9355" marT="93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(100,003)</a:t>
                      </a:r>
                    </a:p>
                  </a:txBody>
                  <a:tcPr marL="9355" marR="9355" marT="93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55" marR="9355" marT="93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(100,003)</a:t>
                      </a:r>
                    </a:p>
                  </a:txBody>
                  <a:tcPr marL="9355" marR="9355" marT="93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2730798"/>
                  </a:ext>
                </a:extLst>
              </a:tr>
              <a:tr h="222468"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ADJUST TO RETAINED EARNINGS             </a:t>
                      </a:r>
                    </a:p>
                  </a:txBody>
                  <a:tcPr marL="9355" marR="9355" marT="93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            -   </a:t>
                      </a:r>
                    </a:p>
                  </a:txBody>
                  <a:tcPr marL="9355" marR="9355" marT="93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55" marR="9355" marT="93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          -   </a:t>
                      </a:r>
                    </a:p>
                  </a:txBody>
                  <a:tcPr marL="9355" marR="9355" marT="93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1443601"/>
                  </a:ext>
                </a:extLst>
              </a:tr>
              <a:tr h="222468"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RETAINED PROFIT/(LOSS) C/F              </a:t>
                      </a:r>
                    </a:p>
                  </a:txBody>
                  <a:tcPr marL="9355" marR="9355" marT="93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(100,003)</a:t>
                      </a:r>
                    </a:p>
                  </a:txBody>
                  <a:tcPr marL="9355" marR="9355" marT="935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55" marR="9355" marT="93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(100,003)</a:t>
                      </a:r>
                    </a:p>
                  </a:txBody>
                  <a:tcPr marL="9355" marR="9355" marT="935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6489604"/>
                  </a:ext>
                </a:extLst>
              </a:tr>
              <a:tr h="222468"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55" marR="9355" marT="93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55" marR="9355" marT="9355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55" marR="9355" marT="93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55" marR="9355" marT="9355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84341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793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55914-032E-41B7-BD10-B5F523A3E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Penang Global Tourism Sdn Bhd</a:t>
            </a:r>
            <a:br>
              <a:rPr lang="en-US" dirty="0"/>
            </a:br>
            <a:r>
              <a:rPr lang="en-US" dirty="0"/>
              <a:t>Summary Budget as of 30</a:t>
            </a:r>
            <a:r>
              <a:rPr lang="en-US" baseline="30000" dirty="0"/>
              <a:t>th</a:t>
            </a:r>
            <a:r>
              <a:rPr lang="en-US" dirty="0"/>
              <a:t> Sept 2018</a:t>
            </a:r>
            <a:endParaRPr lang="en-MY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A92A1B6-D79F-45AA-9613-CB8EF6E3CD5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804839"/>
              </p:ext>
            </p:extLst>
          </p:nvPr>
        </p:nvGraphicFramePr>
        <p:xfrm>
          <a:off x="1097279" y="1862137"/>
          <a:ext cx="9928529" cy="4366386"/>
        </p:xfrm>
        <a:graphic>
          <a:graphicData uri="http://schemas.openxmlformats.org/drawingml/2006/table">
            <a:tbl>
              <a:tblPr/>
              <a:tblGrid>
                <a:gridCol w="4203875">
                  <a:extLst>
                    <a:ext uri="{9D8B030D-6E8A-4147-A177-3AD203B41FA5}">
                      <a16:colId xmlns:a16="http://schemas.microsoft.com/office/drawing/2014/main" val="2678802867"/>
                    </a:ext>
                  </a:extLst>
                </a:gridCol>
                <a:gridCol w="1336115">
                  <a:extLst>
                    <a:ext uri="{9D8B030D-6E8A-4147-A177-3AD203B41FA5}">
                      <a16:colId xmlns:a16="http://schemas.microsoft.com/office/drawing/2014/main" val="112457477"/>
                    </a:ext>
                  </a:extLst>
                </a:gridCol>
                <a:gridCol w="162940">
                  <a:extLst>
                    <a:ext uri="{9D8B030D-6E8A-4147-A177-3AD203B41FA5}">
                      <a16:colId xmlns:a16="http://schemas.microsoft.com/office/drawing/2014/main" val="2809234768"/>
                    </a:ext>
                  </a:extLst>
                </a:gridCol>
                <a:gridCol w="1336115">
                  <a:extLst>
                    <a:ext uri="{9D8B030D-6E8A-4147-A177-3AD203B41FA5}">
                      <a16:colId xmlns:a16="http://schemas.microsoft.com/office/drawing/2014/main" val="3663867224"/>
                    </a:ext>
                  </a:extLst>
                </a:gridCol>
                <a:gridCol w="115869">
                  <a:extLst>
                    <a:ext uri="{9D8B030D-6E8A-4147-A177-3AD203B41FA5}">
                      <a16:colId xmlns:a16="http://schemas.microsoft.com/office/drawing/2014/main" val="3383098997"/>
                    </a:ext>
                  </a:extLst>
                </a:gridCol>
                <a:gridCol w="1336115">
                  <a:extLst>
                    <a:ext uri="{9D8B030D-6E8A-4147-A177-3AD203B41FA5}">
                      <a16:colId xmlns:a16="http://schemas.microsoft.com/office/drawing/2014/main" val="697461723"/>
                    </a:ext>
                  </a:extLst>
                </a:gridCol>
                <a:gridCol w="101385">
                  <a:extLst>
                    <a:ext uri="{9D8B030D-6E8A-4147-A177-3AD203B41FA5}">
                      <a16:colId xmlns:a16="http://schemas.microsoft.com/office/drawing/2014/main" val="1794844762"/>
                    </a:ext>
                  </a:extLst>
                </a:gridCol>
                <a:gridCol w="1336115">
                  <a:extLst>
                    <a:ext uri="{9D8B030D-6E8A-4147-A177-3AD203B41FA5}">
                      <a16:colId xmlns:a16="http://schemas.microsoft.com/office/drawing/2014/main" val="1021049909"/>
                    </a:ext>
                  </a:extLst>
                </a:gridCol>
              </a:tblGrid>
              <a:tr h="265434"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APPROVED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ACTUAL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VARIANCE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ACTUAL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0032320"/>
                  </a:ext>
                </a:extLst>
              </a:tr>
              <a:tr h="265434"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BUDGET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EXPENDITURE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BUDGET vs.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EXPENDITURE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5683486"/>
                  </a:ext>
                </a:extLst>
              </a:tr>
              <a:tr h="265434"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2018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TILL SEPT 2018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ACTUAL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TILL DEC 2017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2819934"/>
                  </a:ext>
                </a:extLst>
              </a:tr>
              <a:tr h="265434"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RM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RM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RM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RM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2705237"/>
                  </a:ext>
                </a:extLst>
              </a:tr>
              <a:tr h="265434"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6791415"/>
                  </a:ext>
                </a:extLst>
              </a:tr>
              <a:tr h="265434"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Operating Expenditure (OPEX)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2,246,107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1,270,743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975,924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1,815,438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9856024"/>
                  </a:ext>
                </a:extLst>
              </a:tr>
              <a:tr h="212347"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1159701"/>
                  </a:ext>
                </a:extLst>
              </a:tr>
              <a:tr h="252162"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Capital Expenditure (CAPEX)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96,500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8,063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88,437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18,403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4807695"/>
                  </a:ext>
                </a:extLst>
              </a:tr>
              <a:tr h="212347"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6804825"/>
                  </a:ext>
                </a:extLst>
              </a:tr>
              <a:tr h="252162"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Marketing/Promotion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3,305,000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1,376,786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1,912,214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2,121,337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0693144"/>
                  </a:ext>
                </a:extLst>
              </a:tr>
              <a:tr h="212347"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1258428"/>
                  </a:ext>
                </a:extLst>
              </a:tr>
              <a:tr h="252162"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Communications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3,418,436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1,484,045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1,934,391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2,214,362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1476061"/>
                  </a:ext>
                </a:extLst>
              </a:tr>
              <a:tr h="212347"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7944151"/>
                  </a:ext>
                </a:extLst>
              </a:tr>
              <a:tr h="252162"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Events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984,000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592,163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391,837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1,636,137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0855483"/>
                  </a:ext>
                </a:extLst>
              </a:tr>
              <a:tr h="212347"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3697438"/>
                  </a:ext>
                </a:extLst>
              </a:tr>
              <a:tr h="252162"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Tourism Services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1,001,300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324,828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676,472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627,800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2541906"/>
                  </a:ext>
                </a:extLst>
              </a:tr>
              <a:tr h="212347"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0929483"/>
                  </a:ext>
                </a:extLst>
              </a:tr>
              <a:tr h="238890"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GRAND TOTAL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11,051,343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5,056,628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5,979,275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8,433,476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25586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9656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BE9B05D-B92A-447F-8572-E1334AC5F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Projects (by Hotel Fee)-2018</a:t>
            </a:r>
            <a:br>
              <a:rPr lang="en-US" dirty="0"/>
            </a:br>
            <a:endParaRPr lang="en-MY" dirty="0"/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63458ECC-5A99-4DDD-A62E-10D40E99C6E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5242185"/>
              </p:ext>
            </p:extLst>
          </p:nvPr>
        </p:nvGraphicFramePr>
        <p:xfrm>
          <a:off x="1425938" y="1011981"/>
          <a:ext cx="9668782" cy="5506968"/>
        </p:xfrm>
        <a:graphic>
          <a:graphicData uri="http://schemas.openxmlformats.org/drawingml/2006/table">
            <a:tbl>
              <a:tblPr/>
              <a:tblGrid>
                <a:gridCol w="4093896">
                  <a:extLst>
                    <a:ext uri="{9D8B030D-6E8A-4147-A177-3AD203B41FA5}">
                      <a16:colId xmlns:a16="http://schemas.microsoft.com/office/drawing/2014/main" val="1285751203"/>
                    </a:ext>
                  </a:extLst>
                </a:gridCol>
                <a:gridCol w="1301159">
                  <a:extLst>
                    <a:ext uri="{9D8B030D-6E8A-4147-A177-3AD203B41FA5}">
                      <a16:colId xmlns:a16="http://schemas.microsoft.com/office/drawing/2014/main" val="528684771"/>
                    </a:ext>
                  </a:extLst>
                </a:gridCol>
                <a:gridCol w="158678">
                  <a:extLst>
                    <a:ext uri="{9D8B030D-6E8A-4147-A177-3AD203B41FA5}">
                      <a16:colId xmlns:a16="http://schemas.microsoft.com/office/drawing/2014/main" val="421375690"/>
                    </a:ext>
                  </a:extLst>
                </a:gridCol>
                <a:gridCol w="1301159">
                  <a:extLst>
                    <a:ext uri="{9D8B030D-6E8A-4147-A177-3AD203B41FA5}">
                      <a16:colId xmlns:a16="http://schemas.microsoft.com/office/drawing/2014/main" val="836368508"/>
                    </a:ext>
                  </a:extLst>
                </a:gridCol>
                <a:gridCol w="112839">
                  <a:extLst>
                    <a:ext uri="{9D8B030D-6E8A-4147-A177-3AD203B41FA5}">
                      <a16:colId xmlns:a16="http://schemas.microsoft.com/office/drawing/2014/main" val="232351032"/>
                    </a:ext>
                  </a:extLst>
                </a:gridCol>
                <a:gridCol w="1301159">
                  <a:extLst>
                    <a:ext uri="{9D8B030D-6E8A-4147-A177-3AD203B41FA5}">
                      <a16:colId xmlns:a16="http://schemas.microsoft.com/office/drawing/2014/main" val="1034697690"/>
                    </a:ext>
                  </a:extLst>
                </a:gridCol>
                <a:gridCol w="98733">
                  <a:extLst>
                    <a:ext uri="{9D8B030D-6E8A-4147-A177-3AD203B41FA5}">
                      <a16:colId xmlns:a16="http://schemas.microsoft.com/office/drawing/2014/main" val="3392637327"/>
                    </a:ext>
                  </a:extLst>
                </a:gridCol>
                <a:gridCol w="1301159">
                  <a:extLst>
                    <a:ext uri="{9D8B030D-6E8A-4147-A177-3AD203B41FA5}">
                      <a16:colId xmlns:a16="http://schemas.microsoft.com/office/drawing/2014/main" val="3343885851"/>
                    </a:ext>
                  </a:extLst>
                </a:gridCol>
              </a:tblGrid>
              <a:tr h="147637"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APPROVED </a:t>
                      </a:r>
                    </a:p>
                  </a:txBody>
                  <a:tcPr marL="7266" marR="7266" marT="72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ACTUAL  </a:t>
                      </a:r>
                    </a:p>
                  </a:txBody>
                  <a:tcPr marL="7266" marR="7266" marT="72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266" marR="7266" marT="72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VARIANCE </a:t>
                      </a:r>
                    </a:p>
                  </a:txBody>
                  <a:tcPr marL="7266" marR="7266" marT="72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266" marR="7266" marT="72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ACTUAL  </a:t>
                      </a:r>
                    </a:p>
                  </a:txBody>
                  <a:tcPr marL="7266" marR="7266" marT="72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4103595"/>
                  </a:ext>
                </a:extLst>
              </a:tr>
              <a:tr h="147637"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BUDGET </a:t>
                      </a:r>
                    </a:p>
                  </a:txBody>
                  <a:tcPr marL="7266" marR="7266" marT="72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EXPENDITURE </a:t>
                      </a:r>
                    </a:p>
                  </a:txBody>
                  <a:tcPr marL="7266" marR="7266" marT="72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266" marR="7266" marT="72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BUDGET vs. </a:t>
                      </a:r>
                    </a:p>
                  </a:txBody>
                  <a:tcPr marL="7266" marR="7266" marT="72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266" marR="7266" marT="72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EXPENDITURE </a:t>
                      </a:r>
                    </a:p>
                  </a:txBody>
                  <a:tcPr marL="7266" marR="7266" marT="72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2409494"/>
                  </a:ext>
                </a:extLst>
              </a:tr>
              <a:tr h="147637"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2018 </a:t>
                      </a:r>
                    </a:p>
                  </a:txBody>
                  <a:tcPr marL="7266" marR="7266" marT="72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TILL SEPT 2018 </a:t>
                      </a:r>
                    </a:p>
                  </a:txBody>
                  <a:tcPr marL="7266" marR="7266" marT="72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266" marR="7266" marT="72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ACTUAL </a:t>
                      </a:r>
                    </a:p>
                  </a:txBody>
                  <a:tcPr marL="7266" marR="7266" marT="72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266" marR="7266" marT="72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TILL DEC 2017 </a:t>
                      </a:r>
                    </a:p>
                  </a:txBody>
                  <a:tcPr marL="7266" marR="7266" marT="72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443583"/>
                  </a:ext>
                </a:extLst>
              </a:tr>
              <a:tr h="147637"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RM </a:t>
                      </a:r>
                    </a:p>
                  </a:txBody>
                  <a:tcPr marL="7266" marR="7266" marT="72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RM </a:t>
                      </a:r>
                    </a:p>
                  </a:txBody>
                  <a:tcPr marL="7266" marR="7266" marT="72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266" marR="7266" marT="72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RM </a:t>
                      </a:r>
                    </a:p>
                  </a:txBody>
                  <a:tcPr marL="7266" marR="7266" marT="72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266" marR="7266" marT="72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RM </a:t>
                      </a:r>
                    </a:p>
                  </a:txBody>
                  <a:tcPr marL="7266" marR="7266" marT="72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6604481"/>
                  </a:ext>
                </a:extLst>
              </a:tr>
              <a:tr h="147637"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5505801"/>
                  </a:ext>
                </a:extLst>
              </a:tr>
              <a:tr h="147637"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ADDITONAL PROJECTS :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3293223"/>
                  </a:ext>
                </a:extLst>
              </a:tr>
              <a:tr h="147637"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China Campaigns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1,980,000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556,472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1,423,528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802,241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9182256"/>
                  </a:ext>
                </a:extLst>
              </a:tr>
              <a:tr h="147637"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Penang International Food Festival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1,570,000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1,555,858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14,142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1,480,292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7268786"/>
                  </a:ext>
                </a:extLst>
              </a:tr>
              <a:tr h="147637"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Penang Street Food Festival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400,000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321,776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78,224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296,800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8608241"/>
                  </a:ext>
                </a:extLst>
              </a:tr>
              <a:tr h="147637"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Penang Hot Air Balloon Fiesta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900,000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830,462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69,538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788,318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5069429"/>
                  </a:ext>
                </a:extLst>
              </a:tr>
              <a:tr h="147637"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Mini Hot Air Balloon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100,000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72,168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27,832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42,033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4955581"/>
                  </a:ext>
                </a:extLst>
              </a:tr>
              <a:tr h="147637"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Penang International Wedding Expo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500,000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486,555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13,445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     -  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8712038"/>
                  </a:ext>
                </a:extLst>
              </a:tr>
              <a:tr h="147637"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Hari Raya Celebration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550,000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550,000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     -  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     -  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6375062"/>
                  </a:ext>
                </a:extLst>
              </a:tr>
              <a:tr h="147637"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Penang Fair @ HCM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250,000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252,683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(2,683)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     -  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2169366"/>
                  </a:ext>
                </a:extLst>
              </a:tr>
              <a:tr h="147637"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PATA Travel Mart Langkawi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218,600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79,294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139,306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     -  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5734308"/>
                  </a:ext>
                </a:extLst>
              </a:tr>
              <a:tr h="147637"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ITB Asia Singapore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420,000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240,165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179,835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385,015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0873403"/>
                  </a:ext>
                </a:extLst>
              </a:tr>
              <a:tr h="147637"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China Southern Airlines Marketing Campaign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400,000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100,000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300,000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     -  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1559088"/>
                  </a:ext>
                </a:extLst>
              </a:tr>
              <a:tr h="147637"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Penang Centre of Education Tourism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150,000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87,816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62,184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161,063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0957316"/>
                  </a:ext>
                </a:extLst>
              </a:tr>
              <a:tr h="147637"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Penang Centre of Medical Tourism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150,000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10,878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139,122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101,593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1972355"/>
                  </a:ext>
                </a:extLst>
              </a:tr>
              <a:tr h="147637"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6553921"/>
                  </a:ext>
                </a:extLst>
              </a:tr>
              <a:tr h="147637"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1" i="0" u="sng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2017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3461379"/>
                  </a:ext>
                </a:extLst>
              </a:tr>
              <a:tr h="147637"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Hong Kong Media Campaign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     -  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     -  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434,578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6008736"/>
                  </a:ext>
                </a:extLst>
              </a:tr>
              <a:tr h="147637"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World Travel Mart Connect Asia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     -  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     -  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560,631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7609682"/>
                  </a:ext>
                </a:extLst>
              </a:tr>
              <a:tr h="147637"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Flight Incentive to AA Yangon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     -  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     -  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107,916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1766112"/>
                  </a:ext>
                </a:extLst>
              </a:tr>
              <a:tr h="147637"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Penang Fun Experiences with DM3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     -  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     -  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766,665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5659186"/>
                  </a:ext>
                </a:extLst>
              </a:tr>
              <a:tr h="147637"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Asia Pacific Economic Conference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     -  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     -  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91,665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2030666"/>
                  </a:ext>
                </a:extLst>
              </a:tr>
              <a:tr h="147637"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1743099"/>
                  </a:ext>
                </a:extLst>
              </a:tr>
              <a:tr h="147637"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7,588,600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5,144,127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2,444,473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6,018,810 </a:t>
                      </a:r>
                    </a:p>
                  </a:txBody>
                  <a:tcPr marL="7266" marR="7266" marT="726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7624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015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402B7-E409-4BA9-B3CC-8EE63C4FA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Penang Global Tourism Sdn Bhd</a:t>
            </a:r>
            <a:br>
              <a:rPr lang="en-US" dirty="0"/>
            </a:br>
            <a:r>
              <a:rPr lang="en-US" dirty="0"/>
              <a:t>Proposed Budget for 2019</a:t>
            </a:r>
            <a:endParaRPr lang="en-MY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F672964-7F23-40F9-899C-25272539562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0036821"/>
              </p:ext>
            </p:extLst>
          </p:nvPr>
        </p:nvGraphicFramePr>
        <p:xfrm>
          <a:off x="1359798" y="1876424"/>
          <a:ext cx="9795883" cy="4479926"/>
        </p:xfrm>
        <a:graphic>
          <a:graphicData uri="http://schemas.openxmlformats.org/drawingml/2006/table">
            <a:tbl>
              <a:tblPr/>
              <a:tblGrid>
                <a:gridCol w="4125143">
                  <a:extLst>
                    <a:ext uri="{9D8B030D-6E8A-4147-A177-3AD203B41FA5}">
                      <a16:colId xmlns:a16="http://schemas.microsoft.com/office/drawing/2014/main" val="2736343611"/>
                    </a:ext>
                  </a:extLst>
                </a:gridCol>
                <a:gridCol w="1311092">
                  <a:extLst>
                    <a:ext uri="{9D8B030D-6E8A-4147-A177-3AD203B41FA5}">
                      <a16:colId xmlns:a16="http://schemas.microsoft.com/office/drawing/2014/main" val="4201975854"/>
                    </a:ext>
                  </a:extLst>
                </a:gridCol>
                <a:gridCol w="159889">
                  <a:extLst>
                    <a:ext uri="{9D8B030D-6E8A-4147-A177-3AD203B41FA5}">
                      <a16:colId xmlns:a16="http://schemas.microsoft.com/office/drawing/2014/main" val="3257493079"/>
                    </a:ext>
                  </a:extLst>
                </a:gridCol>
                <a:gridCol w="1307539">
                  <a:extLst>
                    <a:ext uri="{9D8B030D-6E8A-4147-A177-3AD203B41FA5}">
                      <a16:colId xmlns:a16="http://schemas.microsoft.com/office/drawing/2014/main" val="3340287415"/>
                    </a:ext>
                  </a:extLst>
                </a:gridCol>
                <a:gridCol w="156337">
                  <a:extLst>
                    <a:ext uri="{9D8B030D-6E8A-4147-A177-3AD203B41FA5}">
                      <a16:colId xmlns:a16="http://schemas.microsoft.com/office/drawing/2014/main" val="2400356011"/>
                    </a:ext>
                  </a:extLst>
                </a:gridCol>
                <a:gridCol w="1307539">
                  <a:extLst>
                    <a:ext uri="{9D8B030D-6E8A-4147-A177-3AD203B41FA5}">
                      <a16:colId xmlns:a16="http://schemas.microsoft.com/office/drawing/2014/main" val="2155306420"/>
                    </a:ext>
                  </a:extLst>
                </a:gridCol>
                <a:gridCol w="117252">
                  <a:extLst>
                    <a:ext uri="{9D8B030D-6E8A-4147-A177-3AD203B41FA5}">
                      <a16:colId xmlns:a16="http://schemas.microsoft.com/office/drawing/2014/main" val="3414475670"/>
                    </a:ext>
                  </a:extLst>
                </a:gridCol>
                <a:gridCol w="1311092">
                  <a:extLst>
                    <a:ext uri="{9D8B030D-6E8A-4147-A177-3AD203B41FA5}">
                      <a16:colId xmlns:a16="http://schemas.microsoft.com/office/drawing/2014/main" val="3334679284"/>
                    </a:ext>
                  </a:extLst>
                </a:gridCol>
              </a:tblGrid>
              <a:tr h="246525"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PROPOSED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APPROVED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VARIANCE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ACTUAL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4036666"/>
                  </a:ext>
                </a:extLst>
              </a:tr>
              <a:tr h="246525"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BUDGET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BUDGET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YOY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EXPENDITURE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7092106"/>
                  </a:ext>
                </a:extLst>
              </a:tr>
              <a:tr h="246525"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2019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2018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TILL SEPT 2018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6790868"/>
                  </a:ext>
                </a:extLst>
              </a:tr>
              <a:tr h="246525"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RM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RM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RM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RM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6412624"/>
                  </a:ext>
                </a:extLst>
              </a:tr>
              <a:tr h="246525"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6445141"/>
                  </a:ext>
                </a:extLst>
              </a:tr>
              <a:tr h="246525"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Operating Expenditure (OPEX)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2,310,714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2,246,107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64,607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1,270,743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5198578"/>
                  </a:ext>
                </a:extLst>
              </a:tr>
              <a:tr h="209546"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1650495"/>
                  </a:ext>
                </a:extLst>
              </a:tr>
              <a:tr h="234199"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Capital Expenditure (CAPEX)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106,000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96,500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9,500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8,063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7089297"/>
                  </a:ext>
                </a:extLst>
              </a:tr>
              <a:tr h="209546"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6113265"/>
                  </a:ext>
                </a:extLst>
              </a:tr>
              <a:tr h="234199"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Marketing/Promotion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4,300,000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3,305,000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995,000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1,376,786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4301985"/>
                  </a:ext>
                </a:extLst>
              </a:tr>
              <a:tr h="209546"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5653665"/>
                  </a:ext>
                </a:extLst>
              </a:tr>
              <a:tr h="234199"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Communications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3,745,636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3,418,436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327,200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1,484,045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6443827"/>
                  </a:ext>
                </a:extLst>
              </a:tr>
              <a:tr h="209546"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0151080"/>
                  </a:ext>
                </a:extLst>
              </a:tr>
              <a:tr h="234199"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Events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265,000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984,000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(719,000)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592,163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7829996"/>
                  </a:ext>
                </a:extLst>
              </a:tr>
              <a:tr h="209546"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0785991"/>
                  </a:ext>
                </a:extLst>
              </a:tr>
              <a:tr h="234199"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Tourism Services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1,059,000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1,001,300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57,700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324,828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52123"/>
                  </a:ext>
                </a:extLst>
              </a:tr>
              <a:tr h="209546"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8746696"/>
                  </a:ext>
                </a:extLst>
              </a:tr>
              <a:tr h="221873"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GRAND TOTAL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11,786,350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11,051,343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735,007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5,056,628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2154677"/>
                  </a:ext>
                </a:extLst>
              </a:tr>
              <a:tr h="209546"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76244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2817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62F15-8E99-43D0-9F02-5C7DF3066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Additional Projects (By Hotel Fee) - 2019</a:t>
            </a:r>
            <a:endParaRPr lang="en-MY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4265D71-E077-4845-B930-06CCF2BCC72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8106675"/>
              </p:ext>
            </p:extLst>
          </p:nvPr>
        </p:nvGraphicFramePr>
        <p:xfrm>
          <a:off x="1513524" y="1768680"/>
          <a:ext cx="9642156" cy="4868393"/>
        </p:xfrm>
        <a:graphic>
          <a:graphicData uri="http://schemas.openxmlformats.org/drawingml/2006/table">
            <a:tbl>
              <a:tblPr/>
              <a:tblGrid>
                <a:gridCol w="4060407">
                  <a:extLst>
                    <a:ext uri="{9D8B030D-6E8A-4147-A177-3AD203B41FA5}">
                      <a16:colId xmlns:a16="http://schemas.microsoft.com/office/drawing/2014/main" val="4012421539"/>
                    </a:ext>
                  </a:extLst>
                </a:gridCol>
                <a:gridCol w="1290517">
                  <a:extLst>
                    <a:ext uri="{9D8B030D-6E8A-4147-A177-3AD203B41FA5}">
                      <a16:colId xmlns:a16="http://schemas.microsoft.com/office/drawing/2014/main" val="2588162719"/>
                    </a:ext>
                  </a:extLst>
                </a:gridCol>
                <a:gridCol w="157380">
                  <a:extLst>
                    <a:ext uri="{9D8B030D-6E8A-4147-A177-3AD203B41FA5}">
                      <a16:colId xmlns:a16="http://schemas.microsoft.com/office/drawing/2014/main" val="2709158452"/>
                    </a:ext>
                  </a:extLst>
                </a:gridCol>
                <a:gridCol w="1287020">
                  <a:extLst>
                    <a:ext uri="{9D8B030D-6E8A-4147-A177-3AD203B41FA5}">
                      <a16:colId xmlns:a16="http://schemas.microsoft.com/office/drawing/2014/main" val="1333852875"/>
                    </a:ext>
                  </a:extLst>
                </a:gridCol>
                <a:gridCol w="153883">
                  <a:extLst>
                    <a:ext uri="{9D8B030D-6E8A-4147-A177-3AD203B41FA5}">
                      <a16:colId xmlns:a16="http://schemas.microsoft.com/office/drawing/2014/main" val="2907457088"/>
                    </a:ext>
                  </a:extLst>
                </a:gridCol>
                <a:gridCol w="1287020">
                  <a:extLst>
                    <a:ext uri="{9D8B030D-6E8A-4147-A177-3AD203B41FA5}">
                      <a16:colId xmlns:a16="http://schemas.microsoft.com/office/drawing/2014/main" val="2369034680"/>
                    </a:ext>
                  </a:extLst>
                </a:gridCol>
                <a:gridCol w="115412">
                  <a:extLst>
                    <a:ext uri="{9D8B030D-6E8A-4147-A177-3AD203B41FA5}">
                      <a16:colId xmlns:a16="http://schemas.microsoft.com/office/drawing/2014/main" val="3339287367"/>
                    </a:ext>
                  </a:extLst>
                </a:gridCol>
                <a:gridCol w="1290517">
                  <a:extLst>
                    <a:ext uri="{9D8B030D-6E8A-4147-A177-3AD203B41FA5}">
                      <a16:colId xmlns:a16="http://schemas.microsoft.com/office/drawing/2014/main" val="134686894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PROPOSED </a:t>
                      </a:r>
                    </a:p>
                  </a:txBody>
                  <a:tcPr marL="8398" marR="8398" marT="8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APPROVED </a:t>
                      </a:r>
                    </a:p>
                  </a:txBody>
                  <a:tcPr marL="8398" marR="8398" marT="8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VARIANCE </a:t>
                      </a:r>
                    </a:p>
                  </a:txBody>
                  <a:tcPr marL="8398" marR="8398" marT="8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ACTUAL  </a:t>
                      </a:r>
                    </a:p>
                  </a:txBody>
                  <a:tcPr marL="8398" marR="8398" marT="8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8581151"/>
                  </a:ext>
                </a:extLst>
              </a:tr>
              <a:tr h="205639">
                <a:tc>
                  <a:txBody>
                    <a:bodyPr/>
                    <a:lstStyle/>
                    <a:p>
                      <a:pPr algn="l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BUDGET </a:t>
                      </a:r>
                    </a:p>
                  </a:txBody>
                  <a:tcPr marL="8398" marR="8398" marT="8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BUDGET </a:t>
                      </a:r>
                    </a:p>
                  </a:txBody>
                  <a:tcPr marL="8398" marR="8398" marT="8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YOY </a:t>
                      </a:r>
                    </a:p>
                  </a:txBody>
                  <a:tcPr marL="8398" marR="8398" marT="8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EXPENDITURE </a:t>
                      </a:r>
                    </a:p>
                  </a:txBody>
                  <a:tcPr marL="8398" marR="8398" marT="8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4328324"/>
                  </a:ext>
                </a:extLst>
              </a:tr>
              <a:tr h="205639">
                <a:tc>
                  <a:txBody>
                    <a:bodyPr/>
                    <a:lstStyle/>
                    <a:p>
                      <a:pPr algn="l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2019 </a:t>
                      </a:r>
                    </a:p>
                  </a:txBody>
                  <a:tcPr marL="8398" marR="8398" marT="8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2018 </a:t>
                      </a:r>
                    </a:p>
                  </a:txBody>
                  <a:tcPr marL="8398" marR="8398" marT="8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398" marR="8398" marT="8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TILL SEPT 2018 </a:t>
                      </a:r>
                    </a:p>
                  </a:txBody>
                  <a:tcPr marL="8398" marR="8398" marT="8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9326082"/>
                  </a:ext>
                </a:extLst>
              </a:tr>
              <a:tr h="205639">
                <a:tc>
                  <a:txBody>
                    <a:bodyPr/>
                    <a:lstStyle/>
                    <a:p>
                      <a:pPr algn="l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RM </a:t>
                      </a:r>
                    </a:p>
                  </a:txBody>
                  <a:tcPr marL="8398" marR="8398" marT="8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RM </a:t>
                      </a:r>
                    </a:p>
                  </a:txBody>
                  <a:tcPr marL="8398" marR="8398" marT="8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RM </a:t>
                      </a:r>
                    </a:p>
                  </a:txBody>
                  <a:tcPr marL="8398" marR="8398" marT="8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RM </a:t>
                      </a:r>
                    </a:p>
                  </a:txBody>
                  <a:tcPr marL="8398" marR="8398" marT="8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1148031"/>
                  </a:ext>
                </a:extLst>
              </a:tr>
              <a:tr h="178209">
                <a:tc>
                  <a:txBody>
                    <a:bodyPr/>
                    <a:lstStyle/>
                    <a:p>
                      <a:pPr algn="l" fontAlgn="b"/>
                      <a:endParaRPr lang="en-MY" sz="900" b="1" i="0" u="sng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6085108"/>
                  </a:ext>
                </a:extLst>
              </a:tr>
              <a:tr h="205639">
                <a:tc>
                  <a:txBody>
                    <a:bodyPr/>
                    <a:lstStyle/>
                    <a:p>
                      <a:pPr algn="l" fontAlgn="b"/>
                      <a:r>
                        <a:rPr lang="en-MY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China Campaigns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1,350,000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1,980,000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(630,000)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556,472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5486999"/>
                  </a:ext>
                </a:extLst>
              </a:tr>
              <a:tr h="205639">
                <a:tc>
                  <a:txBody>
                    <a:bodyPr/>
                    <a:lstStyle/>
                    <a:p>
                      <a:pPr algn="l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Penang International Food Festival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1,500,000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1,570,000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(70,000)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1,555,858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7340727"/>
                  </a:ext>
                </a:extLst>
              </a:tr>
              <a:tr h="205639">
                <a:tc>
                  <a:txBody>
                    <a:bodyPr/>
                    <a:lstStyle/>
                    <a:p>
                      <a:pPr algn="l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Penang Anime Game Expo 2019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1,500,000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     -  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1,500,000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     -  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246455"/>
                  </a:ext>
                </a:extLst>
              </a:tr>
              <a:tr h="205639">
                <a:tc>
                  <a:txBody>
                    <a:bodyPr/>
                    <a:lstStyle/>
                    <a:p>
                      <a:pPr algn="l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Penang Hot Air Balloon Fiesta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1,200,000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900,000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300,000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830,462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5739664"/>
                  </a:ext>
                </a:extLst>
              </a:tr>
              <a:tr h="205639">
                <a:tc>
                  <a:txBody>
                    <a:bodyPr/>
                    <a:lstStyle/>
                    <a:p>
                      <a:pPr algn="l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Mini Hot Air Balloon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100,000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100,000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     -  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72,168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2751153"/>
                  </a:ext>
                </a:extLst>
              </a:tr>
              <a:tr h="205639">
                <a:tc>
                  <a:txBody>
                    <a:bodyPr/>
                    <a:lstStyle/>
                    <a:p>
                      <a:pPr algn="l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Hari Raya Celebration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1,000,000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550,000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450,000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550,000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3999125"/>
                  </a:ext>
                </a:extLst>
              </a:tr>
              <a:tr h="205639">
                <a:tc>
                  <a:txBody>
                    <a:bodyPr/>
                    <a:lstStyle/>
                    <a:p>
                      <a:pPr algn="l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Penang Centre of Education Tourism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392,000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150,000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242,000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87,816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1731803"/>
                  </a:ext>
                </a:extLst>
              </a:tr>
              <a:tr h="205639">
                <a:tc>
                  <a:txBody>
                    <a:bodyPr/>
                    <a:lstStyle/>
                    <a:p>
                      <a:pPr algn="l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Penang Centre of Medical Tourism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330,000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150,000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180,000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10,878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6659465"/>
                  </a:ext>
                </a:extLst>
              </a:tr>
              <a:tr h="205639">
                <a:tc>
                  <a:txBody>
                    <a:bodyPr/>
                    <a:lstStyle/>
                    <a:p>
                      <a:pPr algn="l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ITB Asia Singapore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     -  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420,000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(420,000)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240,165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7771781"/>
                  </a:ext>
                </a:extLst>
              </a:tr>
              <a:tr h="215923">
                <a:tc>
                  <a:txBody>
                    <a:bodyPr/>
                    <a:lstStyle/>
                    <a:p>
                      <a:pPr algn="l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7,372,000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5,820,000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1,552,000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3,903,819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4041222"/>
                  </a:ext>
                </a:extLst>
              </a:tr>
              <a:tr h="205639">
                <a:tc>
                  <a:txBody>
                    <a:bodyPr/>
                    <a:lstStyle/>
                    <a:p>
                      <a:pPr algn="l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8533509"/>
                  </a:ext>
                </a:extLst>
              </a:tr>
              <a:tr h="205639">
                <a:tc>
                  <a:txBody>
                    <a:bodyPr/>
                    <a:lstStyle/>
                    <a:p>
                      <a:pPr algn="l" fontAlgn="b"/>
                      <a:r>
                        <a:rPr lang="en-MY" sz="900" b="1" i="0" u="sng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2018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0975288"/>
                  </a:ext>
                </a:extLst>
              </a:tr>
              <a:tr h="205639">
                <a:tc>
                  <a:txBody>
                    <a:bodyPr/>
                    <a:lstStyle/>
                    <a:p>
                      <a:pPr algn="l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Penang International Wedding Expo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     -  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500,000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(400,000)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486,555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9559751"/>
                  </a:ext>
                </a:extLst>
              </a:tr>
              <a:tr h="205639">
                <a:tc>
                  <a:txBody>
                    <a:bodyPr/>
                    <a:lstStyle/>
                    <a:p>
                      <a:pPr algn="l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Penang Street Food Festival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     -  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400,000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(500,000)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321,776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5124963"/>
                  </a:ext>
                </a:extLst>
              </a:tr>
              <a:tr h="205639">
                <a:tc>
                  <a:txBody>
                    <a:bodyPr/>
                    <a:lstStyle/>
                    <a:p>
                      <a:pPr algn="l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Penang Fair @ HCM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     -  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250,000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(250,000)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252,683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3884083"/>
                  </a:ext>
                </a:extLst>
              </a:tr>
              <a:tr h="205639">
                <a:tc>
                  <a:txBody>
                    <a:bodyPr/>
                    <a:lstStyle/>
                    <a:p>
                      <a:pPr algn="l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PATA Travel Mart Langkawi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     -  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218,600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(218,600)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79,294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3937398"/>
                  </a:ext>
                </a:extLst>
              </a:tr>
              <a:tr h="205639">
                <a:tc>
                  <a:txBody>
                    <a:bodyPr/>
                    <a:lstStyle/>
                    <a:p>
                      <a:pPr algn="l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China Southern Airlines Marketing Campaign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     -  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400,000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(400,000)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100,000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96404"/>
                  </a:ext>
                </a:extLst>
              </a:tr>
              <a:tr h="205639">
                <a:tc>
                  <a:txBody>
                    <a:bodyPr/>
                    <a:lstStyle/>
                    <a:p>
                      <a:pPr algn="l" fontAlgn="b"/>
                      <a:endParaRPr lang="en-MY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9447835"/>
                  </a:ext>
                </a:extLst>
              </a:tr>
              <a:tr h="215923">
                <a:tc>
                  <a:txBody>
                    <a:bodyPr/>
                    <a:lstStyle/>
                    <a:p>
                      <a:pPr algn="l" fontAlgn="b"/>
                      <a:endParaRPr lang="en-MY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     -  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1,768,600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(1,768,600)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1,240,308 </a:t>
                      </a:r>
                    </a:p>
                  </a:txBody>
                  <a:tcPr marL="8398" marR="8398" marT="839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83696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3632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01044-34AC-468C-8245-CB9289B8F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Penang Global Tourism Sdn Bhd</a:t>
            </a:r>
            <a:br>
              <a:rPr lang="en-US" dirty="0"/>
            </a:br>
            <a:r>
              <a:rPr lang="en-US" dirty="0"/>
              <a:t>Budget 2018 vs. 2019</a:t>
            </a:r>
            <a:endParaRPr lang="en-MY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1362D2-DCC9-45D6-9CE9-0CF4BCD744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/>
              <a:t>2018 </a:t>
            </a:r>
            <a:r>
              <a:rPr lang="en-MY" b="1" dirty="0"/>
              <a:t>RM11,051,343</a:t>
            </a:r>
            <a:endParaRPr lang="en-MY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5ED4DFA-7C23-409E-A443-DFDBC250D8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/>
              <a:t>2019  </a:t>
            </a:r>
            <a:r>
              <a:rPr lang="en-US" b="1" dirty="0"/>
              <a:t>RM11,786,350 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0FC48F47-F9D4-443C-B050-B70569BE1417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806844993"/>
              </p:ext>
            </p:extLst>
          </p:nvPr>
        </p:nvGraphicFramePr>
        <p:xfrm>
          <a:off x="1096963" y="2582863"/>
          <a:ext cx="4938712" cy="337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7EAA37A3-B59D-4F50-A272-3A2E5B9AAAC4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143774945"/>
              </p:ext>
            </p:extLst>
          </p:nvPr>
        </p:nvGraphicFramePr>
        <p:xfrm>
          <a:off x="6218238" y="2582863"/>
          <a:ext cx="4937125" cy="337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25614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7C88E-3972-4C76-9417-67880EAD8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Penang Global Tourism Sdn Bhd</a:t>
            </a:r>
            <a:br>
              <a:rPr lang="en-US" sz="1600" dirty="0"/>
            </a:br>
            <a:r>
              <a:rPr lang="en-US" sz="3200" dirty="0"/>
              <a:t>Comparison of Budget for the Year 2018 vs 2019</a:t>
            </a:r>
            <a:endParaRPr lang="en-MY" sz="3200" dirty="0"/>
          </a:p>
        </p:txBody>
      </p:sp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B851C9C9-258C-494F-A0D1-119FF393A0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8172278"/>
              </p:ext>
            </p:extLst>
          </p:nvPr>
        </p:nvGraphicFramePr>
        <p:xfrm>
          <a:off x="1096962" y="1846263"/>
          <a:ext cx="10058401" cy="44419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83449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E0BA2-A9EE-491B-BFCB-7DBD6F3B4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/>
              <a:t>Penang Global Tourism Sdn Bhd</a:t>
            </a:r>
            <a:br>
              <a:rPr lang="en-US" sz="4000" dirty="0"/>
            </a:br>
            <a:r>
              <a:rPr lang="en-US" sz="4000" dirty="0"/>
              <a:t>Proposed budget for 2019 </a:t>
            </a:r>
            <a:endParaRPr lang="en-MY" sz="4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CCB3A5-A06A-4695-9C0E-ED3D030A2C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Proposed Budget 2019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b="1" dirty="0">
                <a:solidFill>
                  <a:schemeClr val="tx1"/>
                </a:solidFill>
              </a:rPr>
              <a:t>Total  RM11,786,350 </a:t>
            </a: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7EAA37A3-B59D-4F50-A272-3A2E5B9AAAC4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87001151"/>
              </p:ext>
            </p:extLst>
          </p:nvPr>
        </p:nvGraphicFramePr>
        <p:xfrm>
          <a:off x="1096963" y="2582863"/>
          <a:ext cx="4938712" cy="337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DCD11D-049E-40EC-87F2-495D84F788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With additional Budget 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b="1" dirty="0">
                <a:solidFill>
                  <a:schemeClr val="tx1"/>
                </a:solidFill>
              </a:rPr>
              <a:t>Total </a:t>
            </a:r>
            <a:r>
              <a:rPr lang="en-MY" b="1" dirty="0">
                <a:solidFill>
                  <a:schemeClr val="tx1"/>
                </a:solidFill>
              </a:rPr>
              <a:t>RM14,966,350</a:t>
            </a:r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5E7ED1C8-3056-4486-9306-87471D731862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406864028"/>
              </p:ext>
            </p:extLst>
          </p:nvPr>
        </p:nvGraphicFramePr>
        <p:xfrm>
          <a:off x="6218238" y="2582863"/>
          <a:ext cx="4937125" cy="337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64372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2CFD9-E3B7-4A19-A9CE-4BF0D8909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Budget RM3,180,000</a:t>
            </a:r>
            <a:endParaRPr lang="en-MY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3B2E16-AD69-48FF-88FE-E2630E865C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communications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D3C434-C88B-4C8F-A2D9-EDEF930335D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en-US" sz="1200" dirty="0"/>
              <a:t>Production of a new series of videos focusing on VPY2020 theme.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1200" dirty="0"/>
              <a:t>Series of print ads and advertorials in inflight magazines on VPY2020</a:t>
            </a:r>
            <a:endParaRPr lang="en-MY" sz="1200" dirty="0"/>
          </a:p>
          <a:p>
            <a:pPr marL="457200" lvl="0" indent="-457200">
              <a:buFont typeface="+mj-lt"/>
              <a:buAutoNum type="arabicPeriod"/>
            </a:pPr>
            <a:r>
              <a:rPr lang="en-US" sz="1200" dirty="0"/>
              <a:t>VPY2020 Rapid bus wraps (various routes) in Penang and KL</a:t>
            </a:r>
            <a:endParaRPr lang="en-MY" sz="1200" dirty="0"/>
          </a:p>
          <a:p>
            <a:pPr marL="457200" lvl="0" indent="-457200">
              <a:buFont typeface="+mj-lt"/>
              <a:buAutoNum type="arabicPeriod"/>
            </a:pPr>
            <a:r>
              <a:rPr lang="en-US" sz="1200" dirty="0"/>
              <a:t>Tram advertising on VPY2020 at a longer duration in Hong Kong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1200" dirty="0"/>
              <a:t>Integrated media platforms including digital &amp; OOH at a longer duration in Singapore.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1200" dirty="0"/>
              <a:t>Tactical campaigns targeting our major markets via OTAs (specifically promoting VPY2020) – Expedia, TripAdvisor, Bookings.com, etc.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1200" dirty="0"/>
              <a:t>Airport advertising via KLIA &amp; KLIA2 on VPY2020 throughout 2019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1200" dirty="0"/>
              <a:t>LED advertising – VPY2020 video series – strategic locations nationwide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1200" dirty="0"/>
              <a:t>VPY2020 radio campaign nationwide – series of ads throughout the year</a:t>
            </a:r>
            <a:endParaRPr lang="en-MY" sz="12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244B58E-E9AA-464C-AFA1-C0FF0C0C6F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Marketing/Promotion</a:t>
            </a:r>
            <a:endParaRPr lang="en-MY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0D8EE36-EC05-45A0-959A-97B894BCF1A2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MY" dirty="0"/>
              <a:t>VPY2020 Launching ceremony at Penang's focus countries such as Hong Kong, Singapore, China, Taiwan, Indonesia, Thailand and Japan.</a:t>
            </a:r>
          </a:p>
          <a:p>
            <a:pPr marL="457200" indent="-457200">
              <a:buFont typeface="+mj-lt"/>
              <a:buAutoNum type="arabicPeriod"/>
            </a:pPr>
            <a:r>
              <a:rPr lang="en-MY" dirty="0"/>
              <a:t>PR activities to highlight VPY2020 at the focus countries.</a:t>
            </a:r>
          </a:p>
          <a:p>
            <a:pPr marL="457200" indent="-457200">
              <a:buFont typeface="+mj-lt"/>
              <a:buAutoNum type="arabicPeriod"/>
            </a:pPr>
            <a:r>
              <a:rPr lang="en-MY" dirty="0"/>
              <a:t>Media campaign with AirAsia's new OTA, </a:t>
            </a:r>
            <a:r>
              <a:rPr lang="en-MY" u="sng" dirty="0">
                <a:solidFill>
                  <a:schemeClr val="tx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travel360.com</a:t>
            </a:r>
            <a:r>
              <a:rPr lang="en-MY" u="sng" dirty="0">
                <a:solidFill>
                  <a:schemeClr val="tx2"/>
                </a:solidFill>
              </a:rPr>
              <a:t>, </a:t>
            </a:r>
            <a:r>
              <a:rPr lang="en-MY" dirty="0">
                <a:solidFill>
                  <a:schemeClr val="tx2"/>
                </a:solidFill>
              </a:rPr>
              <a:t>t</a:t>
            </a:r>
            <a:r>
              <a:rPr lang="en-MY" dirty="0"/>
              <a:t>o highlight VPY2020 as well as special packages for Penang</a:t>
            </a:r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34282123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214</TotalTime>
  <Words>1171</Words>
  <Application>Microsoft Office PowerPoint</Application>
  <PresentationFormat>Widescreen</PresentationFormat>
  <Paragraphs>429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Retrospect</vt:lpstr>
      <vt:lpstr>Profit &amp; Loss Account for 9 months ended 30th Sept 2018</vt:lpstr>
      <vt:lpstr>Penang Global Tourism Sdn Bhd Summary Budget as of 30th Sept 2018</vt:lpstr>
      <vt:lpstr>Additional Projects (by Hotel Fee)-2018 </vt:lpstr>
      <vt:lpstr>Penang Global Tourism Sdn Bhd Proposed Budget for 2019</vt:lpstr>
      <vt:lpstr>Additional Projects (By Hotel Fee) - 2019</vt:lpstr>
      <vt:lpstr>Penang Global Tourism Sdn Bhd Budget 2018 vs. 2019</vt:lpstr>
      <vt:lpstr>Penang Global Tourism Sdn Bhd Comparison of Budget for the Year 2018 vs 2019</vt:lpstr>
      <vt:lpstr>Penang Global Tourism Sdn Bhd Proposed budget for 2019 </vt:lpstr>
      <vt:lpstr>Additional Budget RM3,180,000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Penang Global Tourism Sdn Bhd Proposed budget for 2017</dc:title>
  <dc:creator>MICHELLE</dc:creator>
  <cp:lastModifiedBy>MICHELLE</cp:lastModifiedBy>
  <cp:revision>14</cp:revision>
  <cp:lastPrinted>2018-10-29T02:17:53Z</cp:lastPrinted>
  <dcterms:created xsi:type="dcterms:W3CDTF">2016-11-28T01:16:55Z</dcterms:created>
  <dcterms:modified xsi:type="dcterms:W3CDTF">2018-10-30T03:29:46Z</dcterms:modified>
</cp:coreProperties>
</file>