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MICHELLE\Documents\Accounting\Budget\Budget%202018\Proposed%20Budget%20for%20Year%202018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78713266263328"/>
          <c:y val="7.7182113380480533E-2"/>
          <c:w val="0.75180388347281835"/>
          <c:h val="0.69923818534109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Graph!$B$1</c:f>
              <c:strCache>
                <c:ptCount val="1"/>
                <c:pt idx="0">
                  <c:v> 2018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Graph!$A$2:$A$9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Graph!$B$2:$B$9</c:f>
              <c:numCache>
                <c:formatCode>_("RM"* #,##0_);_("RM"* \(#,##0\);_("RM"* "-"_);_(@_)</c:formatCode>
                <c:ptCount val="8"/>
                <c:pt idx="0">
                  <c:v>2246107.1</c:v>
                </c:pt>
                <c:pt idx="1">
                  <c:v>96500</c:v>
                </c:pt>
                <c:pt idx="2">
                  <c:v>2915000</c:v>
                </c:pt>
                <c:pt idx="3">
                  <c:v>3861436</c:v>
                </c:pt>
                <c:pt idx="4">
                  <c:v>2084000</c:v>
                </c:pt>
                <c:pt idx="5">
                  <c:v>948300</c:v>
                </c:pt>
                <c:pt idx="6">
                  <c:v>450000</c:v>
                </c:pt>
                <c:pt idx="7">
                  <c:v>190000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CE-4022-9342-8CD57426C129}"/>
            </c:ext>
          </c:extLst>
        </c:ser>
        <c:ser>
          <c:idx val="1"/>
          <c:order val="1"/>
          <c:tx>
            <c:strRef>
              <c:f>Graph!$D$1</c:f>
              <c:strCache>
                <c:ptCount val="1"/>
                <c:pt idx="0">
                  <c:v> 2017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Graph!$A$2:$A$9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Graph!$D$2:$D$9</c:f>
              <c:numCache>
                <c:formatCode>"RM"#,##0_);\("RM"#,##0\)</c:formatCode>
                <c:ptCount val="8"/>
                <c:pt idx="0">
                  <c:v>2103779.0999999996</c:v>
                </c:pt>
                <c:pt idx="1">
                  <c:v>77000</c:v>
                </c:pt>
                <c:pt idx="2">
                  <c:v>2774000</c:v>
                </c:pt>
                <c:pt idx="3">
                  <c:v>3676236</c:v>
                </c:pt>
                <c:pt idx="4">
                  <c:v>1994000</c:v>
                </c:pt>
                <c:pt idx="5">
                  <c:v>888300</c:v>
                </c:pt>
                <c:pt idx="6">
                  <c:v>270000</c:v>
                </c:pt>
                <c:pt idx="7">
                  <c:v>150000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E-4022-9342-8CD57426C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0125752"/>
        <c:axId val="500123456"/>
      </c:barChart>
      <c:catAx>
        <c:axId val="500125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123456"/>
        <c:crosses val="autoZero"/>
        <c:auto val="1"/>
        <c:lblAlgn val="ctr"/>
        <c:lblOffset val="100"/>
        <c:noMultiLvlLbl val="0"/>
      </c:catAx>
      <c:valAx>
        <c:axId val="500123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/>
                  <a:t>Budget</a:t>
                </a:r>
              </a:p>
            </c:rich>
          </c:tx>
          <c:layout>
            <c:manualLayout>
              <c:xMode val="edge"/>
              <c:yMode val="edge"/>
              <c:x val="0.11358920603904542"/>
              <c:y val="0.402465167000418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&quot;RM&quot;* #,##0.0_);_(&quot;RM&quot;* \(#,##0.0\);_(&quot;RM&quot;* &quot;-&quot;?_);_(@_)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125752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dTable>
        <c:showHorzBorder val="1"/>
        <c:showVertBorder val="0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652409F-0A2D-40A9-B609-D000834488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5DEBE-B07A-4C80-B2AA-99D1902295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48B4B-4156-4315-ACEC-6F45EF84545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E4CEFE-FF8A-45A3-B1F6-1E30309BE0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213730-3BF3-465A-B522-0B23356236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511774-4570-42DF-88E0-9CC33DFB891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5332653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97B48-A98F-403B-9DFA-3EEECB84D768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F1A84E-7A14-4B44-8BAB-25E9AD6C99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0923766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fsdfsdf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F1A84E-7A14-4B44-8BAB-25E9AD6C9982}" type="slidenum">
              <a:rPr lang="en-MY" smtClean="0"/>
              <a:t>1</a:t>
            </a:fld>
            <a:endParaRPr lang="en-MY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8B625EE2-62E7-4D04-A6C0-6A6E2907B9A2}"/>
              </a:ext>
            </a:extLst>
          </p:cNvPr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14961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A7CBE-4200-4B6A-930E-F4CF90976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6CD025-0569-4687-B8D8-EFD06417B3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14E1E-B405-4EE6-B7C8-6861BEB2C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1C6B9-718C-4CDE-AB05-2F5DD0682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A1489-C25E-4343-B02D-99120B5A5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7428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B50E7-5576-4759-89DE-4F781FA4B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1B8577-4300-4C7C-8C75-206DAC598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CBB0C-8290-4203-A559-D2FDB0A6B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53D57-99C3-462C-8F2C-D230B927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36955-07E6-404F-9E27-E340B2DFD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96857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D33E92-BA1C-4C2B-81A0-E3395886D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1B26BE-8FC3-484E-B818-C7C5C7D3F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46E1C-73A8-48AA-94B2-3F22F58BE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6035F-F964-4209-89C2-7456B0FDF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18EF0-2087-4F02-B4DE-7EB943A4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6463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AB7B8-F4D2-405E-8508-458EA38C8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58F12-0448-4FC9-8229-6ED98009B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FEC3A-D686-4D36-83E8-24BA25B08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1CD5A-D9BC-49A5-81BF-180F7CB72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4123C-013B-4348-B773-897A00DA9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6953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8D127-91B6-482C-9BB0-3213AC4D6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0C1DF-32CA-48F7-A140-214F83385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6D72D-85E3-4F57-8728-1594FCBD1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1CCEF-C98B-40B6-BBC3-99494D6E5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B490B-FFDA-4C2B-95CD-6A0EECE3E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59074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F9FE-66C3-4877-AED0-F7D5E706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571EC-3568-49F0-9B6C-661B75A9E2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103F2-DCEB-4120-A928-7ED7FB722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6252E-00F8-4C41-9C8F-4128E6692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9D96C-0CC1-44C3-B6A3-6419F3A7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0EED84-E3D5-4054-843E-2D7B41A75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32215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21FFB-73CF-4AD3-9EA7-EFC2B308E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7B6FE-21D6-4398-B53A-38C2C44C8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4C824-ACF1-4899-A562-C1AE024B8E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A30DE7-4B4D-491E-AFCE-AE5F5F76C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32D765-29C8-47EB-87F2-E6E421D48B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276F41-EC63-4398-9E04-9EB262AB6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53AD10-8258-4434-BC53-2323E74BB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89B1E1-5FE5-40E2-86DE-99D1DD78B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7866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D4036-734A-48A9-BA09-CE642E1C8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717318-6419-4A28-B7EB-F1814C470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CC4EC-7595-40B4-B892-D8C2B30B6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0B6A79-EFD2-41CA-8496-2C46746EF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06909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7BFA24-BFFE-493D-A659-7957B4D31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8130E3-8673-481B-B6BB-63AA49391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14575-F702-4560-9A72-5A0D77C3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6043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60F22-AA17-4642-8877-AF151BBD0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F4AC-6DC0-4647-9346-C00A02874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C5F770-6127-411F-BDA0-7C81CB6F9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7A3106-D394-4AA3-A0F6-59C4A8A29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66E546-0836-4BDE-9215-1B9DD4A44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90D4A5-D218-4164-8D85-68AF9F4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3165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E56D0-5F21-4B3D-B1B7-48CAD1F6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7766F9-5086-4967-8D01-A4C66A20E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2C4E3D-18B8-47E8-8FC5-C7DFDAC798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77E3D5-BC4C-48FA-8A4B-D97609CF5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49442-6F2C-460F-AA99-F44DF886A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75158-B74C-40C6-B5E2-9EF56DDA7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05334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9E13A1-6F3C-419B-B7EF-9510B801F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2FD0B-BF23-4547-B12D-46A2C354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23865-BB8E-499F-B449-9A8D00E756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586F3-A27E-49D3-B793-37803CB34E00}" type="datetimeFigureOut">
              <a:rPr lang="en-MY" smtClean="0"/>
              <a:t>1/11/2017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79DAD-82FA-4C33-8B9F-22CF657D5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9C3E9-2FEA-4D6A-AFEE-C1C38520DD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01F6E-B218-40CC-8DA2-E877DFE5014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9160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CACA0-5C85-40BF-878C-77A5DC8BC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460" y="219352"/>
            <a:ext cx="10515600" cy="628788"/>
          </a:xfrm>
        </p:spPr>
        <p:txBody>
          <a:bodyPr>
            <a:normAutofit/>
          </a:bodyPr>
          <a:lstStyle/>
          <a:p>
            <a:pPr algn="ctr"/>
            <a:r>
              <a:rPr lang="en-MY" sz="2800" b="1" dirty="0">
                <a:latin typeface="+mn-lt"/>
              </a:rPr>
              <a:t>Comparison of PGT Budget 2018 vs. 2017</a:t>
            </a:r>
          </a:p>
        </p:txBody>
      </p:sp>
      <p:graphicFrame>
        <p:nvGraphicFramePr>
          <p:cNvPr id="4" name="Content Placeholder 3" descr="sdassd&#10;">
            <a:extLst>
              <a:ext uri="{FF2B5EF4-FFF2-40B4-BE49-F238E27FC236}">
                <a16:creationId xmlns:a16="http://schemas.microsoft.com/office/drawing/2014/main" id="{D23AC357-C6BA-47AB-9B30-B3011C9DDF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8402101"/>
              </p:ext>
            </p:extLst>
          </p:nvPr>
        </p:nvGraphicFramePr>
        <p:xfrm>
          <a:off x="215348" y="401224"/>
          <a:ext cx="10783956" cy="492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36FA963-D8D8-4B3A-8AEC-16F5E44ED6D9}"/>
              </a:ext>
            </a:extLst>
          </p:cNvPr>
          <p:cNvSpPr txBox="1"/>
          <p:nvPr/>
        </p:nvSpPr>
        <p:spPr>
          <a:xfrm>
            <a:off x="1895061" y="4826675"/>
            <a:ext cx="95249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u="sng" dirty="0"/>
              <a:t>Notes: </a:t>
            </a:r>
            <a:endParaRPr lang="en-MY" sz="1050" u="sng" dirty="0"/>
          </a:p>
          <a:p>
            <a:r>
              <a:rPr lang="en-MY" sz="1050" dirty="0"/>
              <a:t>Marketing/Promotion	- Increased due to participate additional roadshows to India (4 different cities) &amp; Australia in 2018.</a:t>
            </a:r>
          </a:p>
          <a:p>
            <a:pPr lvl="0"/>
            <a:r>
              <a:rPr lang="en-MY" sz="1050" dirty="0"/>
              <a:t>		- To execute extra tactical campaign in Thailand &amp; Vietnam due to increase of flight frequency.</a:t>
            </a:r>
          </a:p>
          <a:p>
            <a:pPr lvl="0"/>
            <a:r>
              <a:rPr lang="en-MY" sz="1050" dirty="0"/>
              <a:t>		- PGT is organizing its own Destination Seminar in Taiwan therefore the expenses would increase by scale.</a:t>
            </a:r>
          </a:p>
          <a:p>
            <a:endParaRPr lang="en-MY" sz="1050" dirty="0"/>
          </a:p>
          <a:p>
            <a:r>
              <a:rPr lang="en-MY" sz="1050" dirty="0"/>
              <a:t>Communications		- Increased due to website development for Phase 2 &amp; Phase 3</a:t>
            </a:r>
          </a:p>
          <a:p>
            <a:r>
              <a:rPr lang="en-MY" sz="1050" dirty="0"/>
              <a:t>		- Upgrading of PGT mobile application</a:t>
            </a:r>
          </a:p>
          <a:p>
            <a:pPr lvl="0"/>
            <a:r>
              <a:rPr lang="en-MY" sz="1050" dirty="0"/>
              <a:t>		- To place more advertisement in inflight magazine</a:t>
            </a:r>
          </a:p>
          <a:p>
            <a:pPr lvl="0"/>
            <a:r>
              <a:rPr lang="en-MY" sz="1050" dirty="0"/>
              <a:t>		- Budget for media campaign increased due to fluctuation of foreign currency </a:t>
            </a:r>
          </a:p>
          <a:p>
            <a:pPr lvl="0"/>
            <a:endParaRPr lang="en-MY" sz="1050" dirty="0"/>
          </a:p>
          <a:p>
            <a:r>
              <a:rPr lang="en-MY" sz="1050" dirty="0"/>
              <a:t>Events		- Budget for Hot Air Balloon event increased due to fluctuation of foreign currency</a:t>
            </a:r>
          </a:p>
          <a:p>
            <a:endParaRPr lang="en-MY" sz="1050" dirty="0"/>
          </a:p>
        </p:txBody>
      </p:sp>
    </p:spTree>
    <p:extLst>
      <p:ext uri="{BB962C8B-B14F-4D97-AF65-F5344CB8AC3E}">
        <p14:creationId xmlns:p14="http://schemas.microsoft.com/office/powerpoint/2010/main" val="3472230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16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Comparison of PGT Budget 2018 vs. 2017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Comparison of PGT Budget 2018 vs. 2017</dc:title>
  <dc:creator>MICHELLE</dc:creator>
  <cp:lastModifiedBy>MICHELLE</cp:lastModifiedBy>
  <cp:revision>4</cp:revision>
  <dcterms:created xsi:type="dcterms:W3CDTF">2017-11-01T09:02:40Z</dcterms:created>
  <dcterms:modified xsi:type="dcterms:W3CDTF">2017-11-01T15:32:50Z</dcterms:modified>
</cp:coreProperties>
</file>