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05613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urism\Documents\Accounting\Budget\Budget%20%20Summary%202009%20-%20201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urism\Documents\Accounting\Budget\Budget%20%20Summary%202009%20-%202014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urism\Documents\Accounting\Budget\Budget%20%20Summary%202009%20-%202014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urism\Documents\Accounting\Budget\Budget%20%20Summary%202009%20-%202014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urism\Documents\Accounting\Budget\Budget%20%20Summary%202009%20-%202014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urism\Documents\Accounting\Budget\Budget%20%20Summary%202009%20-%202014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tourism\Documents\Accounting\Budget\Budget%20%20Summary%202009%20-%2020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33953123982393"/>
          <c:y val="4.4034248719839207E-2"/>
          <c:w val="0.72870423401231277"/>
          <c:h val="0.95596575128016081"/>
        </c:manualLayout>
      </c:layout>
      <c:pieChart>
        <c:varyColors val="1"/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669578663595206E-2"/>
          <c:y val="4.3737161591974417E-2"/>
          <c:w val="0.91511090604445311"/>
          <c:h val="0.91511090604445311"/>
        </c:manualLayout>
      </c:layout>
      <c:pieChart>
        <c:varyColors val="1"/>
        <c:ser>
          <c:idx val="0"/>
          <c:order val="0"/>
          <c:dLbls>
            <c:dLbl>
              <c:idx val="4"/>
              <c:layout>
                <c:manualLayout>
                  <c:x val="6.8327188182794499E-2"/>
                  <c:y val="4.221605400818348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</c:dLbl>
            <c:txPr>
              <a:bodyPr/>
              <a:lstStyle/>
              <a:p>
                <a:pPr>
                  <a:defRPr sz="1000" b="0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 </c:separator>
            <c:showLeaderLines val="1"/>
          </c:dLbls>
          <c:cat>
            <c:strRef>
              <c:f>Sheet2!$D$3:$D$7</c:f>
              <c:strCache>
                <c:ptCount val="5"/>
                <c:pt idx="0">
                  <c:v>Opex</c:v>
                </c:pt>
                <c:pt idx="1">
                  <c:v>Marketing/Promotion</c:v>
                </c:pt>
                <c:pt idx="2">
                  <c:v>Comms.</c:v>
                </c:pt>
                <c:pt idx="3">
                  <c:v>Tourism Services</c:v>
                </c:pt>
                <c:pt idx="4">
                  <c:v>Events</c:v>
                </c:pt>
              </c:strCache>
            </c:strRef>
          </c:cat>
          <c:val>
            <c:numRef>
              <c:f>Sheet2!$E$3:$E$7</c:f>
              <c:numCache>
                <c:formatCode>_("RM"* #,##0_);_("RM"* \(#,##0\);_("RM"* "-"_);_(@_)</c:formatCode>
                <c:ptCount val="5"/>
                <c:pt idx="0">
                  <c:v>550696</c:v>
                </c:pt>
                <c:pt idx="1">
                  <c:v>541750</c:v>
                </c:pt>
                <c:pt idx="2">
                  <c:v>183186</c:v>
                </c:pt>
                <c:pt idx="3">
                  <c:v>310446</c:v>
                </c:pt>
                <c:pt idx="4">
                  <c:v>118981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316770358849016"/>
          <c:y val="3.8757979882577148E-2"/>
          <c:w val="0.74657538051327632"/>
          <c:h val="0.8614331313614727"/>
        </c:manualLayout>
      </c:layout>
      <c:pieChart>
        <c:varyColors val="1"/>
        <c:ser>
          <c:idx val="0"/>
          <c:order val="0"/>
          <c:dLbls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Sheet2!$A$3:$A$6</c:f>
              <c:strCache>
                <c:ptCount val="4"/>
                <c:pt idx="0">
                  <c:v>Opex</c:v>
                </c:pt>
                <c:pt idx="1">
                  <c:v>Marketing/Promotion</c:v>
                </c:pt>
                <c:pt idx="2">
                  <c:v>Comms.</c:v>
                </c:pt>
                <c:pt idx="3">
                  <c:v>Tourism Services</c:v>
                </c:pt>
              </c:strCache>
            </c:strRef>
          </c:cat>
          <c:val>
            <c:numRef>
              <c:f>Sheet2!$B$3:$B$6</c:f>
              <c:numCache>
                <c:formatCode>"RM"#,##0_);\("RM"#,##0\)</c:formatCode>
                <c:ptCount val="4"/>
                <c:pt idx="0">
                  <c:v>305253.74</c:v>
                </c:pt>
                <c:pt idx="1">
                  <c:v>561558.49</c:v>
                </c:pt>
                <c:pt idx="2">
                  <c:v>41391.72</c:v>
                </c:pt>
                <c:pt idx="3">
                  <c:v>501634.85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638352937011917"/>
          <c:y val="4.1376144347455825E-2"/>
          <c:w val="0.79777007746419326"/>
          <c:h val="0.89964449826130155"/>
        </c:manualLayout>
      </c:layout>
      <c:pie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2"/>
            <c:bubble3D val="0"/>
            <c:spPr>
              <a:solidFill>
                <a:schemeClr val="accent2"/>
              </a:solidFill>
            </c:spPr>
          </c:dPt>
          <c:dPt>
            <c:idx val="3"/>
            <c:bubble3D val="0"/>
            <c:spPr>
              <a:solidFill>
                <a:schemeClr val="accent3"/>
              </a:solidFill>
            </c:spPr>
          </c:dPt>
          <c:dPt>
            <c:idx val="4"/>
            <c:bubble3D val="0"/>
            <c:spPr>
              <a:solidFill>
                <a:schemeClr val="accent4"/>
              </a:solidFill>
            </c:spPr>
          </c:dPt>
          <c:dPt>
            <c:idx val="5"/>
            <c:bubble3D val="0"/>
            <c:spPr>
              <a:solidFill>
                <a:schemeClr val="accent5"/>
              </a:solidFill>
            </c:spPr>
          </c:dPt>
          <c:dLbls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Sheet2!$D$33:$D$38</c:f>
              <c:strCache>
                <c:ptCount val="6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Comms.</c:v>
                </c:pt>
                <c:pt idx="4">
                  <c:v>Tourism Services</c:v>
                </c:pt>
                <c:pt idx="5">
                  <c:v>Events</c:v>
                </c:pt>
              </c:strCache>
            </c:strRef>
          </c:cat>
          <c:val>
            <c:numRef>
              <c:f>Sheet2!$E$33:$E$38</c:f>
              <c:numCache>
                <c:formatCode>_("RM"* #,##0_);_("RM"* \(#,##0\);_("RM"* "-"_);_(@_)</c:formatCode>
                <c:ptCount val="6"/>
                <c:pt idx="0">
                  <c:v>1518606</c:v>
                </c:pt>
                <c:pt idx="1">
                  <c:v>102698</c:v>
                </c:pt>
                <c:pt idx="2">
                  <c:v>536838</c:v>
                </c:pt>
                <c:pt idx="3">
                  <c:v>960588</c:v>
                </c:pt>
                <c:pt idx="4">
                  <c:v>101467</c:v>
                </c:pt>
                <c:pt idx="5">
                  <c:v>483840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765000054005596"/>
          <c:y val="6.2499879285802383E-2"/>
          <c:w val="0.69603080479137636"/>
          <c:h val="0.88901688426033099"/>
        </c:manualLayout>
      </c:layout>
      <c:pie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2"/>
            <c:bubble3D val="0"/>
            <c:spPr>
              <a:solidFill>
                <a:schemeClr val="accent2"/>
              </a:solidFill>
            </c:spPr>
          </c:dPt>
          <c:dPt>
            <c:idx val="3"/>
            <c:bubble3D val="0"/>
            <c:spPr>
              <a:solidFill>
                <a:schemeClr val="accent3"/>
              </a:solidFill>
            </c:spPr>
          </c:dPt>
          <c:dPt>
            <c:idx val="4"/>
            <c:bubble3D val="0"/>
            <c:spPr>
              <a:solidFill>
                <a:schemeClr val="accent4"/>
              </a:solidFill>
            </c:spPr>
          </c:dPt>
          <c:dPt>
            <c:idx val="5"/>
            <c:bubble3D val="0"/>
            <c:spPr>
              <a:solidFill>
                <a:schemeClr val="accent5"/>
              </a:solidFill>
            </c:spPr>
          </c:dPt>
          <c:dLbls>
            <c:dLbl>
              <c:idx val="2"/>
              <c:layout>
                <c:manualLayout>
                  <c:x val="8.9074668135618845E-2"/>
                  <c:y val="-6.151567918774106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Sheet2!$A$33:$A$39</c:f>
              <c:strCache>
                <c:ptCount val="7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Comms.</c:v>
                </c:pt>
                <c:pt idx="4">
                  <c:v>Tourism Services</c:v>
                </c:pt>
                <c:pt idx="5">
                  <c:v>Events</c:v>
                </c:pt>
                <c:pt idx="6">
                  <c:v>Branding</c:v>
                </c:pt>
              </c:strCache>
            </c:strRef>
          </c:cat>
          <c:val>
            <c:numRef>
              <c:f>Sheet2!$B$33:$B$39</c:f>
              <c:numCache>
                <c:formatCode>"RM"#,##0_);\("RM"#,##0\)</c:formatCode>
                <c:ptCount val="7"/>
                <c:pt idx="0">
                  <c:v>1012160</c:v>
                </c:pt>
                <c:pt idx="1">
                  <c:v>360792</c:v>
                </c:pt>
                <c:pt idx="2">
                  <c:v>268228</c:v>
                </c:pt>
                <c:pt idx="3">
                  <c:v>746903</c:v>
                </c:pt>
                <c:pt idx="4">
                  <c:v>173924</c:v>
                </c:pt>
                <c:pt idx="5">
                  <c:v>163615</c:v>
                </c:pt>
                <c:pt idx="6">
                  <c:v>39432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04142729660864"/>
          <c:y val="5.7480258603744894E-2"/>
          <c:w val="0.72840248932914264"/>
          <c:h val="0.86847989112320856"/>
        </c:manualLayout>
      </c:layout>
      <c:pie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2"/>
            <c:bubble3D val="0"/>
            <c:spPr>
              <a:solidFill>
                <a:schemeClr val="accent2"/>
              </a:solidFill>
            </c:spPr>
          </c:dPt>
          <c:dPt>
            <c:idx val="3"/>
            <c:bubble3D val="0"/>
            <c:spPr>
              <a:solidFill>
                <a:schemeClr val="accent3"/>
              </a:solidFill>
            </c:spPr>
          </c:dPt>
          <c:dPt>
            <c:idx val="4"/>
            <c:bubble3D val="0"/>
            <c:spPr>
              <a:solidFill>
                <a:schemeClr val="accent4"/>
              </a:solidFill>
            </c:spPr>
          </c:dPt>
          <c:dPt>
            <c:idx val="5"/>
            <c:bubble3D val="0"/>
            <c:spPr>
              <a:solidFill>
                <a:schemeClr val="accent5"/>
              </a:solidFill>
            </c:spPr>
          </c:dPt>
          <c:dLbls>
            <c:dLbl>
              <c:idx val="1"/>
              <c:layout>
                <c:manualLayout>
                  <c:x val="7.953305367503969E-3"/>
                  <c:y val="3.240425209164793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8.0346471359813071E-2"/>
                  <c:y val="0.11962212531940895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Sheet2!$A$67:$A$72</c:f>
              <c:strCache>
                <c:ptCount val="6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Comms.</c:v>
                </c:pt>
                <c:pt idx="4">
                  <c:v>Tourism Services</c:v>
                </c:pt>
                <c:pt idx="5">
                  <c:v>Events</c:v>
                </c:pt>
              </c:strCache>
            </c:strRef>
          </c:cat>
          <c:val>
            <c:numRef>
              <c:f>Sheet2!$B$67:$B$72</c:f>
              <c:numCache>
                <c:formatCode>"RM"#,##0_);\("RM"#,##0\)</c:formatCode>
                <c:ptCount val="6"/>
                <c:pt idx="0">
                  <c:v>1340722.8699999996</c:v>
                </c:pt>
                <c:pt idx="1">
                  <c:v>30393</c:v>
                </c:pt>
                <c:pt idx="2">
                  <c:v>668593.85999999987</c:v>
                </c:pt>
                <c:pt idx="3">
                  <c:v>1204789.4800000002</c:v>
                </c:pt>
                <c:pt idx="4">
                  <c:v>159995.57</c:v>
                </c:pt>
                <c:pt idx="5">
                  <c:v>417453.67999999993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782472512800719E-2"/>
          <c:y val="8.8288082933313902E-2"/>
          <c:w val="0.85952925308493988"/>
          <c:h val="0.84470978320416501"/>
        </c:manualLayout>
      </c:layout>
      <c:pie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2"/>
            <c:bubble3D val="0"/>
            <c:spPr>
              <a:solidFill>
                <a:schemeClr val="accent2"/>
              </a:solidFill>
            </c:spPr>
          </c:dPt>
          <c:dPt>
            <c:idx val="3"/>
            <c:bubble3D val="0"/>
            <c:spPr>
              <a:solidFill>
                <a:schemeClr val="accent3"/>
              </a:solidFill>
            </c:spPr>
          </c:dPt>
          <c:dPt>
            <c:idx val="4"/>
            <c:bubble3D val="0"/>
            <c:spPr>
              <a:solidFill>
                <a:schemeClr val="accent4"/>
              </a:solidFill>
            </c:spPr>
          </c:dPt>
          <c:dPt>
            <c:idx val="5"/>
            <c:bubble3D val="0"/>
            <c:spPr>
              <a:solidFill>
                <a:schemeClr val="accent5"/>
              </a:solidFill>
            </c:spPr>
          </c:dPt>
          <c:dLbls>
            <c:dLbl>
              <c:idx val="6"/>
              <c:layout>
                <c:manualLayout>
                  <c:x val="-0.26307725067585086"/>
                  <c:y val="1.714701452924983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Sheet2!$D$67:$D$73</c:f>
              <c:strCache>
                <c:ptCount val="7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Comms.</c:v>
                </c:pt>
                <c:pt idx="4">
                  <c:v>Tourism Services</c:v>
                </c:pt>
                <c:pt idx="5">
                  <c:v>Events</c:v>
                </c:pt>
                <c:pt idx="6">
                  <c:v>PCET</c:v>
                </c:pt>
              </c:strCache>
            </c:strRef>
          </c:cat>
          <c:val>
            <c:numRef>
              <c:f>Sheet2!$E$67:$E$73</c:f>
              <c:numCache>
                <c:formatCode>_("RM"* #,##0_);_("RM"* \(#,##0\);_("RM"* "-"_);_(@_)</c:formatCode>
                <c:ptCount val="7"/>
                <c:pt idx="0">
                  <c:v>1648479.9000000001</c:v>
                </c:pt>
                <c:pt idx="1">
                  <c:v>19100</c:v>
                </c:pt>
                <c:pt idx="2">
                  <c:v>1128000</c:v>
                </c:pt>
                <c:pt idx="3">
                  <c:v>1900050</c:v>
                </c:pt>
                <c:pt idx="4">
                  <c:v>556700</c:v>
                </c:pt>
                <c:pt idx="5">
                  <c:v>559000</c:v>
                </c:pt>
                <c:pt idx="6">
                  <c:v>50000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450921664441657"/>
          <c:y val="9.8427078061285367E-2"/>
          <c:w val="0.74856846507036567"/>
          <c:h val="0.84560511794985749"/>
        </c:manualLayout>
      </c:layout>
      <c:pie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chemeClr val="accent2"/>
              </a:solidFill>
            </c:spPr>
          </c:dPt>
          <c:dPt>
            <c:idx val="3"/>
            <c:bubble3D val="0"/>
            <c:spPr>
              <a:solidFill>
                <a:schemeClr val="accent3"/>
              </a:solidFill>
              <a:ln w="28575" cmpd="sng">
                <a:noFill/>
                <a:prstDash val="sysDash"/>
              </a:ln>
            </c:spPr>
          </c:dPt>
          <c:dPt>
            <c:idx val="4"/>
            <c:bubble3D val="0"/>
            <c:spPr>
              <a:solidFill>
                <a:schemeClr val="accent3"/>
              </a:solidFill>
              <a:ln w="19050" cap="rnd">
                <a:solidFill>
                  <a:schemeClr val="bg1"/>
                </a:solidFill>
                <a:prstDash val="sysDash"/>
                <a:miter lim="800000"/>
              </a:ln>
            </c:spPr>
          </c:dPt>
          <c:dPt>
            <c:idx val="5"/>
            <c:bubble3D val="0"/>
            <c:spPr>
              <a:solidFill>
                <a:schemeClr val="accent4"/>
              </a:solidFill>
            </c:spPr>
          </c:dPt>
          <c:dPt>
            <c:idx val="6"/>
            <c:bubble3D val="0"/>
            <c:spPr>
              <a:solidFill>
                <a:schemeClr val="accent5"/>
              </a:solidFill>
            </c:spPr>
          </c:dPt>
          <c:dPt>
            <c:idx val="7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Lbls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Additional
 RM1,120,000 
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0.14418044052452952"/>
                  <c:y val="0.1647193241155023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Sheet2!$A$99:$A$107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Comms.</c:v>
                </c:pt>
                <c:pt idx="4">
                  <c:v>Additional</c:v>
                </c:pt>
                <c:pt idx="5">
                  <c:v>Tourism Services</c:v>
                </c:pt>
                <c:pt idx="6">
                  <c:v>Events</c:v>
                </c:pt>
                <c:pt idx="7">
                  <c:v>PCET</c:v>
                </c:pt>
              </c:strCache>
            </c:strRef>
          </c:cat>
          <c:val>
            <c:numRef>
              <c:f>Sheet2!$B$99:$B$107</c:f>
              <c:numCache>
                <c:formatCode>_("RM"* #,##0_);_("RM"* \(#,##0\);_("RM"* "-"_);_(@_)</c:formatCode>
                <c:ptCount val="9"/>
                <c:pt idx="0">
                  <c:v>1648479.9000000001</c:v>
                </c:pt>
                <c:pt idx="1">
                  <c:v>19100</c:v>
                </c:pt>
                <c:pt idx="2">
                  <c:v>1128000</c:v>
                </c:pt>
                <c:pt idx="3">
                  <c:v>1900050</c:v>
                </c:pt>
                <c:pt idx="4">
                  <c:v>1500000</c:v>
                </c:pt>
                <c:pt idx="5">
                  <c:v>556700</c:v>
                </c:pt>
                <c:pt idx="6">
                  <c:v>559000</c:v>
                </c:pt>
                <c:pt idx="7">
                  <c:v>50000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0.7963</cdr:y>
    </cdr:from>
    <cdr:to>
      <cdr:x>0.2459</cdr:x>
      <cdr:y>0.86755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3096344"/>
          <a:ext cx="1080120" cy="2770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MY" sz="1000" b="0" dirty="0"/>
            <a:t>RM3,020,050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34D9-B2B8-411D-A28F-25258848921E}" type="datetimeFigureOut">
              <a:rPr lang="en-MY" smtClean="0"/>
              <a:t>20/6/2014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B20B-8F89-42B8-BFB8-191E51F6271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9359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34D9-B2B8-411D-A28F-25258848921E}" type="datetimeFigureOut">
              <a:rPr lang="en-MY" smtClean="0"/>
              <a:t>20/6/2014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B20B-8F89-42B8-BFB8-191E51F6271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9861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34D9-B2B8-411D-A28F-25258848921E}" type="datetimeFigureOut">
              <a:rPr lang="en-MY" smtClean="0"/>
              <a:t>20/6/2014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B20B-8F89-42B8-BFB8-191E51F6271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11929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34D9-B2B8-411D-A28F-25258848921E}" type="datetimeFigureOut">
              <a:rPr lang="en-MY" smtClean="0"/>
              <a:t>20/6/2014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B20B-8F89-42B8-BFB8-191E51F6271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5110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34D9-B2B8-411D-A28F-25258848921E}" type="datetimeFigureOut">
              <a:rPr lang="en-MY" smtClean="0"/>
              <a:t>20/6/2014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B20B-8F89-42B8-BFB8-191E51F6271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32560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34D9-B2B8-411D-A28F-25258848921E}" type="datetimeFigureOut">
              <a:rPr lang="en-MY" smtClean="0"/>
              <a:t>20/6/2014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B20B-8F89-42B8-BFB8-191E51F6271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75145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34D9-B2B8-411D-A28F-25258848921E}" type="datetimeFigureOut">
              <a:rPr lang="en-MY" smtClean="0"/>
              <a:t>20/6/2014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B20B-8F89-42B8-BFB8-191E51F6271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83212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34D9-B2B8-411D-A28F-25258848921E}" type="datetimeFigureOut">
              <a:rPr lang="en-MY" smtClean="0"/>
              <a:t>20/6/2014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B20B-8F89-42B8-BFB8-191E51F6271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92321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34D9-B2B8-411D-A28F-25258848921E}" type="datetimeFigureOut">
              <a:rPr lang="en-MY" smtClean="0"/>
              <a:t>20/6/2014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B20B-8F89-42B8-BFB8-191E51F6271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24322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34D9-B2B8-411D-A28F-25258848921E}" type="datetimeFigureOut">
              <a:rPr lang="en-MY" smtClean="0"/>
              <a:t>20/6/2014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B20B-8F89-42B8-BFB8-191E51F6271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21598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34D9-B2B8-411D-A28F-25258848921E}" type="datetimeFigureOut">
              <a:rPr lang="en-MY" smtClean="0"/>
              <a:t>20/6/2014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B20B-8F89-42B8-BFB8-191E51F6271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48447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634D9-B2B8-411D-A28F-25258848921E}" type="datetimeFigureOut">
              <a:rPr lang="en-MY" smtClean="0"/>
              <a:t>20/6/2014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9B20B-8F89-42B8-BFB8-191E51F6271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56110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2009	 	 		2010 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smtClean="0"/>
              <a:t>Total – RM2,676,666</a:t>
            </a:r>
            <a:br>
              <a:rPr lang="en-US" sz="2000" dirty="0" smtClean="0"/>
            </a:br>
            <a:r>
              <a:rPr lang="en-US" sz="2000" dirty="0" err="1" smtClean="0"/>
              <a:t>Exco</a:t>
            </a:r>
            <a:r>
              <a:rPr lang="en-US" sz="2000" dirty="0" smtClean="0"/>
              <a:t> – RM1,266,827</a:t>
            </a:r>
            <a:br>
              <a:rPr lang="en-US" sz="2000" dirty="0" smtClean="0"/>
            </a:br>
            <a:r>
              <a:rPr lang="en-US" sz="2000" dirty="0" smtClean="0"/>
              <a:t>PGT – RM1,409,839</a:t>
            </a:r>
            <a:endParaRPr lang="en-MY" sz="20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6893542"/>
              </p:ext>
            </p:extLst>
          </p:nvPr>
        </p:nvGraphicFramePr>
        <p:xfrm>
          <a:off x="251520" y="3068960"/>
          <a:ext cx="4176464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" dirty="0" smtClean="0"/>
              <a:t>Total – RM4,663,978</a:t>
            </a:r>
          </a:p>
          <a:p>
            <a:pPr marL="0" indent="0" algn="ctr">
              <a:buNone/>
            </a:pPr>
            <a:r>
              <a:rPr lang="en-US" sz="2000" dirty="0" err="1" smtClean="0"/>
              <a:t>Exco</a:t>
            </a:r>
            <a:r>
              <a:rPr lang="en-US" sz="2000" dirty="0" smtClean="0"/>
              <a:t> – RM2,958,919</a:t>
            </a:r>
          </a:p>
          <a:p>
            <a:pPr marL="0" indent="0" algn="ctr">
              <a:buNone/>
            </a:pPr>
            <a:r>
              <a:rPr lang="en-US" sz="2000" dirty="0" smtClean="0"/>
              <a:t>PGT – RM1,705,059</a:t>
            </a:r>
          </a:p>
          <a:p>
            <a:pPr marL="0" indent="0">
              <a:buNone/>
            </a:pPr>
            <a:endParaRPr lang="en-MY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8767510"/>
              </p:ext>
            </p:extLst>
          </p:nvPr>
        </p:nvGraphicFramePr>
        <p:xfrm>
          <a:off x="4932040" y="2852936"/>
          <a:ext cx="3528392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1298381"/>
              </p:ext>
            </p:extLst>
          </p:nvPr>
        </p:nvGraphicFramePr>
        <p:xfrm>
          <a:off x="323528" y="2852936"/>
          <a:ext cx="4320480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8033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2011				2012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" dirty="0" smtClean="0"/>
              <a:t>Total – RM5,184,759</a:t>
            </a:r>
          </a:p>
          <a:p>
            <a:pPr marL="0" indent="0" algn="ctr">
              <a:buNone/>
            </a:pPr>
            <a:r>
              <a:rPr lang="en-US" sz="2000" dirty="0" err="1" smtClean="0"/>
              <a:t>Exco</a:t>
            </a:r>
            <a:r>
              <a:rPr lang="en-US" sz="2000" dirty="0" smtClean="0"/>
              <a:t> – RM2,419,705</a:t>
            </a:r>
          </a:p>
          <a:p>
            <a:pPr marL="0" indent="0" algn="ctr">
              <a:buNone/>
            </a:pPr>
            <a:r>
              <a:rPr lang="en-US" sz="2000" dirty="0" smtClean="0"/>
              <a:t>PGT – RM2,765,054</a:t>
            </a:r>
          </a:p>
          <a:p>
            <a:pPr marL="0" indent="0">
              <a:buNone/>
            </a:pPr>
            <a:endParaRPr lang="en-MY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" dirty="0" smtClean="0"/>
              <a:t>Total – RM8,143,570</a:t>
            </a:r>
          </a:p>
          <a:p>
            <a:pPr marL="0" indent="0" algn="ctr">
              <a:buNone/>
            </a:pPr>
            <a:r>
              <a:rPr lang="en-US" sz="2000" dirty="0" err="1" smtClean="0"/>
              <a:t>Exco</a:t>
            </a:r>
            <a:r>
              <a:rPr lang="en-US" sz="2000" dirty="0" smtClean="0"/>
              <a:t> – RM4,436,070</a:t>
            </a:r>
          </a:p>
          <a:p>
            <a:pPr marL="0" indent="0" algn="ctr">
              <a:buNone/>
            </a:pPr>
            <a:r>
              <a:rPr lang="en-US" sz="2000" dirty="0" smtClean="0"/>
              <a:t>PGT – RM3,707,500</a:t>
            </a:r>
          </a:p>
          <a:p>
            <a:pPr marL="0" indent="0">
              <a:buNone/>
            </a:pPr>
            <a:endParaRPr lang="en-MY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4731593"/>
              </p:ext>
            </p:extLst>
          </p:nvPr>
        </p:nvGraphicFramePr>
        <p:xfrm>
          <a:off x="4499992" y="2924944"/>
          <a:ext cx="4067944" cy="3607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3686107"/>
              </p:ext>
            </p:extLst>
          </p:nvPr>
        </p:nvGraphicFramePr>
        <p:xfrm>
          <a:off x="107504" y="2924944"/>
          <a:ext cx="4629150" cy="3624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770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2013					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" dirty="0" smtClean="0"/>
              <a:t>Total – RM7,194,529</a:t>
            </a:r>
          </a:p>
          <a:p>
            <a:pPr marL="0" indent="0" algn="ctr">
              <a:buNone/>
            </a:pPr>
            <a:r>
              <a:rPr lang="en-US" sz="2000" dirty="0" err="1" smtClean="0"/>
              <a:t>Exco</a:t>
            </a:r>
            <a:r>
              <a:rPr lang="en-US" sz="2000" dirty="0" smtClean="0"/>
              <a:t> – RM3,361,634</a:t>
            </a:r>
          </a:p>
          <a:p>
            <a:pPr marL="0" indent="0" algn="ctr">
              <a:buNone/>
            </a:pPr>
            <a:r>
              <a:rPr lang="en-US" sz="2000" dirty="0" smtClean="0"/>
              <a:t>PGT – RM3,832,895</a:t>
            </a:r>
          </a:p>
          <a:p>
            <a:pPr marL="0" indent="0">
              <a:buNone/>
            </a:pPr>
            <a:endParaRPr lang="en-MY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2563040"/>
              </p:ext>
            </p:extLst>
          </p:nvPr>
        </p:nvGraphicFramePr>
        <p:xfrm>
          <a:off x="323528" y="2924944"/>
          <a:ext cx="446449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065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2014 Budget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smtClean="0"/>
              <a:t>Total Budget – RM5,861,330</a:t>
            </a:r>
          </a:p>
          <a:p>
            <a:pPr marL="0" indent="0" algn="ctr">
              <a:buNone/>
            </a:pPr>
            <a:endParaRPr lang="en-MY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" dirty="0" smtClean="0"/>
              <a:t>Total Budget – RM6,961,330 </a:t>
            </a:r>
          </a:p>
          <a:p>
            <a:pPr marL="0" indent="0" algn="ctr">
              <a:buNone/>
            </a:pPr>
            <a:r>
              <a:rPr lang="en-US" sz="2000" i="1" dirty="0" smtClean="0"/>
              <a:t>(Add. RM1,120,000 million)</a:t>
            </a:r>
          </a:p>
          <a:p>
            <a:pPr marL="0" indent="0">
              <a:buNone/>
            </a:pPr>
            <a:endParaRPr lang="en-MY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5671336"/>
              </p:ext>
            </p:extLst>
          </p:nvPr>
        </p:nvGraphicFramePr>
        <p:xfrm>
          <a:off x="323528" y="2492896"/>
          <a:ext cx="410445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2821034"/>
              </p:ext>
            </p:extLst>
          </p:nvPr>
        </p:nvGraphicFramePr>
        <p:xfrm>
          <a:off x="4427984" y="2492896"/>
          <a:ext cx="446449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ight Brace 8"/>
          <p:cNvSpPr/>
          <p:nvPr/>
        </p:nvSpPr>
        <p:spPr>
          <a:xfrm rot="8769301">
            <a:off x="5136516" y="4907753"/>
            <a:ext cx="303064" cy="1286206"/>
          </a:xfrm>
          <a:prstGeom prst="rightBrace">
            <a:avLst>
              <a:gd name="adj1" fmla="val 38475"/>
              <a:gd name="adj2" fmla="val 4930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MY" sz="1100"/>
          </a:p>
        </p:txBody>
      </p:sp>
    </p:spTree>
    <p:extLst>
      <p:ext uri="{BB962C8B-B14F-4D97-AF65-F5344CB8AC3E}">
        <p14:creationId xmlns:p14="http://schemas.microsoft.com/office/powerpoint/2010/main" val="403168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71</Words>
  <Application>Microsoft Office PowerPoint</Application>
  <PresentationFormat>On-screen Show (4:3)</PresentationFormat>
  <Paragraphs>28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2009      2010 </vt:lpstr>
      <vt:lpstr>2011    2012</vt:lpstr>
      <vt:lpstr>2013     </vt:lpstr>
      <vt:lpstr>2014 Budget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2009      2010</dc:title>
  <dc:creator>Michelle</dc:creator>
  <cp:lastModifiedBy>Michelle</cp:lastModifiedBy>
  <cp:revision>13</cp:revision>
  <cp:lastPrinted>2014-06-10T09:21:14Z</cp:lastPrinted>
  <dcterms:created xsi:type="dcterms:W3CDTF">2014-06-10T04:46:29Z</dcterms:created>
  <dcterms:modified xsi:type="dcterms:W3CDTF">2014-06-20T10:06:59Z</dcterms:modified>
</cp:coreProperties>
</file>