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sng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 u="sng" dirty="0">
                <a:solidFill>
                  <a:schemeClr val="tx1"/>
                </a:solidFill>
              </a:rPr>
              <a:t>2014 </a:t>
            </a:r>
          </a:p>
        </c:rich>
      </c:tx>
      <c:layout>
        <c:manualLayout>
          <c:xMode val="edge"/>
          <c:yMode val="edge"/>
          <c:x val="0.20196555593594284"/>
          <c:y val="1.9728626742709825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sng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230742896268402"/>
          <c:y val="0.33502361492982319"/>
          <c:w val="0.2626542470234699"/>
          <c:h val="0.59898665514655391"/>
        </c:manualLayout>
      </c:layout>
      <c:pieChart>
        <c:varyColors val="1"/>
        <c:ser>
          <c:idx val="0"/>
          <c:order val="0"/>
          <c:tx>
            <c:strRef>
              <c:f>Sheet1!$C$3</c:f>
              <c:strCache>
                <c:ptCount val="1"/>
                <c:pt idx="0">
                  <c:v> 2014 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B9E-4050-A885-269C7A0273F3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B9E-4050-A885-269C7A0273F3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B9E-4050-A885-269C7A0273F3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B9E-4050-A885-269C7A0273F3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B9E-4050-A885-269C7A0273F3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B9E-4050-A885-269C7A0273F3}"/>
              </c:ext>
            </c:extLst>
          </c:dPt>
          <c:dPt>
            <c:idx val="6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0B9E-4050-A885-269C7A0273F3}"/>
              </c:ext>
            </c:extLst>
          </c:dPt>
          <c:dPt>
            <c:idx val="7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0B9E-4050-A885-269C7A0273F3}"/>
              </c:ext>
            </c:extLst>
          </c:dPt>
          <c:dPt>
            <c:idx val="8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0B9E-4050-A885-269C7A0273F3}"/>
              </c:ext>
            </c:extLst>
          </c:dPt>
          <c:dPt>
            <c:idx val="9"/>
            <c:bubble3D val="0"/>
            <c:spPr>
              <a:solidFill>
                <a:schemeClr val="accent2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0B9E-4050-A885-269C7A0273F3}"/>
              </c:ext>
            </c:extLst>
          </c:dPt>
          <c:dPt>
            <c:idx val="10"/>
            <c:bubble3D val="0"/>
            <c:spPr>
              <a:solidFill>
                <a:schemeClr val="accent4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0B9E-4050-A885-269C7A0273F3}"/>
              </c:ext>
            </c:extLst>
          </c:dPt>
          <c:dPt>
            <c:idx val="11"/>
            <c:bubble3D val="0"/>
            <c:spPr>
              <a:solidFill>
                <a:schemeClr val="accent6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0B9E-4050-A885-269C7A0273F3}"/>
              </c:ext>
            </c:extLst>
          </c:dPt>
          <c:dPt>
            <c:idx val="12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0B9E-4050-A885-269C7A0273F3}"/>
              </c:ext>
            </c:extLst>
          </c:dPt>
          <c:dLbls>
            <c:dLbl>
              <c:idx val="2"/>
              <c:layout>
                <c:manualLayout>
                  <c:x val="-0.13008097493248127"/>
                  <c:y val="-6.946333017137479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799840237361632"/>
                      <c:h val="0.1502511566739664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B9E-4050-A885-269C7A0273F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B9E-4050-A885-269C7A0273F3}"/>
                </c:ext>
              </c:extLst>
            </c:dLbl>
            <c:dLbl>
              <c:idx val="4"/>
              <c:layout>
                <c:manualLayout>
                  <c:x val="7.6359364010874203E-2"/>
                  <c:y val="-0.1392284892452089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B9E-4050-A885-269C7A0273F3}"/>
                </c:ext>
              </c:extLst>
            </c:dLbl>
            <c:dLbl>
              <c:idx val="6"/>
              <c:layout>
                <c:manualLayout>
                  <c:x val="5.8242183042337095E-2"/>
                  <c:y val="8.623580751175535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659420289855071"/>
                      <c:h val="0.143138050940932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0B9E-4050-A885-269C7A0273F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Sheet1!$B$4:$B$16</c:f>
              <c:strCache>
                <c:ptCount val="13"/>
                <c:pt idx="0">
                  <c:v> OPEX </c:v>
                </c:pt>
                <c:pt idx="1">
                  <c:v> CAPEX </c:v>
                </c:pt>
                <c:pt idx="2">
                  <c:v> MARKETING/PROMOTION </c:v>
                </c:pt>
                <c:pt idx="4">
                  <c:v> COMMS </c:v>
                </c:pt>
                <c:pt idx="6">
                  <c:v> EVENTS </c:v>
                </c:pt>
                <c:pt idx="7">
                  <c:v> EVENTS (HOTEL FEE) </c:v>
                </c:pt>
                <c:pt idx="8">
                  <c:v> TOURISM SERVICES </c:v>
                </c:pt>
                <c:pt idx="9">
                  <c:v> PCET (STUDY PENANG) </c:v>
                </c:pt>
                <c:pt idx="10">
                  <c:v> PMED </c:v>
                </c:pt>
                <c:pt idx="11">
                  <c:v> STATE EXCO </c:v>
                </c:pt>
                <c:pt idx="12">
                  <c:v> MOTAC (51TH APEC MEETING) </c:v>
                </c:pt>
              </c:strCache>
            </c:strRef>
          </c:cat>
          <c:val>
            <c:numRef>
              <c:f>Sheet1!$C$4:$C$16</c:f>
              <c:numCache>
                <c:formatCode>_("RM"* #,##0_);_("RM"* \(#,##0\);_("RM"* "-"_);_(@_)</c:formatCode>
                <c:ptCount val="13"/>
                <c:pt idx="0">
                  <c:v>1613909.1599999997</c:v>
                </c:pt>
                <c:pt idx="1">
                  <c:v>34483</c:v>
                </c:pt>
                <c:pt idx="2">
                  <c:v>902932.35</c:v>
                </c:pt>
                <c:pt idx="3">
                  <c:v>0</c:v>
                </c:pt>
                <c:pt idx="4">
                  <c:v>2958026.1</c:v>
                </c:pt>
                <c:pt idx="6">
                  <c:v>336999.08</c:v>
                </c:pt>
                <c:pt idx="8">
                  <c:v>480183.39999999997</c:v>
                </c:pt>
                <c:pt idx="9">
                  <c:v>11202.400000000001</c:v>
                </c:pt>
                <c:pt idx="10">
                  <c:v>0</c:v>
                </c:pt>
                <c:pt idx="11">
                  <c:v>94524.5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0B9E-4050-A885-269C7A0273F3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 u="sng" dirty="0">
                <a:solidFill>
                  <a:schemeClr val="tx1"/>
                </a:solidFill>
              </a:rPr>
              <a:t>2015 </a:t>
            </a:r>
            <a:endParaRPr lang="en-US" b="1" u="sng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48529024767872919"/>
          <c:y val="3.02966819386233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867595976861943"/>
          <c:y val="0.33368097528857754"/>
          <c:w val="0.50577707683970385"/>
          <c:h val="0.5972933373757825"/>
        </c:manualLayout>
      </c:layout>
      <c:pieChart>
        <c:varyColors val="1"/>
        <c:ser>
          <c:idx val="1"/>
          <c:order val="1"/>
          <c:tx>
            <c:strRef>
              <c:f>Graph!$D$3</c:f>
              <c:strCache>
                <c:ptCount val="1"/>
                <c:pt idx="0">
                  <c:v> 2015 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938-4911-9BDA-8B63BBDD2BF1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938-4911-9BDA-8B63BBDD2BF1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938-4911-9BDA-8B63BBDD2BF1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938-4911-9BDA-8B63BBDD2BF1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938-4911-9BDA-8B63BBDD2BF1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938-4911-9BDA-8B63BBDD2BF1}"/>
              </c:ext>
            </c:extLst>
          </c:dPt>
          <c:dPt>
            <c:idx val="6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938-4911-9BDA-8B63BBDD2BF1}"/>
              </c:ext>
            </c:extLst>
          </c:dPt>
          <c:dPt>
            <c:idx val="7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5938-4911-9BDA-8B63BBDD2BF1}"/>
              </c:ext>
            </c:extLst>
          </c:dPt>
          <c:dPt>
            <c:idx val="8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5938-4911-9BDA-8B63BBDD2BF1}"/>
              </c:ext>
            </c:extLst>
          </c:dPt>
          <c:dPt>
            <c:idx val="9"/>
            <c:bubble3D val="0"/>
            <c:spPr>
              <a:solidFill>
                <a:schemeClr val="accent2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5938-4911-9BDA-8B63BBDD2BF1}"/>
              </c:ext>
            </c:extLst>
          </c:dPt>
          <c:dPt>
            <c:idx val="10"/>
            <c:bubble3D val="0"/>
            <c:spPr>
              <a:solidFill>
                <a:schemeClr val="accent4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5938-4911-9BDA-8B63BBDD2BF1}"/>
              </c:ext>
            </c:extLst>
          </c:dPt>
          <c:dPt>
            <c:idx val="11"/>
            <c:bubble3D val="0"/>
            <c:spPr>
              <a:solidFill>
                <a:schemeClr val="accent6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5938-4911-9BDA-8B63BBDD2BF1}"/>
              </c:ext>
            </c:extLst>
          </c:dPt>
          <c:dPt>
            <c:idx val="12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5938-4911-9BDA-8B63BBDD2BF1}"/>
              </c:ext>
            </c:extLst>
          </c:dPt>
          <c:dLbls>
            <c:dLbl>
              <c:idx val="2"/>
              <c:layout>
                <c:manualLayout>
                  <c:x val="-0.11140612050425672"/>
                  <c:y val="1.151122104953605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667402272119168"/>
                      <c:h val="0.1292842045635434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5938-4911-9BDA-8B63BBDD2BF1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938-4911-9BDA-8B63BBDD2B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Graph!$B$4:$B$16</c:f>
              <c:strCache>
                <c:ptCount val="13"/>
                <c:pt idx="0">
                  <c:v> OPEX </c:v>
                </c:pt>
                <c:pt idx="1">
                  <c:v> CAPEX </c:v>
                </c:pt>
                <c:pt idx="2">
                  <c:v> MARKETING/PROMOTION </c:v>
                </c:pt>
                <c:pt idx="4">
                  <c:v> COMMS </c:v>
                </c:pt>
                <c:pt idx="6">
                  <c:v> EVENTS </c:v>
                </c:pt>
                <c:pt idx="7">
                  <c:v> EVENTS (HOTEL FEE) </c:v>
                </c:pt>
                <c:pt idx="8">
                  <c:v> TOURISM SERVICES </c:v>
                </c:pt>
                <c:pt idx="9">
                  <c:v> PCET (STUDY PENANG) </c:v>
                </c:pt>
                <c:pt idx="10">
                  <c:v> PMED </c:v>
                </c:pt>
                <c:pt idx="11">
                  <c:v> STATE EXCO </c:v>
                </c:pt>
                <c:pt idx="12">
                  <c:v> MOTAC (51TH APEC MEETING) </c:v>
                </c:pt>
              </c:strCache>
            </c:strRef>
          </c:cat>
          <c:val>
            <c:numRef>
              <c:f>Graph!$D$4:$D$16</c:f>
              <c:numCache>
                <c:formatCode>_("RM"* #,##0_);_("RM"* \(#,##0\);_("RM"* "-"_);_(@_)</c:formatCode>
                <c:ptCount val="13"/>
                <c:pt idx="0">
                  <c:v>1718011.3</c:v>
                </c:pt>
                <c:pt idx="1">
                  <c:v>58799</c:v>
                </c:pt>
                <c:pt idx="2">
                  <c:v>1100542.04</c:v>
                </c:pt>
                <c:pt idx="3">
                  <c:v>0</c:v>
                </c:pt>
                <c:pt idx="4">
                  <c:v>2524466.94</c:v>
                </c:pt>
                <c:pt idx="6">
                  <c:v>3782822.73</c:v>
                </c:pt>
                <c:pt idx="8">
                  <c:v>571091.81999999995</c:v>
                </c:pt>
                <c:pt idx="9">
                  <c:v>194405.81</c:v>
                </c:pt>
                <c:pt idx="10">
                  <c:v>0</c:v>
                </c:pt>
                <c:pt idx="1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5938-4911-9BDA-8B63BBDD2BF1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extLst>
          <c:ext xmlns:c15="http://schemas.microsoft.com/office/drawing/2012/chart" uri="{02D57815-91ED-43cb-92C2-25804820EDAC}">
            <c15:filteredPi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Graph!$B$4</c15:sqref>
                        </c15:formulaRef>
                      </c:ext>
                    </c:extLst>
                    <c:strCache>
                      <c:ptCount val="1"/>
                      <c:pt idx="0">
                        <c:v> OPEX 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C-5938-4911-9BDA-8B63BBDD2BF1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E-5938-4911-9BDA-8B63BBDD2BF1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0-5938-4911-9BDA-8B63BBDD2BF1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2-5938-4911-9BDA-8B63BBDD2BF1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4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4-5938-4911-9BDA-8B63BBDD2BF1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6-5938-4911-9BDA-8B63BBDD2BF1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2">
                        <a:lumMod val="80000"/>
                        <a:lumOff val="2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8-5938-4911-9BDA-8B63BBDD2BF1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4">
                        <a:lumMod val="80000"/>
                        <a:lumOff val="2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A-5938-4911-9BDA-8B63BBDD2BF1}"/>
                    </c:ext>
                  </c:extLst>
                </c:dPt>
                <c:dPt>
                  <c:idx val="8"/>
                  <c:bubble3D val="0"/>
                  <c:spPr>
                    <a:solidFill>
                      <a:schemeClr val="accent6">
                        <a:lumMod val="80000"/>
                        <a:lumOff val="2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C-5938-4911-9BDA-8B63BBDD2BF1}"/>
                    </c:ext>
                  </c:extLst>
                </c:dPt>
                <c:dPt>
                  <c:idx val="9"/>
                  <c:bubble3D val="0"/>
                  <c:spPr>
                    <a:solidFill>
                      <a:schemeClr val="accent2">
                        <a:lumMod val="8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E-5938-4911-9BDA-8B63BBDD2BF1}"/>
                    </c:ext>
                  </c:extLst>
                </c:dPt>
                <c:dPt>
                  <c:idx val="10"/>
                  <c:bubble3D val="0"/>
                  <c:spPr>
                    <a:solidFill>
                      <a:schemeClr val="accent4">
                        <a:lumMod val="8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30-5938-4911-9BDA-8B63BBDD2BF1}"/>
                    </c:ext>
                  </c:extLst>
                </c:dPt>
                <c:dPt>
                  <c:idx val="11"/>
                  <c:bubble3D val="0"/>
                  <c:spPr>
                    <a:solidFill>
                      <a:schemeClr val="accent6">
                        <a:lumMod val="8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32-5938-4911-9BDA-8B63BBDD2BF1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1"/>
                  <c:showSerName val="0"/>
                  <c:showPercent val="1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>
                    <c:ext uri="{CE6537A1-D6FC-4f65-9D91-7224C49458BB}"/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Graph!$B$4:$B$16</c15:sqref>
                        </c15:formulaRef>
                      </c:ext>
                    </c:extLst>
                    <c:strCache>
                      <c:ptCount val="13"/>
                      <c:pt idx="0">
                        <c:v> OPEX </c:v>
                      </c:pt>
                      <c:pt idx="1">
                        <c:v> CAPEX </c:v>
                      </c:pt>
                      <c:pt idx="2">
                        <c:v> MARKETING/PROMOTION </c:v>
                      </c:pt>
                      <c:pt idx="4">
                        <c:v> COMMS </c:v>
                      </c:pt>
                      <c:pt idx="6">
                        <c:v> EVENTS </c:v>
                      </c:pt>
                      <c:pt idx="7">
                        <c:v> EVENTS (HOTEL FEE) </c:v>
                      </c:pt>
                      <c:pt idx="8">
                        <c:v> TOURISM SERVICES </c:v>
                      </c:pt>
                      <c:pt idx="9">
                        <c:v> PCET (STUDY PENANG) </c:v>
                      </c:pt>
                      <c:pt idx="10">
                        <c:v> PMED </c:v>
                      </c:pt>
                      <c:pt idx="11">
                        <c:v> STATE EXCO </c:v>
                      </c:pt>
                      <c:pt idx="12">
                        <c:v> MOTAC (51TH APEC MEETING) 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Graph!$B$5:$B$16</c15:sqref>
                        </c15:formulaRef>
                      </c:ext>
                    </c:extLst>
                    <c:numCache>
                      <c:formatCode>_(* #,##0_);_(* \(#,##0\);_(* "-"??_);_(@_)</c:formatCode>
                      <c:ptCount val="12"/>
                      <c:pt idx="0">
                        <c:v>0</c:v>
                      </c:pt>
                      <c:pt idx="1">
                        <c:v>0</c:v>
                      </c:pt>
                      <c:pt idx="3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33-5938-4911-9BDA-8B63BBDD2BF1}"/>
                  </c:ext>
                </c:extLst>
              </c15:ser>
            </c15:filteredPieSeries>
          </c:ext>
        </c:extLst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15969502453497664"/>
          <c:y val="2.62677824613946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sng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0816311004602675E-2"/>
          <c:y val="0.23312185815029768"/>
          <c:w val="0.29102447791852104"/>
          <c:h val="0.70330022627522848"/>
        </c:manualLayout>
      </c:layout>
      <c:pieChart>
        <c:varyColors val="1"/>
        <c:ser>
          <c:idx val="0"/>
          <c:order val="0"/>
          <c:tx>
            <c:strRef>
              <c:f>Graph!$C$3</c:f>
              <c:strCache>
                <c:ptCount val="1"/>
                <c:pt idx="0">
                  <c:v> 2014 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Graph!$B$4:$B$14</c:f>
              <c:strCache>
                <c:ptCount val="11"/>
                <c:pt idx="0">
                  <c:v> OPEX </c:v>
                </c:pt>
                <c:pt idx="1">
                  <c:v> CAPEX </c:v>
                </c:pt>
                <c:pt idx="2">
                  <c:v> MARKETING/PROMOTION </c:v>
                </c:pt>
                <c:pt idx="3">
                  <c:v> MARKETING/PROMOTION (HoTEL FEE) </c:v>
                </c:pt>
                <c:pt idx="4">
                  <c:v> COMMS </c:v>
                </c:pt>
                <c:pt idx="5">
                  <c:v> COMMS (HOTEL FEE) </c:v>
                </c:pt>
                <c:pt idx="6">
                  <c:v> EVENTS </c:v>
                </c:pt>
                <c:pt idx="7">
                  <c:v> EVENTS (HOTEL FEE) </c:v>
                </c:pt>
                <c:pt idx="8">
                  <c:v> TOURISM SERVICES </c:v>
                </c:pt>
                <c:pt idx="9">
                  <c:v> PCET (STUDY PENANG) </c:v>
                </c:pt>
                <c:pt idx="10">
                  <c:v> PMED </c:v>
                </c:pt>
              </c:strCache>
            </c:strRef>
          </c:cat>
          <c:val>
            <c:numRef>
              <c:f>Graph!$C$4:$C$14</c:f>
            </c:numRef>
          </c:val>
          <c:extLst>
            <c:ext xmlns:c16="http://schemas.microsoft.com/office/drawing/2014/chart" uri="{C3380CC4-5D6E-409C-BE32-E72D297353CC}">
              <c16:uniqueId val="{00000000-0149-4C18-A7E2-46408A6FCBE6}"/>
            </c:ext>
          </c:extLst>
        </c:ser>
        <c:ser>
          <c:idx val="1"/>
          <c:order val="1"/>
          <c:tx>
            <c:strRef>
              <c:f>Graph!$D$3</c:f>
              <c:strCache>
                <c:ptCount val="1"/>
                <c:pt idx="0">
                  <c:v> 2015 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Graph!$B$4:$B$14</c:f>
              <c:strCache>
                <c:ptCount val="11"/>
                <c:pt idx="0">
                  <c:v> OPEX </c:v>
                </c:pt>
                <c:pt idx="1">
                  <c:v> CAPEX </c:v>
                </c:pt>
                <c:pt idx="2">
                  <c:v> MARKETING/PROMOTION </c:v>
                </c:pt>
                <c:pt idx="3">
                  <c:v> MARKETING/PROMOTION (HoTEL FEE) </c:v>
                </c:pt>
                <c:pt idx="4">
                  <c:v> COMMS </c:v>
                </c:pt>
                <c:pt idx="5">
                  <c:v> COMMS (HOTEL FEE) </c:v>
                </c:pt>
                <c:pt idx="6">
                  <c:v> EVENTS </c:v>
                </c:pt>
                <c:pt idx="7">
                  <c:v> EVENTS (HOTEL FEE) </c:v>
                </c:pt>
                <c:pt idx="8">
                  <c:v> TOURISM SERVICES </c:v>
                </c:pt>
                <c:pt idx="9">
                  <c:v> PCET (STUDY PENANG) </c:v>
                </c:pt>
                <c:pt idx="10">
                  <c:v> PMED </c:v>
                </c:pt>
              </c:strCache>
            </c:strRef>
          </c:cat>
          <c:val>
            <c:numRef>
              <c:f>Graph!$D$4:$D$14</c:f>
            </c:numRef>
          </c:val>
          <c:extLst>
            <c:ext xmlns:c16="http://schemas.microsoft.com/office/drawing/2014/chart" uri="{C3380CC4-5D6E-409C-BE32-E72D297353CC}">
              <c16:uniqueId val="{00000001-0149-4C18-A7E2-46408A6FCBE6}"/>
            </c:ext>
          </c:extLst>
        </c:ser>
        <c:ser>
          <c:idx val="2"/>
          <c:order val="2"/>
          <c:tx>
            <c:strRef>
              <c:f>Graph!$E$3</c:f>
              <c:strCache>
                <c:ptCount val="1"/>
                <c:pt idx="0">
                  <c:v> 2016 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149-4C18-A7E2-46408A6FCBE6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149-4C18-A7E2-46408A6FCBE6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149-4C18-A7E2-46408A6FCBE6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149-4C18-A7E2-46408A6FCBE6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149-4C18-A7E2-46408A6FCBE6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0149-4C18-A7E2-46408A6FCBE6}"/>
              </c:ext>
            </c:extLst>
          </c:dPt>
          <c:dPt>
            <c:idx val="6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0149-4C18-A7E2-46408A6FCBE6}"/>
              </c:ext>
            </c:extLst>
          </c:dPt>
          <c:dPt>
            <c:idx val="7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0149-4C18-A7E2-46408A6FCBE6}"/>
              </c:ext>
            </c:extLst>
          </c:dPt>
          <c:dPt>
            <c:idx val="8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0149-4C18-A7E2-46408A6FCBE6}"/>
              </c:ext>
            </c:extLst>
          </c:dPt>
          <c:dPt>
            <c:idx val="9"/>
            <c:bubble3D val="0"/>
            <c:spPr>
              <a:solidFill>
                <a:schemeClr val="accent2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0149-4C18-A7E2-46408A6FCBE6}"/>
              </c:ext>
            </c:extLst>
          </c:dPt>
          <c:dPt>
            <c:idx val="10"/>
            <c:bubble3D val="0"/>
            <c:spPr>
              <a:solidFill>
                <a:schemeClr val="accent4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0149-4C18-A7E2-46408A6FCBE6}"/>
              </c:ext>
            </c:extLst>
          </c:dPt>
          <c:dLbls>
            <c:dLbl>
              <c:idx val="2"/>
              <c:layout>
                <c:manualLayout>
                  <c:x val="-0.10222583590094717"/>
                  <c:y val="-4.461363378344775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149-4C18-A7E2-46408A6FCBE6}"/>
                </c:ext>
              </c:extLst>
            </c:dLbl>
            <c:dLbl>
              <c:idx val="3"/>
              <c:layout>
                <c:manualLayout>
                  <c:x val="-7.4267659477347939E-2"/>
                  <c:y val="-6.5499623334247997E-2"/>
                </c:manualLayout>
              </c:layout>
              <c:tx>
                <c:rich>
                  <a:bodyPr/>
                  <a:lstStyle/>
                  <a:p>
                    <a:fld id="{169BC458-016D-410B-BD9E-755ACA2D905F}" type="CATEGORYNAME">
                      <a:rPr lang="en-MY" smtClean="0"/>
                      <a:pPr/>
                      <a:t>[CATEGORY NAME]</a:t>
                    </a:fld>
                    <a:r>
                      <a:rPr lang="en-MY" dirty="0"/>
                      <a:t> </a:t>
                    </a:r>
                    <a:fld id="{555ADA45-F7A2-4B39-AA54-9F37A99A5345}" type="PERCENTAGE">
                      <a:rPr lang="en-MY" baseline="0" smtClean="0"/>
                      <a:pPr/>
                      <a:t>[PERCENTAGE]</a:t>
                    </a:fld>
                    <a:endParaRPr lang="en-MY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0149-4C18-A7E2-46408A6FCB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Graph!$B$4:$B$14</c:f>
              <c:strCache>
                <c:ptCount val="11"/>
                <c:pt idx="0">
                  <c:v> OPEX </c:v>
                </c:pt>
                <c:pt idx="1">
                  <c:v> CAPEX </c:v>
                </c:pt>
                <c:pt idx="2">
                  <c:v> MARKETING/PROMOTION </c:v>
                </c:pt>
                <c:pt idx="3">
                  <c:v> MARKETING/PROMOTION (HoTEL FEE) </c:v>
                </c:pt>
                <c:pt idx="4">
                  <c:v> COMMS </c:v>
                </c:pt>
                <c:pt idx="5">
                  <c:v> COMMS (HOTEL FEE) </c:v>
                </c:pt>
                <c:pt idx="6">
                  <c:v> EVENTS </c:v>
                </c:pt>
                <c:pt idx="7">
                  <c:v> EVENTS (HOTEL FEE) </c:v>
                </c:pt>
                <c:pt idx="8">
                  <c:v> TOURISM SERVICES </c:v>
                </c:pt>
                <c:pt idx="9">
                  <c:v> PCET (STUDY PENANG) </c:v>
                </c:pt>
                <c:pt idx="10">
                  <c:v> PMED </c:v>
                </c:pt>
              </c:strCache>
            </c:strRef>
          </c:cat>
          <c:val>
            <c:numRef>
              <c:f>Graph!$E$4:$E$14</c:f>
              <c:numCache>
                <c:formatCode>_("RM"* #,##0_);_("RM"* \(#,##0\);_("RM"* "-"_);_(@_)</c:formatCode>
                <c:ptCount val="11"/>
                <c:pt idx="0">
                  <c:v>1698778.8099999998</c:v>
                </c:pt>
                <c:pt idx="1">
                  <c:v>20192.45</c:v>
                </c:pt>
                <c:pt idx="2">
                  <c:v>1454586.5700000005</c:v>
                </c:pt>
                <c:pt idx="3">
                  <c:v>769168.27</c:v>
                </c:pt>
                <c:pt idx="4">
                  <c:v>2134581.3599999994</c:v>
                </c:pt>
                <c:pt idx="6">
                  <c:v>1925569.9100000001</c:v>
                </c:pt>
                <c:pt idx="7">
                  <c:v>460059.22</c:v>
                </c:pt>
                <c:pt idx="8">
                  <c:v>774829.92999999993</c:v>
                </c:pt>
                <c:pt idx="9">
                  <c:v>122496.15</c:v>
                </c:pt>
                <c:pt idx="10">
                  <c:v>49294.280000000013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0149-4C18-A7E2-46408A6FCBE6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sng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2520845226802325"/>
          <c:y val="0.25938964061169228"/>
          <c:w val="0.56385994225933522"/>
          <c:h val="0.69162565629238626"/>
        </c:manualLayout>
      </c:layout>
      <c:pieChart>
        <c:varyColors val="1"/>
        <c:ser>
          <c:idx val="0"/>
          <c:order val="0"/>
          <c:tx>
            <c:strRef>
              <c:f>Graph!$C$3</c:f>
              <c:strCache>
                <c:ptCount val="1"/>
                <c:pt idx="0">
                  <c:v> 2014 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(Graph!$B$4:$B$14,Graph!$B$16)</c:f>
              <c:strCache>
                <c:ptCount val="12"/>
                <c:pt idx="0">
                  <c:v> OPEX </c:v>
                </c:pt>
                <c:pt idx="1">
                  <c:v> CAPEX </c:v>
                </c:pt>
                <c:pt idx="2">
                  <c:v> MARKETING/PROMOTION </c:v>
                </c:pt>
                <c:pt idx="3">
                  <c:v> MARKETING/PROMOTION (HoTEL FEE) </c:v>
                </c:pt>
                <c:pt idx="4">
                  <c:v> COMMS </c:v>
                </c:pt>
                <c:pt idx="5">
                  <c:v> COMMS (HOTEL FEE) </c:v>
                </c:pt>
                <c:pt idx="6">
                  <c:v> EVENTS </c:v>
                </c:pt>
                <c:pt idx="7">
                  <c:v> EVENTS (HOTEL FEE) </c:v>
                </c:pt>
                <c:pt idx="8">
                  <c:v> TOURISM SERVICES </c:v>
                </c:pt>
                <c:pt idx="9">
                  <c:v> PCET (STUDY PENANG) </c:v>
                </c:pt>
                <c:pt idx="10">
                  <c:v> PMED </c:v>
                </c:pt>
                <c:pt idx="11">
                  <c:v> MOTAC (51TH APEC MEETING) </c:v>
                </c:pt>
              </c:strCache>
            </c:strRef>
          </c:cat>
          <c:val>
            <c:numRef>
              <c:f>(Graph!$C$4:$C$14,Graph!$C$16)</c:f>
            </c:numRef>
          </c:val>
          <c:extLst>
            <c:ext xmlns:c16="http://schemas.microsoft.com/office/drawing/2014/chart" uri="{C3380CC4-5D6E-409C-BE32-E72D297353CC}">
              <c16:uniqueId val="{00000000-777C-477C-842C-95496911C934}"/>
            </c:ext>
          </c:extLst>
        </c:ser>
        <c:ser>
          <c:idx val="1"/>
          <c:order val="1"/>
          <c:tx>
            <c:strRef>
              <c:f>Graph!$D$3</c:f>
              <c:strCache>
                <c:ptCount val="1"/>
                <c:pt idx="0">
                  <c:v> 2015 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(Graph!$B$4:$B$14,Graph!$B$16)</c:f>
              <c:strCache>
                <c:ptCount val="12"/>
                <c:pt idx="0">
                  <c:v> OPEX </c:v>
                </c:pt>
                <c:pt idx="1">
                  <c:v> CAPEX </c:v>
                </c:pt>
                <c:pt idx="2">
                  <c:v> MARKETING/PROMOTION </c:v>
                </c:pt>
                <c:pt idx="3">
                  <c:v> MARKETING/PROMOTION (HoTEL FEE) </c:v>
                </c:pt>
                <c:pt idx="4">
                  <c:v> COMMS </c:v>
                </c:pt>
                <c:pt idx="5">
                  <c:v> COMMS (HOTEL FEE) </c:v>
                </c:pt>
                <c:pt idx="6">
                  <c:v> EVENTS </c:v>
                </c:pt>
                <c:pt idx="7">
                  <c:v> EVENTS (HOTEL FEE) </c:v>
                </c:pt>
                <c:pt idx="8">
                  <c:v> TOURISM SERVICES </c:v>
                </c:pt>
                <c:pt idx="9">
                  <c:v> PCET (STUDY PENANG) </c:v>
                </c:pt>
                <c:pt idx="10">
                  <c:v> PMED </c:v>
                </c:pt>
                <c:pt idx="11">
                  <c:v> MOTAC (51TH APEC MEETING) </c:v>
                </c:pt>
              </c:strCache>
            </c:strRef>
          </c:cat>
          <c:val>
            <c:numRef>
              <c:f>(Graph!$D$4:$D$14,Graph!$D$16)</c:f>
            </c:numRef>
          </c:val>
          <c:extLst>
            <c:ext xmlns:c16="http://schemas.microsoft.com/office/drawing/2014/chart" uri="{C3380CC4-5D6E-409C-BE32-E72D297353CC}">
              <c16:uniqueId val="{00000001-777C-477C-842C-95496911C934}"/>
            </c:ext>
          </c:extLst>
        </c:ser>
        <c:ser>
          <c:idx val="2"/>
          <c:order val="2"/>
          <c:tx>
            <c:strRef>
              <c:f>Graph!$E$3</c:f>
              <c:strCache>
                <c:ptCount val="1"/>
                <c:pt idx="0">
                  <c:v> 2016 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(Graph!$B$4:$B$14,Graph!$B$16)</c:f>
              <c:strCache>
                <c:ptCount val="12"/>
                <c:pt idx="0">
                  <c:v> OPEX </c:v>
                </c:pt>
                <c:pt idx="1">
                  <c:v> CAPEX </c:v>
                </c:pt>
                <c:pt idx="2">
                  <c:v> MARKETING/PROMOTION </c:v>
                </c:pt>
                <c:pt idx="3">
                  <c:v> MARKETING/PROMOTION (HoTEL FEE) </c:v>
                </c:pt>
                <c:pt idx="4">
                  <c:v> COMMS </c:v>
                </c:pt>
                <c:pt idx="5">
                  <c:v> COMMS (HOTEL FEE) </c:v>
                </c:pt>
                <c:pt idx="6">
                  <c:v> EVENTS </c:v>
                </c:pt>
                <c:pt idx="7">
                  <c:v> EVENTS (HOTEL FEE) </c:v>
                </c:pt>
                <c:pt idx="8">
                  <c:v> TOURISM SERVICES </c:v>
                </c:pt>
                <c:pt idx="9">
                  <c:v> PCET (STUDY PENANG) </c:v>
                </c:pt>
                <c:pt idx="10">
                  <c:v> PMED </c:v>
                </c:pt>
                <c:pt idx="11">
                  <c:v> MOTAC (51TH APEC MEETING) </c:v>
                </c:pt>
              </c:strCache>
            </c:strRef>
          </c:cat>
          <c:val>
            <c:numRef>
              <c:f>(Graph!$E$4:$E$14,Graph!$E$16)</c:f>
            </c:numRef>
          </c:val>
          <c:extLst>
            <c:ext xmlns:c16="http://schemas.microsoft.com/office/drawing/2014/chart" uri="{C3380CC4-5D6E-409C-BE32-E72D297353CC}">
              <c16:uniqueId val="{00000002-777C-477C-842C-95496911C934}"/>
            </c:ext>
          </c:extLst>
        </c:ser>
        <c:ser>
          <c:idx val="3"/>
          <c:order val="3"/>
          <c:tx>
            <c:strRef>
              <c:f>Graph!$F$3</c:f>
              <c:strCache>
                <c:ptCount val="1"/>
                <c:pt idx="0">
                  <c:v> 2017 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777C-477C-842C-95496911C934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777C-477C-842C-95496911C934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777C-477C-842C-95496911C934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777C-477C-842C-95496911C934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777C-477C-842C-95496911C934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777C-477C-842C-95496911C934}"/>
              </c:ext>
            </c:extLst>
          </c:dPt>
          <c:dPt>
            <c:idx val="6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777C-477C-842C-95496911C934}"/>
              </c:ext>
            </c:extLst>
          </c:dPt>
          <c:dPt>
            <c:idx val="7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777C-477C-842C-95496911C934}"/>
              </c:ext>
            </c:extLst>
          </c:dPt>
          <c:dPt>
            <c:idx val="8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777C-477C-842C-95496911C934}"/>
              </c:ext>
            </c:extLst>
          </c:dPt>
          <c:dPt>
            <c:idx val="9"/>
            <c:bubble3D val="0"/>
            <c:spPr>
              <a:solidFill>
                <a:schemeClr val="accent2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777C-477C-842C-95496911C934}"/>
              </c:ext>
            </c:extLst>
          </c:dPt>
          <c:dPt>
            <c:idx val="10"/>
            <c:bubble3D val="0"/>
            <c:spPr>
              <a:solidFill>
                <a:schemeClr val="accent4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777C-477C-842C-95496911C934}"/>
              </c:ext>
            </c:extLst>
          </c:dPt>
          <c:dPt>
            <c:idx val="11"/>
            <c:bubble3D val="0"/>
            <c:spPr>
              <a:solidFill>
                <a:schemeClr val="accent6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A-777C-477C-842C-95496911C934}"/>
              </c:ext>
            </c:extLst>
          </c:dPt>
          <c:dLbls>
            <c:dLbl>
              <c:idx val="2"/>
              <c:layout>
                <c:manualLayout>
                  <c:x val="-0.10886086313468968"/>
                  <c:y val="5.033509233251927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10293756427625"/>
                      <c:h val="0.1510397491530191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777C-477C-842C-95496911C93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(Graph!$B$4:$B$14,Graph!$B$16)</c:f>
              <c:strCache>
                <c:ptCount val="12"/>
                <c:pt idx="0">
                  <c:v> OPEX </c:v>
                </c:pt>
                <c:pt idx="1">
                  <c:v> CAPEX </c:v>
                </c:pt>
                <c:pt idx="2">
                  <c:v> MARKETING/PROMOTION </c:v>
                </c:pt>
                <c:pt idx="3">
                  <c:v> MARKETING/PROMOTION (HoTEL FEE) </c:v>
                </c:pt>
                <c:pt idx="4">
                  <c:v> COMMS </c:v>
                </c:pt>
                <c:pt idx="5">
                  <c:v> COMMS (HOTEL FEE) </c:v>
                </c:pt>
                <c:pt idx="6">
                  <c:v> EVENTS </c:v>
                </c:pt>
                <c:pt idx="7">
                  <c:v> EVENTS (HOTEL FEE) </c:v>
                </c:pt>
                <c:pt idx="8">
                  <c:v> TOURISM SERVICES </c:v>
                </c:pt>
                <c:pt idx="9">
                  <c:v> PCET (STUDY PENANG) </c:v>
                </c:pt>
                <c:pt idx="10">
                  <c:v> PMED </c:v>
                </c:pt>
                <c:pt idx="11">
                  <c:v> MOTAC (51TH APEC MEETING) </c:v>
                </c:pt>
              </c:strCache>
            </c:strRef>
          </c:cat>
          <c:val>
            <c:numRef>
              <c:f>(Graph!$F$4:$F$14,Graph!$F$16)</c:f>
              <c:numCache>
                <c:formatCode>_("RM"* #,##0_);_("RM"* \(#,##0\);_("RM"* "-"_);_(@_)</c:formatCode>
                <c:ptCount val="12"/>
                <c:pt idx="0">
                  <c:v>1815437.7899999996</c:v>
                </c:pt>
                <c:pt idx="1">
                  <c:v>18402.8</c:v>
                </c:pt>
                <c:pt idx="2">
                  <c:v>2121337.36</c:v>
                </c:pt>
                <c:pt idx="3">
                  <c:v>1295171.7800000003</c:v>
                </c:pt>
                <c:pt idx="4">
                  <c:v>2214361.5599999996</c:v>
                </c:pt>
                <c:pt idx="5">
                  <c:v>434578.18</c:v>
                </c:pt>
                <c:pt idx="6">
                  <c:v>2466488.0600000005</c:v>
                </c:pt>
                <c:pt idx="7">
                  <c:v>3104387.77</c:v>
                </c:pt>
                <c:pt idx="8">
                  <c:v>627799.81000000006</c:v>
                </c:pt>
                <c:pt idx="9">
                  <c:v>161063.3600000001</c:v>
                </c:pt>
                <c:pt idx="10">
                  <c:v>101593.43000000002</c:v>
                </c:pt>
                <c:pt idx="11">
                  <c:v>91664.88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B-777C-477C-842C-95496911C934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16814913081516986"/>
          <c:y val="1.75118549742630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sng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0478146753394943E-2"/>
          <c:y val="0.18934222071463996"/>
          <c:w val="0.30793269047890753"/>
          <c:h val="0.74416122121517569"/>
        </c:manualLayout>
      </c:layout>
      <c:pieChart>
        <c:varyColors val="1"/>
        <c:ser>
          <c:idx val="0"/>
          <c:order val="0"/>
          <c:tx>
            <c:strRef>
              <c:f>Graph!$C$3</c:f>
              <c:strCache>
                <c:ptCount val="1"/>
                <c:pt idx="0">
                  <c:v> 2014 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Graph!$B$4:$B$16</c:f>
              <c:strCache>
                <c:ptCount val="13"/>
                <c:pt idx="0">
                  <c:v> OPEX </c:v>
                </c:pt>
                <c:pt idx="1">
                  <c:v> CAPEX </c:v>
                </c:pt>
                <c:pt idx="2">
                  <c:v> MARKETING/PROMOTION </c:v>
                </c:pt>
                <c:pt idx="3">
                  <c:v> MARKETING/PROMOTION (HoTEL FEE) </c:v>
                </c:pt>
                <c:pt idx="4">
                  <c:v> COMMS </c:v>
                </c:pt>
                <c:pt idx="5">
                  <c:v> COMMS (HOTEL FEE) </c:v>
                </c:pt>
                <c:pt idx="6">
                  <c:v> EVENTS </c:v>
                </c:pt>
                <c:pt idx="7">
                  <c:v> EVENTS (HOTEL FEE) </c:v>
                </c:pt>
                <c:pt idx="8">
                  <c:v> TOURISM SERVICES </c:v>
                </c:pt>
                <c:pt idx="9">
                  <c:v> PCET (STUDY PENANG) </c:v>
                </c:pt>
                <c:pt idx="10">
                  <c:v> PMED </c:v>
                </c:pt>
                <c:pt idx="11">
                  <c:v> STATE EXCO </c:v>
                </c:pt>
                <c:pt idx="12">
                  <c:v> MOTAC (51TH APEC MEETING) </c:v>
                </c:pt>
              </c:strCache>
            </c:strRef>
          </c:cat>
          <c:val>
            <c:numRef>
              <c:f>Graph!$C$4:$C$16</c:f>
            </c:numRef>
          </c:val>
          <c:extLst>
            <c:ext xmlns:c16="http://schemas.microsoft.com/office/drawing/2014/chart" uri="{C3380CC4-5D6E-409C-BE32-E72D297353CC}">
              <c16:uniqueId val="{00000000-357B-4514-8534-E11DAE8BDF8A}"/>
            </c:ext>
          </c:extLst>
        </c:ser>
        <c:ser>
          <c:idx val="1"/>
          <c:order val="1"/>
          <c:tx>
            <c:strRef>
              <c:f>Graph!$D$3</c:f>
              <c:strCache>
                <c:ptCount val="1"/>
                <c:pt idx="0">
                  <c:v> 2015 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Graph!$B$4:$B$16</c:f>
              <c:strCache>
                <c:ptCount val="13"/>
                <c:pt idx="0">
                  <c:v> OPEX </c:v>
                </c:pt>
                <c:pt idx="1">
                  <c:v> CAPEX </c:v>
                </c:pt>
                <c:pt idx="2">
                  <c:v> MARKETING/PROMOTION </c:v>
                </c:pt>
                <c:pt idx="3">
                  <c:v> MARKETING/PROMOTION (HoTEL FEE) </c:v>
                </c:pt>
                <c:pt idx="4">
                  <c:v> COMMS </c:v>
                </c:pt>
                <c:pt idx="5">
                  <c:v> COMMS (HOTEL FEE) </c:v>
                </c:pt>
                <c:pt idx="6">
                  <c:v> EVENTS </c:v>
                </c:pt>
                <c:pt idx="7">
                  <c:v> EVENTS (HOTEL FEE) </c:v>
                </c:pt>
                <c:pt idx="8">
                  <c:v> TOURISM SERVICES </c:v>
                </c:pt>
                <c:pt idx="9">
                  <c:v> PCET (STUDY PENANG) </c:v>
                </c:pt>
                <c:pt idx="10">
                  <c:v> PMED </c:v>
                </c:pt>
                <c:pt idx="11">
                  <c:v> STATE EXCO </c:v>
                </c:pt>
                <c:pt idx="12">
                  <c:v> MOTAC (51TH APEC MEETING) </c:v>
                </c:pt>
              </c:strCache>
            </c:strRef>
          </c:cat>
          <c:val>
            <c:numRef>
              <c:f>Graph!$D$4:$D$16</c:f>
            </c:numRef>
          </c:val>
          <c:extLst>
            <c:ext xmlns:c16="http://schemas.microsoft.com/office/drawing/2014/chart" uri="{C3380CC4-5D6E-409C-BE32-E72D297353CC}">
              <c16:uniqueId val="{00000001-357B-4514-8534-E11DAE8BDF8A}"/>
            </c:ext>
          </c:extLst>
        </c:ser>
        <c:ser>
          <c:idx val="2"/>
          <c:order val="2"/>
          <c:tx>
            <c:strRef>
              <c:f>Graph!$E$3</c:f>
              <c:strCache>
                <c:ptCount val="1"/>
                <c:pt idx="0">
                  <c:v> 2016 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Graph!$B$4:$B$16</c:f>
              <c:strCache>
                <c:ptCount val="13"/>
                <c:pt idx="0">
                  <c:v> OPEX </c:v>
                </c:pt>
                <c:pt idx="1">
                  <c:v> CAPEX </c:v>
                </c:pt>
                <c:pt idx="2">
                  <c:v> MARKETING/PROMOTION </c:v>
                </c:pt>
                <c:pt idx="3">
                  <c:v> MARKETING/PROMOTION (HoTEL FEE) </c:v>
                </c:pt>
                <c:pt idx="4">
                  <c:v> COMMS </c:v>
                </c:pt>
                <c:pt idx="5">
                  <c:v> COMMS (HOTEL FEE) </c:v>
                </c:pt>
                <c:pt idx="6">
                  <c:v> EVENTS </c:v>
                </c:pt>
                <c:pt idx="7">
                  <c:v> EVENTS (HOTEL FEE) </c:v>
                </c:pt>
                <c:pt idx="8">
                  <c:v> TOURISM SERVICES </c:v>
                </c:pt>
                <c:pt idx="9">
                  <c:v> PCET (STUDY PENANG) </c:v>
                </c:pt>
                <c:pt idx="10">
                  <c:v> PMED </c:v>
                </c:pt>
                <c:pt idx="11">
                  <c:v> STATE EXCO </c:v>
                </c:pt>
                <c:pt idx="12">
                  <c:v> MOTAC (51TH APEC MEETING) </c:v>
                </c:pt>
              </c:strCache>
            </c:strRef>
          </c:cat>
          <c:val>
            <c:numRef>
              <c:f>Graph!$E$4:$E$16</c:f>
            </c:numRef>
          </c:val>
          <c:extLst>
            <c:ext xmlns:c16="http://schemas.microsoft.com/office/drawing/2014/chart" uri="{C3380CC4-5D6E-409C-BE32-E72D297353CC}">
              <c16:uniqueId val="{00000002-357B-4514-8534-E11DAE8BDF8A}"/>
            </c:ext>
          </c:extLst>
        </c:ser>
        <c:ser>
          <c:idx val="3"/>
          <c:order val="3"/>
          <c:tx>
            <c:strRef>
              <c:f>Graph!$F$3</c:f>
              <c:strCache>
                <c:ptCount val="1"/>
                <c:pt idx="0">
                  <c:v> 2017 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Graph!$B$4:$B$16</c:f>
              <c:strCache>
                <c:ptCount val="13"/>
                <c:pt idx="0">
                  <c:v> OPEX </c:v>
                </c:pt>
                <c:pt idx="1">
                  <c:v> CAPEX </c:v>
                </c:pt>
                <c:pt idx="2">
                  <c:v> MARKETING/PROMOTION </c:v>
                </c:pt>
                <c:pt idx="3">
                  <c:v> MARKETING/PROMOTION (HoTEL FEE) </c:v>
                </c:pt>
                <c:pt idx="4">
                  <c:v> COMMS </c:v>
                </c:pt>
                <c:pt idx="5">
                  <c:v> COMMS (HOTEL FEE) </c:v>
                </c:pt>
                <c:pt idx="6">
                  <c:v> EVENTS </c:v>
                </c:pt>
                <c:pt idx="7">
                  <c:v> EVENTS (HOTEL FEE) </c:v>
                </c:pt>
                <c:pt idx="8">
                  <c:v> TOURISM SERVICES </c:v>
                </c:pt>
                <c:pt idx="9">
                  <c:v> PCET (STUDY PENANG) </c:v>
                </c:pt>
                <c:pt idx="10">
                  <c:v> PMED </c:v>
                </c:pt>
                <c:pt idx="11">
                  <c:v> STATE EXCO </c:v>
                </c:pt>
                <c:pt idx="12">
                  <c:v> MOTAC (51TH APEC MEETING) </c:v>
                </c:pt>
              </c:strCache>
            </c:strRef>
          </c:cat>
          <c:val>
            <c:numRef>
              <c:f>Graph!$F$4:$F$16</c:f>
            </c:numRef>
          </c:val>
          <c:extLst>
            <c:ext xmlns:c16="http://schemas.microsoft.com/office/drawing/2014/chart" uri="{C3380CC4-5D6E-409C-BE32-E72D297353CC}">
              <c16:uniqueId val="{00000003-357B-4514-8534-E11DAE8BDF8A}"/>
            </c:ext>
          </c:extLst>
        </c:ser>
        <c:ser>
          <c:idx val="4"/>
          <c:order val="4"/>
          <c:tx>
            <c:strRef>
              <c:f>Graph!$G$3</c:f>
              <c:strCache>
                <c:ptCount val="1"/>
                <c:pt idx="0">
                  <c:v> 2018 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57B-4514-8534-E11DAE8BDF8A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57B-4514-8534-E11DAE8BDF8A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57B-4514-8534-E11DAE8BDF8A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57B-4514-8534-E11DAE8BDF8A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57B-4514-8534-E11DAE8BDF8A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357B-4514-8534-E11DAE8BDF8A}"/>
              </c:ext>
            </c:extLst>
          </c:dPt>
          <c:dPt>
            <c:idx val="6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357B-4514-8534-E11DAE8BDF8A}"/>
              </c:ext>
            </c:extLst>
          </c:dPt>
          <c:dPt>
            <c:idx val="7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357B-4514-8534-E11DAE8BDF8A}"/>
              </c:ext>
            </c:extLst>
          </c:dPt>
          <c:dPt>
            <c:idx val="8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357B-4514-8534-E11DAE8BDF8A}"/>
              </c:ext>
            </c:extLst>
          </c:dPt>
          <c:dPt>
            <c:idx val="9"/>
            <c:bubble3D val="0"/>
            <c:spPr>
              <a:solidFill>
                <a:schemeClr val="accent2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357B-4514-8534-E11DAE8BDF8A}"/>
              </c:ext>
            </c:extLst>
          </c:dPt>
          <c:dPt>
            <c:idx val="10"/>
            <c:bubble3D val="0"/>
            <c:spPr>
              <a:solidFill>
                <a:schemeClr val="accent4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357B-4514-8534-E11DAE8BDF8A}"/>
              </c:ext>
            </c:extLst>
          </c:dPt>
          <c:dPt>
            <c:idx val="11"/>
            <c:bubble3D val="0"/>
            <c:spPr>
              <a:solidFill>
                <a:schemeClr val="accent6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357B-4514-8534-E11DAE8BDF8A}"/>
              </c:ext>
            </c:extLst>
          </c:dPt>
          <c:dPt>
            <c:idx val="12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357B-4514-8534-E11DAE8BDF8A}"/>
              </c:ext>
            </c:extLst>
          </c:dPt>
          <c:dLbls>
            <c:dLbl>
              <c:idx val="2"/>
              <c:layout>
                <c:manualLayout>
                  <c:x val="-0.10444453954125299"/>
                  <c:y val="3.801773155751173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57B-4514-8534-E11DAE8BDF8A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57B-4514-8534-E11DAE8BDF8A}"/>
                </c:ext>
              </c:extLst>
            </c:dLbl>
            <c:dLbl>
              <c:idx val="8"/>
              <c:layout>
                <c:manualLayout>
                  <c:x val="-2.7777777777777776E-2"/>
                  <c:y val="8.110332959655168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8876811594202896E-2"/>
                      <c:h val="0.1721999072469203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5-357B-4514-8534-E11DAE8BDF8A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357B-4514-8534-E11DAE8BDF8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Graph!$B$4:$B$16</c:f>
              <c:strCache>
                <c:ptCount val="13"/>
                <c:pt idx="0">
                  <c:v> OPEX </c:v>
                </c:pt>
                <c:pt idx="1">
                  <c:v> CAPEX </c:v>
                </c:pt>
                <c:pt idx="2">
                  <c:v> MARKETING/PROMOTION </c:v>
                </c:pt>
                <c:pt idx="3">
                  <c:v> MARKETING/PROMOTION (HoTEL FEE) </c:v>
                </c:pt>
                <c:pt idx="4">
                  <c:v> COMMS </c:v>
                </c:pt>
                <c:pt idx="5">
                  <c:v> COMMS (HOTEL FEE) </c:v>
                </c:pt>
                <c:pt idx="6">
                  <c:v> EVENTS </c:v>
                </c:pt>
                <c:pt idx="7">
                  <c:v> EVENTS (HOTEL FEE) </c:v>
                </c:pt>
                <c:pt idx="8">
                  <c:v> TOURISM SERVICES </c:v>
                </c:pt>
                <c:pt idx="9">
                  <c:v> PCET (STUDY PENANG) </c:v>
                </c:pt>
                <c:pt idx="10">
                  <c:v> PMED </c:v>
                </c:pt>
                <c:pt idx="11">
                  <c:v> STATE EXCO </c:v>
                </c:pt>
                <c:pt idx="12">
                  <c:v> MOTAC (51TH APEC MEETING) </c:v>
                </c:pt>
              </c:strCache>
            </c:strRef>
          </c:cat>
          <c:val>
            <c:numRef>
              <c:f>Graph!$G$4:$G$16</c:f>
              <c:numCache>
                <c:formatCode>_("RM"* #,##0_);_("RM"* \(#,##0\);_("RM"* "-"_);_(@_)</c:formatCode>
                <c:ptCount val="13"/>
                <c:pt idx="0">
                  <c:v>1752536.58</c:v>
                </c:pt>
                <c:pt idx="1">
                  <c:v>8063</c:v>
                </c:pt>
                <c:pt idx="2">
                  <c:v>2358088.7800000003</c:v>
                </c:pt>
                <c:pt idx="3">
                  <c:v>1664485.29</c:v>
                </c:pt>
                <c:pt idx="4">
                  <c:v>2268983.89</c:v>
                </c:pt>
                <c:pt idx="5">
                  <c:v>0</c:v>
                </c:pt>
                <c:pt idx="6">
                  <c:v>644075.44999999995</c:v>
                </c:pt>
                <c:pt idx="7">
                  <c:v>4362211.18</c:v>
                </c:pt>
                <c:pt idx="8">
                  <c:v>638931.99</c:v>
                </c:pt>
                <c:pt idx="9">
                  <c:v>139724.51999999999</c:v>
                </c:pt>
                <c:pt idx="10">
                  <c:v>99806.43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357B-4514-8534-E11DAE8BDF8A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C6068-FE1E-4F0B-94FA-140A63F11A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FF19C3-06BE-48DA-9B94-67D2F42D76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13DED2-A1CE-4A17-8890-712C77FE7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EBDB-BFCC-4EA1-96E4-1BF764116ED1}" type="datetimeFigureOut">
              <a:rPr lang="en-MY" smtClean="0"/>
              <a:t>1/4/2019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8CA813-E1C8-4186-AE48-E7A010DF5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593EA-69CF-475E-91A6-678D4D1AE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A56F-E651-4169-8D88-8EFFE2BD8D8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93925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01CEA-60A8-44FA-9220-52A9706A2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28FB97-38E3-499F-96FC-E409B62416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0C89C5-E8CD-4FF8-87F2-A72FBF40F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EBDB-BFCC-4EA1-96E4-1BF764116ED1}" type="datetimeFigureOut">
              <a:rPr lang="en-MY" smtClean="0"/>
              <a:t>1/4/2019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7C1EF5-2E9E-4EC3-8ACB-87DD78810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16303-ED4C-4474-9E2E-97AEFACE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A56F-E651-4169-8D88-8EFFE2BD8D8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58745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B9E78A-512E-461B-8A02-8BEA5E18E1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6A2DCA-3543-4575-99FC-C0FFC6F3A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B836CD-47DB-46F1-8011-AA6144A89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EBDB-BFCC-4EA1-96E4-1BF764116ED1}" type="datetimeFigureOut">
              <a:rPr lang="en-MY" smtClean="0"/>
              <a:t>1/4/2019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918655-E5E2-429D-928C-8FEFD0070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103331-46BE-456F-A6F4-CAF234735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A56F-E651-4169-8D88-8EFFE2BD8D8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1045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362C6-E142-4582-B599-BE7634170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34294-048A-4E12-9F45-11D39CA74B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FC9C39-ED7C-4C86-8093-4A9CB7CD5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EBDB-BFCC-4EA1-96E4-1BF764116ED1}" type="datetimeFigureOut">
              <a:rPr lang="en-MY" smtClean="0"/>
              <a:t>1/4/2019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4E039-4A15-4E6E-A238-BA44CAD53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93BB84-A27A-4F4C-8250-788DD464F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A56F-E651-4169-8D88-8EFFE2BD8D8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75891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3FCC2-B254-4F71-819F-B88EF6D11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3CA195-F0ED-4121-B83C-408DD2BEE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909347-A5E5-4737-B1FF-4C85DDB31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EBDB-BFCC-4EA1-96E4-1BF764116ED1}" type="datetimeFigureOut">
              <a:rPr lang="en-MY" smtClean="0"/>
              <a:t>1/4/2019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557C3C-3617-4DC9-9A0B-2996B2E27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76E5EF-32B5-4E65-A1B6-9B8C874F7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A56F-E651-4169-8D88-8EFFE2BD8D8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99419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F3FBC-7492-433D-8284-B9763A588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6AFAC-777A-4338-920A-468F5CB821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21BFC1-8F99-46E3-A778-C1CFD49B77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CDE3CB-3F19-4BB6-8A9A-04C202E92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EBDB-BFCC-4EA1-96E4-1BF764116ED1}" type="datetimeFigureOut">
              <a:rPr lang="en-MY" smtClean="0"/>
              <a:t>1/4/2019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BBAC3C-0A48-4795-B1AD-F0BC98B12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4D8EBB-DD04-41DC-BD5D-EB188E1E2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A56F-E651-4169-8D88-8EFFE2BD8D8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25402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C769E-7805-4C78-B43B-C28CBC37F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F0E863-CE76-4A5B-B3FF-38B3442699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80DB83-D547-4119-A178-B952ADCCAD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596945-F7D3-43AA-90B8-5AB2E5FAA5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A7809D-F2D8-4EF7-A84F-89DD5B1BA7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12653B-6A69-4024-8C22-8DDC13467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EBDB-BFCC-4EA1-96E4-1BF764116ED1}" type="datetimeFigureOut">
              <a:rPr lang="en-MY" smtClean="0"/>
              <a:t>1/4/2019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577A73-8651-496A-9AF6-7B5D9FA59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35E7EF-4AD8-4D2B-8F3F-F71A1E91B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A56F-E651-4169-8D88-8EFFE2BD8D8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79029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6853D-18E3-47F2-9BDB-AA001CAB7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38391-E43C-48A5-AE6A-6A235EEAE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EBDB-BFCC-4EA1-96E4-1BF764116ED1}" type="datetimeFigureOut">
              <a:rPr lang="en-MY" smtClean="0"/>
              <a:t>1/4/2019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5212B4-7E5F-4595-A2CE-E42282F39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4BE58D-1D10-4199-A3AD-19360EBB4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A56F-E651-4169-8D88-8EFFE2BD8D8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73409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833A4B-60D8-464D-9E46-39DEF6548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EBDB-BFCC-4EA1-96E4-1BF764116ED1}" type="datetimeFigureOut">
              <a:rPr lang="en-MY" smtClean="0"/>
              <a:t>1/4/2019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502355-ADDB-4086-AE04-B215BAF20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BADD0D-6D4B-46F1-BD67-F13FC655B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A56F-E651-4169-8D88-8EFFE2BD8D8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8446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DB59D-ACB1-4F93-BF86-7F2C18D42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8247E-A66B-4F74-9292-7DA8A4EB46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A5A80D-6548-4515-A185-B1A27ADC24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D9389E-1598-488B-810E-ADE8E6AE4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EBDB-BFCC-4EA1-96E4-1BF764116ED1}" type="datetimeFigureOut">
              <a:rPr lang="en-MY" smtClean="0"/>
              <a:t>1/4/2019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47B330-594A-40BD-8AD1-74DBD46BA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938BBB-73AB-4D0A-A6AE-8CE2C2E17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A56F-E651-4169-8D88-8EFFE2BD8D8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8315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ECCA1-11B4-48FC-BE69-7FC016696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462AD4-4AD6-47F0-A97D-AEA09B3F68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FD5130-9347-455C-9722-23E3F8C919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CE6B0B-E041-49B6-B88A-099407E4C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6EBDB-BFCC-4EA1-96E4-1BF764116ED1}" type="datetimeFigureOut">
              <a:rPr lang="en-MY" smtClean="0"/>
              <a:t>1/4/2019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3319F9-8228-4979-823D-E0EDBAB56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651B08-0D66-43B3-9513-814C274B0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9A56F-E651-4169-8D88-8EFFE2BD8D8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8095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AF1E7B-603F-413E-B137-1A85A4F17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5A8A1-F225-4753-A35C-2AC3C45BD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FCB048-89FF-4EF6-BF2A-A9E33DC647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6EBDB-BFCC-4EA1-96E4-1BF764116ED1}" type="datetimeFigureOut">
              <a:rPr lang="en-MY" smtClean="0"/>
              <a:t>1/4/2019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F2B66D-6525-4294-B44C-B45802658E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657BE5-D51E-495D-A248-D58E2EFED1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9A56F-E651-4169-8D88-8EFFE2BD8D8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58631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0231B4B-E58A-4D9A-90B8-13F7963F0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Penang Global Tourism Sdn Bhd</a:t>
            </a:r>
            <a:br>
              <a:rPr lang="en-US" dirty="0"/>
            </a:br>
            <a:r>
              <a:rPr lang="en-US" sz="3600" dirty="0"/>
              <a:t>Grant Received for Year 2014 - 2018</a:t>
            </a:r>
            <a:endParaRPr lang="en-MY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344DE2B-7169-475C-8662-E171F2AA68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2192312"/>
              </p:ext>
            </p:extLst>
          </p:nvPr>
        </p:nvGraphicFramePr>
        <p:xfrm>
          <a:off x="838199" y="1984270"/>
          <a:ext cx="10539866" cy="3488877"/>
        </p:xfrm>
        <a:graphic>
          <a:graphicData uri="http://schemas.openxmlformats.org/drawingml/2006/table">
            <a:tbl>
              <a:tblPr/>
              <a:tblGrid>
                <a:gridCol w="513523">
                  <a:extLst>
                    <a:ext uri="{9D8B030D-6E8A-4147-A177-3AD203B41FA5}">
                      <a16:colId xmlns:a16="http://schemas.microsoft.com/office/drawing/2014/main" val="1275751748"/>
                    </a:ext>
                  </a:extLst>
                </a:gridCol>
                <a:gridCol w="4409314">
                  <a:extLst>
                    <a:ext uri="{9D8B030D-6E8A-4147-A177-3AD203B41FA5}">
                      <a16:colId xmlns:a16="http://schemas.microsoft.com/office/drawing/2014/main" val="941190067"/>
                    </a:ext>
                  </a:extLst>
                </a:gridCol>
                <a:gridCol w="1162964">
                  <a:extLst>
                    <a:ext uri="{9D8B030D-6E8A-4147-A177-3AD203B41FA5}">
                      <a16:colId xmlns:a16="http://schemas.microsoft.com/office/drawing/2014/main" val="3049657259"/>
                    </a:ext>
                  </a:extLst>
                </a:gridCol>
                <a:gridCol w="1053819">
                  <a:extLst>
                    <a:ext uri="{9D8B030D-6E8A-4147-A177-3AD203B41FA5}">
                      <a16:colId xmlns:a16="http://schemas.microsoft.com/office/drawing/2014/main" val="2967387616"/>
                    </a:ext>
                  </a:extLst>
                </a:gridCol>
                <a:gridCol w="1122878">
                  <a:extLst>
                    <a:ext uri="{9D8B030D-6E8A-4147-A177-3AD203B41FA5}">
                      <a16:colId xmlns:a16="http://schemas.microsoft.com/office/drawing/2014/main" val="318512434"/>
                    </a:ext>
                  </a:extLst>
                </a:gridCol>
                <a:gridCol w="1133415">
                  <a:extLst>
                    <a:ext uri="{9D8B030D-6E8A-4147-A177-3AD203B41FA5}">
                      <a16:colId xmlns:a16="http://schemas.microsoft.com/office/drawing/2014/main" val="1428794910"/>
                    </a:ext>
                  </a:extLst>
                </a:gridCol>
                <a:gridCol w="1143953">
                  <a:extLst>
                    <a:ext uri="{9D8B030D-6E8A-4147-A177-3AD203B41FA5}">
                      <a16:colId xmlns:a16="http://schemas.microsoft.com/office/drawing/2014/main" val="1586447805"/>
                    </a:ext>
                  </a:extLst>
                </a:gridCol>
              </a:tblGrid>
              <a:tr h="57837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MY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MY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 of Grant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Grant Received (RM)</a:t>
                      </a:r>
                      <a:endParaRPr lang="en-MY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MY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MY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MY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MY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330974"/>
                  </a:ext>
                </a:extLst>
              </a:tr>
              <a:tr h="578370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6189174"/>
                  </a:ext>
                </a:extLst>
              </a:tr>
              <a:tr h="597027">
                <a:tc>
                  <a:txBody>
                    <a:bodyPr/>
                    <a:lstStyle/>
                    <a:p>
                      <a:pPr algn="l" fontAlgn="ctr"/>
                      <a:r>
                        <a:rPr lang="en-M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1 .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Akaun</a:t>
                      </a:r>
                      <a:r>
                        <a:rPr lang="en-M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MY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Amanah</a:t>
                      </a:r>
                      <a:r>
                        <a:rPr lang="en-M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MY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Jawatankuasa</a:t>
                      </a:r>
                      <a:r>
                        <a:rPr lang="en-M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MY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Induk</a:t>
                      </a:r>
                      <a:r>
                        <a:rPr lang="en-M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MY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Pelancongan</a:t>
                      </a:r>
                      <a:r>
                        <a:rPr lang="en-M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Negeri Pulau Pinang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7,361,300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9,849,012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7,943,000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8,361,300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7,361,300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7359691"/>
                  </a:ext>
                </a:extLst>
              </a:tr>
              <a:tr h="578370">
                <a:tc>
                  <a:txBody>
                    <a:bodyPr/>
                    <a:lstStyle/>
                    <a:p>
                      <a:pPr algn="l" fontAlgn="ctr"/>
                      <a:r>
                        <a:rPr lang="en-M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2 .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i-FI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Akaun Amanah Fi Majlis Tempatan Negeri Pulau Pinang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-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-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3,209,484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5,617,252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9,108,600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3898416"/>
                  </a:ext>
                </a:extLst>
              </a:tr>
              <a:tr h="578370">
                <a:tc>
                  <a:txBody>
                    <a:bodyPr/>
                    <a:lstStyle/>
                    <a:p>
                      <a:pPr algn="l" fontAlgn="ctr"/>
                      <a:r>
                        <a:rPr lang="en-M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Geran</a:t>
                      </a:r>
                      <a:r>
                        <a:rPr lang="en-M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MY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daripada</a:t>
                      </a:r>
                      <a:r>
                        <a:rPr lang="en-M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MOTAC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-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-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-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115,680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-  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2668293"/>
                  </a:ext>
                </a:extLst>
              </a:tr>
              <a:tr h="578370">
                <a:tc>
                  <a:txBody>
                    <a:bodyPr/>
                    <a:lstStyle/>
                    <a:p>
                      <a:pPr algn="l" fontAlgn="ctr"/>
                      <a:r>
                        <a:rPr lang="en-MY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MY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Jumlah</a:t>
                      </a:r>
                      <a:endParaRPr lang="en-MY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7,361,300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9,849,012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11,152,484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14,094,232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16,469,900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35591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3718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585F59D-D2D4-4D24-B200-14F688CE1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Penang Global Tourism Sdn Bhd</a:t>
            </a:r>
            <a:br>
              <a:rPr lang="en-US" dirty="0"/>
            </a:br>
            <a:r>
              <a:rPr lang="en-US" dirty="0"/>
              <a:t>Expenditure for Year 2014, 2015</a:t>
            </a:r>
            <a:endParaRPr lang="en-MY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216A5A8D-FC30-4D71-900B-508FFC9E2E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1032130"/>
              </p:ext>
            </p:extLst>
          </p:nvPr>
        </p:nvGraphicFramePr>
        <p:xfrm>
          <a:off x="692426" y="1881809"/>
          <a:ext cx="10515600" cy="4611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21EE8AC1-C8E1-4B36-8521-72609813E1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6956159"/>
              </p:ext>
            </p:extLst>
          </p:nvPr>
        </p:nvGraphicFramePr>
        <p:xfrm>
          <a:off x="5936974" y="1881810"/>
          <a:ext cx="5445401" cy="4611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22908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31216-EEEA-41C3-8059-ADD14419C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Penang Global Tourism Sdn Bhd</a:t>
            </a:r>
            <a:br>
              <a:rPr lang="en-US" dirty="0"/>
            </a:br>
            <a:r>
              <a:rPr lang="en-US" dirty="0"/>
              <a:t>Expenditure for Year 2016, 2017</a:t>
            </a:r>
            <a:endParaRPr lang="en-MY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6DB8D47-CFBD-4673-84D0-C157F06088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6054116"/>
              </p:ext>
            </p:extLst>
          </p:nvPr>
        </p:nvGraphicFramePr>
        <p:xfrm>
          <a:off x="1315278" y="1956280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6809AFB1-1849-4248-9E08-542DB2FC09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7038941"/>
              </p:ext>
            </p:extLst>
          </p:nvPr>
        </p:nvGraphicFramePr>
        <p:xfrm>
          <a:off x="6158948" y="1823484"/>
          <a:ext cx="5337313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81135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B37ED-3F76-45AC-875F-50D68B3AC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Penang Global Tourism Sdn Bhd</a:t>
            </a:r>
            <a:br>
              <a:rPr lang="en-US" dirty="0"/>
            </a:br>
            <a:r>
              <a:rPr lang="en-US" dirty="0"/>
              <a:t>Expenditure for Year 2018</a:t>
            </a:r>
            <a:endParaRPr lang="en-MY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6DB8D47-CFBD-4673-84D0-C157F06088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6592286"/>
              </p:ext>
            </p:extLst>
          </p:nvPr>
        </p:nvGraphicFramePr>
        <p:xfrm>
          <a:off x="838200" y="1982592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57539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119</Words>
  <Application>Microsoft Office PowerPoint</Application>
  <PresentationFormat>Widescreen</PresentationFormat>
  <Paragraphs>54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Penang Global Tourism Sdn Bhd Grant Received for Year 2014 - 2018</vt:lpstr>
      <vt:lpstr>Penang Global Tourism Sdn Bhd Expenditure for Year 2014, 2015</vt:lpstr>
      <vt:lpstr>Penang Global Tourism Sdn Bhd Expenditure for Year 2016, 2017</vt:lpstr>
      <vt:lpstr>Penang Global Tourism Sdn Bhd Expenditure for Year 2018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Penang Global Tourism Sdn Bhd Grant Received for Year 2014 - 2018</dc:title>
  <dc:creator>MICHELLE</dc:creator>
  <cp:lastModifiedBy>MICHELLE</cp:lastModifiedBy>
  <cp:revision>5</cp:revision>
  <dcterms:created xsi:type="dcterms:W3CDTF">2019-04-01T04:01:12Z</dcterms:created>
  <dcterms:modified xsi:type="dcterms:W3CDTF">2019-04-01T06:09:01Z</dcterms:modified>
</cp:coreProperties>
</file>