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MY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5126130067074965E-2"/>
          <c:y val="7.0461689589596727E-2"/>
          <c:w val="0.76949547973170018"/>
          <c:h val="0.7576677051933477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-0.14502576066880529"/>
                  <c:y val="6.7673553672444958E-2"/>
                </c:manualLayout>
              </c:layout>
              <c:tx>
                <c:rich>
                  <a:bodyPr/>
                  <a:lstStyle/>
                  <a:p>
                    <a:pPr>
                      <a:defRPr sz="1200" b="1"/>
                    </a:pPr>
                    <a:r>
                      <a:rPr lang="en-US" sz="1200"/>
                      <a:t>OPEX, RM1,518,606</a:t>
                    </a:r>
                    <a:br>
                      <a:rPr lang="en-US" sz="1200"/>
                    </a:br>
                    <a:r>
                      <a:rPr lang="en-US" sz="1200"/>
                      <a:t>19%</a:t>
                    </a:r>
                  </a:p>
                </c:rich>
              </c:tx>
              <c:spPr/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4314547487119663E-2"/>
                  <c:y val="-0.18572953424497726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CAPEX, RM102,698</a:t>
                    </a:r>
                    <a:br>
                      <a:rPr lang="en-US" sz="1200" dirty="0"/>
                    </a:br>
                    <a:r>
                      <a:rPr lang="en-US" sz="1200" dirty="0"/>
                      <a:t>1%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8759827056182E-2"/>
                  <c:y val="-0.14002522721704921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Marketing/Promotion, RM451,457</a:t>
                    </a:r>
                    <a:br>
                      <a:rPr lang="en-US" sz="1200" dirty="0"/>
                    </a:br>
                    <a:r>
                      <a:rPr lang="en-US" sz="1200" dirty="0"/>
                      <a:t>6%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955380577427821E-2"/>
                  <c:y val="-8.18228076544152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Communications, RM960,588</a:t>
                    </a:r>
                    <a:br>
                      <a:rPr lang="en-US" sz="1200"/>
                    </a:br>
                    <a:r>
                      <a:rPr lang="en-US" sz="1200"/>
                      <a:t>12%</a:t>
                    </a:r>
                    <a:endParaRPr lang="en-US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7.0798094682609121E-3"/>
                  <c:y val="5.5040662064625705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Events, RM483,840</a:t>
                    </a:r>
                    <a:br>
                      <a:rPr lang="en-US" sz="1200" dirty="0"/>
                    </a:br>
                    <a:r>
                      <a:rPr lang="en-US" sz="1200" dirty="0"/>
                      <a:t>6%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8.7233644405560418E-2"/>
                  <c:y val="5.3726687557985001E-2"/>
                </c:manualLayout>
              </c:layout>
              <c:tx>
                <c:rich>
                  <a:bodyPr/>
                  <a:lstStyle/>
                  <a:p>
                    <a:r>
                      <a:rPr lang="en-US" sz="1200"/>
                      <a:t>Tourism Services, RM186,848</a:t>
                    </a:r>
                    <a:br>
                      <a:rPr lang="en-US" sz="1200"/>
                    </a:br>
                    <a:r>
                      <a:rPr lang="en-US" sz="1200"/>
                      <a:t>2%</a:t>
                    </a:r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0.16383153494702052"/>
                  <c:y val="-9.1686564826093359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/>
                      <a:t>PCTE, RM3,463</a:t>
                    </a:r>
                    <a:br>
                      <a:rPr lang="en-US" sz="1200" b="1" dirty="0"/>
                    </a:br>
                    <a:r>
                      <a:rPr lang="en-US" sz="1200" b="1" dirty="0"/>
                      <a:t>0.04%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delete val="1"/>
            </c:dLbl>
            <c:dLbl>
              <c:idx val="8"/>
              <c:layout>
                <c:manualLayout>
                  <c:x val="0.18822044813842714"/>
                  <c:y val="-8.9448146173532569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State Tourism , RM4,436,070</a:t>
                    </a:r>
                    <a:br>
                      <a:rPr lang="en-US" sz="1200" dirty="0"/>
                    </a:br>
                    <a:r>
                      <a:rPr lang="en-US" sz="1200" dirty="0" smtClean="0"/>
                      <a:t>54</a:t>
                    </a:r>
                    <a:r>
                      <a:rPr lang="en-US" sz="1200" dirty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Sheet1!$A$3:$A$11</c:f>
              <c:strCache>
                <c:ptCount val="9"/>
                <c:pt idx="0">
                  <c:v>Operating Expenditure (OPEX)</c:v>
                </c:pt>
                <c:pt idx="1">
                  <c:v>Capital Expenditure (CAPEX)</c:v>
                </c:pt>
                <c:pt idx="2">
                  <c:v>Marketing/Promotion</c:v>
                </c:pt>
                <c:pt idx="3">
                  <c:v>Communications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PCTE</c:v>
                </c:pt>
                <c:pt idx="7">
                  <c:v>Branding</c:v>
                </c:pt>
                <c:pt idx="8">
                  <c:v>State Tourism </c:v>
                </c:pt>
              </c:strCache>
            </c:strRef>
          </c:cat>
          <c:val>
            <c:numRef>
              <c:f>Sheet1!$B$3:$B$11</c:f>
              <c:numCache>
                <c:formatCode>"RM"#,##0_);\("RM"#,##0\)</c:formatCode>
                <c:ptCount val="9"/>
                <c:pt idx="0">
                  <c:v>1518606</c:v>
                </c:pt>
                <c:pt idx="1">
                  <c:v>102698</c:v>
                </c:pt>
                <c:pt idx="2">
                  <c:v>451457</c:v>
                </c:pt>
                <c:pt idx="3">
                  <c:v>960588</c:v>
                </c:pt>
                <c:pt idx="4">
                  <c:v>483840</c:v>
                </c:pt>
                <c:pt idx="5">
                  <c:v>186848</c:v>
                </c:pt>
                <c:pt idx="6">
                  <c:v>3463</c:v>
                </c:pt>
                <c:pt idx="7">
                  <c:v>0</c:v>
                </c:pt>
                <c:pt idx="8">
                  <c:v>4436070</c:v>
                </c:pt>
              </c:numCache>
            </c:numRef>
          </c:val>
        </c:ser>
        <c:ser>
          <c:idx val="1"/>
          <c:order val="1"/>
          <c:explosion val="25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Lbls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Sheet1!$A$3:$A$11</c:f>
              <c:strCache>
                <c:ptCount val="9"/>
                <c:pt idx="0">
                  <c:v>Operating Expenditure (OPEX)</c:v>
                </c:pt>
                <c:pt idx="1">
                  <c:v>Capital Expenditure (CAPEX)</c:v>
                </c:pt>
                <c:pt idx="2">
                  <c:v>Marketing/Promotion</c:v>
                </c:pt>
                <c:pt idx="3">
                  <c:v>Communications</c:v>
                </c:pt>
                <c:pt idx="4">
                  <c:v>Events</c:v>
                </c:pt>
                <c:pt idx="5">
                  <c:v>Tourism Services</c:v>
                </c:pt>
                <c:pt idx="6">
                  <c:v>PCTE</c:v>
                </c:pt>
                <c:pt idx="7">
                  <c:v>Branding</c:v>
                </c:pt>
                <c:pt idx="8">
                  <c:v>State Tourism </c:v>
                </c:pt>
              </c:strCache>
            </c:strRef>
          </c:cat>
          <c:val>
            <c:numRef>
              <c:f>Sheet1!$C$3:$C$11</c:f>
              <c:numCache>
                <c:formatCode>0%</c:formatCode>
                <c:ptCount val="9"/>
                <c:pt idx="0">
                  <c:v>0.18647914857979977</c:v>
                </c:pt>
                <c:pt idx="1">
                  <c:v>1.2610931078138949E-2</c:v>
                </c:pt>
                <c:pt idx="2">
                  <c:v>5.5437234529819232E-2</c:v>
                </c:pt>
                <c:pt idx="3">
                  <c:v>0.11795662099054838</c:v>
                </c:pt>
                <c:pt idx="4">
                  <c:v>5.9413746059774765E-2</c:v>
                </c:pt>
                <c:pt idx="5">
                  <c:v>2.2944236986972545E-2</c:v>
                </c:pt>
                <c:pt idx="6" formatCode="0.00%">
                  <c:v>4.2524347429935517E-4</c:v>
                </c:pt>
                <c:pt idx="7">
                  <c:v>0</c:v>
                </c:pt>
                <c:pt idx="8">
                  <c:v>0.544732838300647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44096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005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0051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903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18923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26514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13663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696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0648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9530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1864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A200-7DE5-402E-B3E0-C1AA83F91EE3}" type="datetimeFigureOut">
              <a:rPr lang="en-MY" smtClean="0"/>
              <a:t>16/12/2013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43E80-75A8-4D61-8472-15A1C5344F9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0344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PGT Expenditure 2012 </a:t>
            </a:r>
            <a:endParaRPr lang="en-MY" dirty="0"/>
          </a:p>
        </p:txBody>
      </p:sp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367211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1174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PGT Expenditure 2012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PGT Expenditure 2012 </dc:title>
  <dc:creator>Michelle</dc:creator>
  <cp:lastModifiedBy>Michelle</cp:lastModifiedBy>
  <cp:revision>1</cp:revision>
  <dcterms:created xsi:type="dcterms:W3CDTF">2013-12-16T10:05:59Z</dcterms:created>
  <dcterms:modified xsi:type="dcterms:W3CDTF">2013-12-16T10:08:31Z</dcterms:modified>
</cp:coreProperties>
</file>