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491719828006367E-2"/>
          <c:y val="0.11244781519165403"/>
          <c:w val="0.80530725268694925"/>
          <c:h val="0.78620391748491236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305005650084661"/>
                  <c:y val="-4.3945032766608189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OPEX,  RM967,814</a:t>
                    </a:r>
                    <a:br>
                      <a:rPr lang="en-US" sz="1200"/>
                    </a:br>
                    <a:r>
                      <a:rPr lang="en-US" sz="1200"/>
                      <a:t>17% 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355745937534976E-2"/>
                  <c:y val="-8.3667648947520337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CAPEX,  RM25,740</a:t>
                    </a:r>
                    <a:br>
                      <a:rPr lang="en-US" sz="1200"/>
                    </a:br>
                    <a:r>
                      <a:rPr lang="en-US" sz="1200"/>
                      <a:t>0.45%</a:t>
                    </a:r>
                    <a:br>
                      <a:rPr lang="en-US" sz="1200"/>
                    </a:br>
                    <a:r>
                      <a:rPr lang="en-US" sz="1200"/>
                      <a:t> 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334286446656341E-2"/>
                  <c:y val="9.1765730495548935E-3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Marketing/</a:t>
                    </a:r>
                    <a:br>
                      <a:rPr lang="en-US" sz="1200"/>
                    </a:br>
                    <a:r>
                      <a:rPr lang="en-US" sz="1200"/>
                      <a:t>Promotion,  RM461,568</a:t>
                    </a:r>
                    <a:br>
                      <a:rPr lang="en-US" sz="1200"/>
                    </a:br>
                    <a:r>
                      <a:rPr lang="en-US" sz="1200"/>
                      <a:t>8% 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549495102658247E-2"/>
                  <c:y val="-0.1439989354921808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Comm,  RM940,637</a:t>
                    </a:r>
                    <a:br>
                      <a:rPr lang="en-US" sz="1200"/>
                    </a:br>
                    <a:r>
                      <a:rPr lang="en-US" sz="1200"/>
                      <a:t>17% 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200"/>
                      <a:t>Events,  RM191,903</a:t>
                    </a:r>
                    <a:br>
                      <a:rPr lang="en-US" sz="1200"/>
                    </a:br>
                    <a:r>
                      <a:rPr lang="en-US" sz="1200"/>
                      <a:t>3% 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200"/>
                      <a:t>Tourism Services,  RM127,425</a:t>
                    </a:r>
                    <a:br>
                      <a:rPr lang="en-US" sz="1200"/>
                    </a:br>
                    <a:r>
                      <a:rPr lang="en-US" sz="1200"/>
                      <a:t>2% 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200"/>
                      <a:t>PCTE,</a:t>
                    </a:r>
                    <a:br>
                      <a:rPr lang="en-US" sz="1200"/>
                    </a:br>
                    <a:r>
                      <a:rPr lang="en-US" sz="1200"/>
                      <a:t>RM10,947
0.19%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15428247535082873"/>
                  <c:y val="-0.10485467567361474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STATE EXCO,  RM2,933,654</a:t>
                    </a:r>
                    <a:br>
                      <a:rPr lang="en-US" sz="1200"/>
                    </a:br>
                    <a:r>
                      <a:rPr lang="en-US" sz="1200"/>
                      <a:t>52% </a:t>
                    </a:r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Chart!$A$3:$A$10</c:f>
              <c:strCache>
                <c:ptCount val="8"/>
                <c:pt idx="0">
                  <c:v>OPEX</c:v>
                </c:pt>
                <c:pt idx="1">
                  <c:v>CAPEX</c:v>
                </c:pt>
                <c:pt idx="2">
                  <c:v>Marketing/Promotion</c:v>
                </c:pt>
                <c:pt idx="3">
                  <c:v>Comm</c:v>
                </c:pt>
                <c:pt idx="4">
                  <c:v>Events</c:v>
                </c:pt>
                <c:pt idx="5">
                  <c:v>Tourism Services</c:v>
                </c:pt>
                <c:pt idx="6">
                  <c:v>PCTE</c:v>
                </c:pt>
                <c:pt idx="7">
                  <c:v>STATE EXCO</c:v>
                </c:pt>
              </c:strCache>
            </c:strRef>
          </c:cat>
          <c:val>
            <c:numRef>
              <c:f>Chart!$B$3:$B$10</c:f>
              <c:numCache>
                <c:formatCode>_("RM"* #,##0_);_("RM"* \(#,##0\);_("RM"* "-"_);_(@_)</c:formatCode>
                <c:ptCount val="8"/>
                <c:pt idx="0">
                  <c:v>967813.49999999965</c:v>
                </c:pt>
                <c:pt idx="1">
                  <c:v>25740</c:v>
                </c:pt>
                <c:pt idx="2">
                  <c:v>461568.05000000005</c:v>
                </c:pt>
                <c:pt idx="3">
                  <c:v>940637.04</c:v>
                </c:pt>
                <c:pt idx="4">
                  <c:v>191902.62</c:v>
                </c:pt>
                <c:pt idx="5">
                  <c:v>127424.87</c:v>
                </c:pt>
                <c:pt idx="6">
                  <c:v>10947.02</c:v>
                </c:pt>
                <c:pt idx="7">
                  <c:v>2933654.0799999996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69483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94313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55095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5509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64320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45444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1909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4279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709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0118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6721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95D03-EF2B-4D0C-8043-CB5E15A20114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8B703-3078-424E-AF02-48D4D57BA95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29136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PGT Expenditure 2013 (As of Oct)</a:t>
            </a:r>
            <a:endParaRPr lang="en-MY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090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PGT Expenditure 2013 (As of Oct)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PGT Expenditure 2013 (As of Oct)</dc:title>
  <dc:creator>Michelle</dc:creator>
  <cp:lastModifiedBy>Michelle</cp:lastModifiedBy>
  <cp:revision>1</cp:revision>
  <dcterms:created xsi:type="dcterms:W3CDTF">2013-12-16T07:39:37Z</dcterms:created>
  <dcterms:modified xsi:type="dcterms:W3CDTF">2013-12-16T07:40:31Z</dcterms:modified>
</cp:coreProperties>
</file>