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499" r:id="rId2"/>
    <p:sldId id="497" r:id="rId3"/>
    <p:sldId id="498" r:id="rId4"/>
    <p:sldId id="500" r:id="rId5"/>
    <p:sldId id="501" r:id="rId6"/>
    <p:sldId id="481" r:id="rId7"/>
    <p:sldId id="50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94624" autoAdjust="0"/>
  </p:normalViewPr>
  <p:slideViewPr>
    <p:cSldViewPr snapToGrid="0" snapToObjects="1">
      <p:cViewPr>
        <p:scale>
          <a:sx n="68" d="100"/>
          <a:sy n="68" d="100"/>
        </p:scale>
        <p:origin x="-136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C82C7-0183-4780-81B8-BAD702A9FCCC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148D7-C220-459D-A64C-6C00AA2EBD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19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148D7-C220-459D-A64C-6C00AA2EBD5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148D7-C220-459D-A64C-6C00AA2EBD5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148D7-C220-459D-A64C-6C00AA2EBD5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Objective/Target</a:t>
            </a:r>
            <a:r>
              <a:rPr lang="en-US" baseline="0" dirty="0" smtClean="0"/>
              <a:t> Consumer define/Habit/Rationale (cost? Coverage and Spots?)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1F983-6494-455B-B036-4F4E9312418A}" type="slidenum">
              <a:rPr lang="en-MY" smtClean="0"/>
              <a:pPr/>
              <a:t>4</a:t>
            </a:fld>
            <a:endParaRPr lang="en-MY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Objective/Target</a:t>
            </a:r>
            <a:r>
              <a:rPr lang="en-US" baseline="0" dirty="0" smtClean="0"/>
              <a:t> Consumer define/Habit/Rationale (cost? Coverage and Spots?)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1F983-6494-455B-B036-4F4E9312418A}" type="slidenum">
              <a:rPr lang="en-MY" smtClean="0"/>
              <a:pPr/>
              <a:t>5</a:t>
            </a:fld>
            <a:endParaRPr lang="en-MY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Objective/Target</a:t>
            </a:r>
            <a:r>
              <a:rPr lang="en-US" baseline="0" dirty="0" smtClean="0"/>
              <a:t> Consumer define/Habit/Rationale (cost? Coverage and Spots?)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1F983-6494-455B-B036-4F4E9312418A}" type="slidenum">
              <a:rPr lang="en-MY" smtClean="0"/>
              <a:pPr/>
              <a:t>6</a:t>
            </a:fld>
            <a:endParaRPr lang="en-MY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Objective/Target</a:t>
            </a:r>
            <a:r>
              <a:rPr lang="en-US" baseline="0" dirty="0" smtClean="0"/>
              <a:t> Consumer define/Habit/Rationale (cost? Coverage and Spots?)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1F983-6494-455B-B036-4F4E9312418A}" type="slidenum">
              <a:rPr lang="en-MY" smtClean="0"/>
              <a:pPr/>
              <a:t>7</a:t>
            </a:fld>
            <a:endParaRPr lang="en-MY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41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9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16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7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3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669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17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94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00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028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3FBB-B507-1A42-9B88-11778EE5EC23}" type="datetimeFigureOut">
              <a:rPr lang="en-US" smtClean="0"/>
              <a:pPr/>
              <a:t>8/22/2012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3AA87-F4D4-DC4E-B582-3E3BB826FC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23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ravel.poco.cn/special_topic/?topic_id=10327" TargetMode="External"/><Relationship Id="rId7" Type="http://schemas.openxmlformats.org/officeDocument/2006/relationships/hyperlink" Target="http://hzdaily.hangzhou.com.cn/dskb/html/2012-08/09/content_1321342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paper.jinghua.cn/html/2012-08/08/content_903215.htm" TargetMode="External"/><Relationship Id="rId5" Type="http://schemas.openxmlformats.org/officeDocument/2006/relationships/hyperlink" Target="http://www.bjnews.com.cn/lifestyle/2012/07/25/212497.html" TargetMode="External"/><Relationship Id="rId4" Type="http://schemas.openxmlformats.org/officeDocument/2006/relationships/hyperlink" Target="http://bbs.qyer.com/viewthread.php?tid=65547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co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yer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>
          <a:xfrm>
            <a:off x="330591" y="48565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Penang Media FAM Tour Clipping Report</a:t>
            </a:r>
            <a:endParaRPr lang="en-US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583964"/>
              </p:ext>
            </p:extLst>
          </p:nvPr>
        </p:nvGraphicFramePr>
        <p:xfrm>
          <a:off x="0" y="2349304"/>
          <a:ext cx="9045525" cy="2700998"/>
        </p:xfrm>
        <a:graphic>
          <a:graphicData uri="http://schemas.openxmlformats.org/drawingml/2006/table">
            <a:tbl>
              <a:tblPr/>
              <a:tblGrid>
                <a:gridCol w="386787"/>
                <a:gridCol w="1582308"/>
                <a:gridCol w="879059"/>
                <a:gridCol w="879059"/>
                <a:gridCol w="3683262"/>
                <a:gridCol w="588970"/>
                <a:gridCol w="1046080"/>
              </a:tblGrid>
              <a:tr h="254092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 Style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Market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Clipping Link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Size (cm)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 Value (CNY)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2205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Poco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Online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National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sng" strike="noStrike">
                          <a:solidFill>
                            <a:srgbClr val="0000FF"/>
                          </a:solidFill>
                          <a:effectLst/>
                          <a:latin typeface="宋体"/>
                          <a:hlinkClick r:id="rId3"/>
                        </a:rPr>
                        <a:t>http://travel.poco.cn/special_topic/?topic_id=10327</a:t>
                      </a:r>
                      <a:endParaRPr lang="en-MY" sz="900" b="0" i="0" u="sng" strike="noStrike">
                        <a:solidFill>
                          <a:srgbClr val="0000FF"/>
                        </a:solidFill>
                        <a:effectLst/>
                        <a:latin typeface="宋体"/>
                      </a:endParaRP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92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QYER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Online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National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sng" strike="noStrike">
                          <a:solidFill>
                            <a:srgbClr val="0000FF"/>
                          </a:solidFill>
                          <a:effectLst/>
                          <a:latin typeface="宋体"/>
                          <a:hlinkClick r:id="rId4"/>
                        </a:rPr>
                        <a:t>http://bbs.qyer.com/viewthread.php?tid=655472</a:t>
                      </a:r>
                      <a:endParaRPr lang="en-MY" sz="900" b="0" i="0" u="sng" strike="noStrike">
                        <a:solidFill>
                          <a:srgbClr val="0000FF"/>
                        </a:solidFill>
                        <a:effectLst/>
                        <a:latin typeface="宋体"/>
                      </a:endParaRP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092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BQ 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北京青年周刊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Magazine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Beijing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Clipping Received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2P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907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Beijing News 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新京报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Newspaper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Beijing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sng" strike="noStrike">
                          <a:solidFill>
                            <a:srgbClr val="0000FF"/>
                          </a:solidFill>
                          <a:effectLst/>
                          <a:latin typeface="宋体"/>
                          <a:hlinkClick r:id="rId5"/>
                        </a:rPr>
                        <a:t>http://www.bjnews.com.cn/lifestyle/2012/07/25/212497.html</a:t>
                      </a:r>
                      <a:endParaRPr lang="en-MY" sz="900" b="0" i="0" u="sng" strike="noStrike">
                        <a:solidFill>
                          <a:srgbClr val="0000FF"/>
                        </a:solidFill>
                        <a:effectLst/>
                        <a:latin typeface="宋体"/>
                      </a:endParaRP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3/4P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907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Beijing Times 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京华时报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Newspaper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Beijing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sng" strike="noStrike">
                          <a:solidFill>
                            <a:srgbClr val="0000FF"/>
                          </a:solidFill>
                          <a:effectLst/>
                          <a:latin typeface="宋体"/>
                          <a:hlinkClick r:id="rId6"/>
                        </a:rPr>
                        <a:t>http://epaper.jinghua.cn/html/2012-08/08/content_903215.htm</a:t>
                      </a:r>
                      <a:endParaRPr lang="en-MY" sz="900" b="0" i="0" u="sng" strike="noStrike">
                        <a:solidFill>
                          <a:srgbClr val="0000FF"/>
                        </a:solidFill>
                        <a:effectLst/>
                        <a:latin typeface="宋体"/>
                      </a:endParaRP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1/2P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907"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Dushi Kuaibo </a:t>
                      </a:r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都市快报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Magazine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Hangzhou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MY" sz="900" b="0" i="0" u="sng" strike="noStrike">
                          <a:solidFill>
                            <a:srgbClr val="0000FF"/>
                          </a:solidFill>
                          <a:effectLst/>
                          <a:latin typeface="宋体"/>
                          <a:hlinkClick r:id="rId7"/>
                        </a:rPr>
                        <a:t>http://hzdaily.hangzhou.com.cn/dskb/html/2012-08/09/content_1321342.htm</a:t>
                      </a:r>
                      <a:endParaRPr lang="en-MY" sz="900" b="0" i="0" u="sng" strike="noStrike">
                        <a:solidFill>
                          <a:srgbClr val="0000FF"/>
                        </a:solidFill>
                        <a:effectLst/>
                        <a:latin typeface="宋体"/>
                      </a:endParaRP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3/4P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6796">
                <a:tc gridSpan="6">
                  <a:txBody>
                    <a:bodyPr/>
                    <a:lstStyle/>
                    <a:p>
                      <a:pPr algn="r" fontAlgn="t"/>
                      <a:r>
                        <a:rPr lang="en-M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8005" marR="8005" marT="80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840,000</a:t>
                      </a:r>
                    </a:p>
                  </a:txBody>
                  <a:tcPr marL="8005" marR="8005" marT="800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68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Clipping Samples – </a:t>
            </a:r>
            <a:r>
              <a:rPr lang="en-US" sz="2800" b="1" dirty="0" smtClean="0">
                <a:solidFill>
                  <a:srgbClr val="C00000"/>
                </a:solidFill>
                <a:hlinkClick r:id="rId3"/>
              </a:rPr>
              <a:t>www.poco.com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2081"/>
            <a:ext cx="5618267" cy="477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885" y="2883709"/>
            <a:ext cx="4132115" cy="397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8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Clipping Samples – </a:t>
            </a:r>
            <a:r>
              <a:rPr lang="en-US" sz="2800" b="1" dirty="0" smtClean="0">
                <a:solidFill>
                  <a:srgbClr val="C00000"/>
                </a:solidFill>
                <a:hlinkClick r:id="rId3"/>
              </a:rPr>
              <a:t>www.qyer.com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55" y="1570038"/>
            <a:ext cx="5191094" cy="4619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103" y="3295115"/>
            <a:ext cx="3878897" cy="3562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68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4575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Clipping Samples – Beijing News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10" y="2025976"/>
            <a:ext cx="6777832" cy="3446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25" y="1491404"/>
            <a:ext cx="1598986" cy="536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66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4575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Clipping Samples – Beijing Times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4" y="1600517"/>
            <a:ext cx="6752492" cy="503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53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Clipping Samples – </a:t>
            </a:r>
            <a:r>
              <a:rPr lang="en-US" sz="2800" b="1" dirty="0" err="1" smtClean="0">
                <a:solidFill>
                  <a:srgbClr val="C00000"/>
                </a:solidFill>
              </a:rPr>
              <a:t>Dushi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Kuaibao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873" y="1262893"/>
            <a:ext cx="3640137" cy="537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84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 smtClean="0">
                <a:solidFill>
                  <a:srgbClr val="C00000"/>
                </a:solidFill>
              </a:rPr>
              <a:t>Clipping Samples – BQ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30" y="1353029"/>
            <a:ext cx="3710085" cy="535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7637"/>
            <a:ext cx="3660550" cy="529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53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26438</TotalTime>
  <Words>171</Words>
  <Application>Microsoft Office PowerPoint</Application>
  <PresentationFormat>On-screen Show (4:3)</PresentationFormat>
  <Paragraphs>69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M.J</dc:creator>
  <cp:lastModifiedBy>TSN USER</cp:lastModifiedBy>
  <cp:revision>342</cp:revision>
  <dcterms:created xsi:type="dcterms:W3CDTF">2012-03-09T06:59:21Z</dcterms:created>
  <dcterms:modified xsi:type="dcterms:W3CDTF">2012-08-22T05:29:02Z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2892863</vt:lpwstr>
  </property>
  <property fmtid="{D5CDD505-2E9C-101B-9397-08002B2CF9AE}" pid="3" name="NXPowerLiteVersion">
    <vt:lpwstr>D4.1.4</vt:lpwstr>
  </property>
</Properties>
</file>