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55" r:id="rId1"/>
  </p:sldMasterIdLst>
  <p:notesMasterIdLst>
    <p:notesMasterId r:id="rId4"/>
  </p:notesMasterIdLst>
  <p:handoutMasterIdLst>
    <p:handoutMasterId r:id="rId5"/>
  </p:handoutMasterIdLst>
  <p:sldIdLst>
    <p:sldId id="1270" r:id="rId2"/>
    <p:sldId id="1271" r:id="rId3"/>
  </p:sldIdLst>
  <p:sldSz cx="9144000" cy="5143500" type="screen16x9"/>
  <p:notesSz cx="6858000" cy="9144000"/>
  <p:defaultTextStyle>
    <a:defPPr>
      <a:defRPr lang="en-US"/>
    </a:defPPr>
    <a:lvl1pPr marL="0" algn="l" defTabSz="457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1" algn="l" defTabSz="457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62" algn="l" defTabSz="457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43" algn="l" defTabSz="457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24" algn="l" defTabSz="457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05" algn="l" defTabSz="457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86" algn="l" defTabSz="457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66" algn="l" defTabSz="457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48" algn="l" defTabSz="45718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GoPro Template" id="{976E411E-4A16-8347-96E3-1513108FF241}">
          <p14:sldIdLst>
            <p14:sldId id="1270"/>
            <p14:sldId id="1271"/>
          </p14:sldIdLst>
        </p14:section>
        <p14:section name="Tape Examples" id="{5EF06EE3-46F1-804F-9D01-FF9333039F56}">
          <p14:sldIdLst/>
        </p14:section>
      </p14:sectionLst>
    </p:ext>
    <p:ext uri="{EFAFB233-063F-42B5-8137-9DF3F51BA10A}">
      <p15:sldGuideLst xmlns:p15="http://schemas.microsoft.com/office/powerpoint/2012/main">
        <p15:guide id="5" orient="horz" pos="2391" userDrawn="1">
          <p15:clr>
            <a:srgbClr val="A4A3A4"/>
          </p15:clr>
        </p15:guide>
        <p15:guide id="12" orient="horz" pos="1779" userDrawn="1">
          <p15:clr>
            <a:srgbClr val="A4A3A4"/>
          </p15:clr>
        </p15:guide>
        <p15:guide id="13" orient="horz" pos="667" userDrawn="1">
          <p15:clr>
            <a:srgbClr val="A4A3A4"/>
          </p15:clr>
        </p15:guide>
        <p15:guide id="14" pos="2880">
          <p15:clr>
            <a:srgbClr val="A4A3A4"/>
          </p15:clr>
        </p15:guide>
        <p15:guide id="15" orient="horz" pos="1597" userDrawn="1">
          <p15:clr>
            <a:srgbClr val="A4A3A4"/>
          </p15:clr>
        </p15:guide>
        <p15:guide id="16" orient="horz" pos="3021" userDrawn="1">
          <p15:clr>
            <a:srgbClr val="A4A3A4"/>
          </p15:clr>
        </p15:guide>
        <p15:guide id="17" pos="2904" userDrawn="1">
          <p15:clr>
            <a:srgbClr val="A4A3A4"/>
          </p15:clr>
        </p15:guide>
        <p15:guide id="18" pos="2856" userDrawn="1">
          <p15:clr>
            <a:srgbClr val="A4A3A4"/>
          </p15:clr>
        </p15:guide>
        <p15:guide id="19" pos="226" userDrawn="1">
          <p15:clr>
            <a:srgbClr val="A4A3A4"/>
          </p15:clr>
        </p15:guide>
        <p15:guide id="20" orient="horz" pos="1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FDF"/>
    <a:srgbClr val="00AEEF"/>
    <a:srgbClr val="595959"/>
    <a:srgbClr val="929292"/>
    <a:srgbClr val="7F7F7F"/>
    <a:srgbClr val="6C6C6C"/>
    <a:srgbClr val="636463"/>
    <a:srgbClr val="000C1C"/>
    <a:srgbClr val="E7E9EA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96" autoAdjust="0"/>
    <p:restoredTop sz="95938" autoAdjust="0"/>
  </p:normalViewPr>
  <p:slideViewPr>
    <p:cSldViewPr snapToGrid="0" snapToObjects="1">
      <p:cViewPr>
        <p:scale>
          <a:sx n="100" d="100"/>
          <a:sy n="100" d="100"/>
        </p:scale>
        <p:origin x="582" y="-54"/>
      </p:cViewPr>
      <p:guideLst>
        <p:guide orient="horz" pos="2391"/>
        <p:guide orient="horz" pos="1779"/>
        <p:guide orient="horz" pos="667"/>
        <p:guide pos="2880"/>
        <p:guide orient="horz" pos="1597"/>
        <p:guide orient="horz" pos="3021"/>
        <p:guide pos="2904"/>
        <p:guide pos="2856"/>
        <p:guide pos="226"/>
        <p:guide orient="horz" pos="1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 snapToObjects="1">
      <p:cViewPr varScale="1">
        <p:scale>
          <a:sx n="149" d="100"/>
          <a:sy n="149" d="100"/>
        </p:scale>
        <p:origin x="4928" y="176"/>
      </p:cViewPr>
      <p:guideLst>
        <p:guide orient="horz" pos="2880"/>
        <p:guide pos="2160"/>
      </p:guideLst>
    </p:cSldViewPr>
  </p:notesViewPr>
  <p:gridSpacing cx="73152" cy="7315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Replica Replica-Regular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BDD3B-9170-5E4A-9D00-496CCBD3B9C5}" type="datetimeFigureOut">
              <a:rPr lang="en-US" smtClean="0">
                <a:latin typeface="Replica Replica-Regular" charset="0"/>
              </a:rPr>
              <a:t>10/6/2020</a:t>
            </a:fld>
            <a:endParaRPr lang="en-US" dirty="0">
              <a:latin typeface="Replica Replica-Regular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Replica Replica-Regular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ADC55E-84CF-5949-AC3F-76AE0BE16211}" type="slidenum">
              <a:rPr lang="en-US" smtClean="0">
                <a:latin typeface="Replica Replica-Regular" charset="0"/>
              </a:rPr>
              <a:t>‹#›</a:t>
            </a:fld>
            <a:endParaRPr lang="en-US" dirty="0">
              <a:latin typeface="Replica Replica-Regula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498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eplica Replica-Regular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eplica Replica-Regular" charset="0"/>
              </a:defRPr>
            </a:lvl1pPr>
          </a:lstStyle>
          <a:p>
            <a:fld id="{88A46F0A-C3BF-4A46-9C3F-26D246D78225}" type="datetimeFigureOut">
              <a:rPr lang="en-US" smtClean="0"/>
              <a:pPr/>
              <a:t>10/6/2020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eplica Replica-Regular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eplica Replica-Regular" charset="0"/>
              </a:defRPr>
            </a:lvl1pPr>
          </a:lstStyle>
          <a:p>
            <a:fld id="{2588775E-C451-0248-9348-B32064A282C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6328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181" rtl="0" eaLnBrk="1" latinLnBrk="0" hangingPunct="1">
      <a:defRPr sz="1200" b="0" i="0" kern="1200">
        <a:solidFill>
          <a:schemeClr val="tx1"/>
        </a:solidFill>
        <a:latin typeface="Replica Replica-Regular" charset="0"/>
        <a:ea typeface="+mn-ea"/>
        <a:cs typeface="+mn-cs"/>
      </a:defRPr>
    </a:lvl1pPr>
    <a:lvl2pPr marL="457181" algn="l" defTabSz="457181" rtl="0" eaLnBrk="1" latinLnBrk="0" hangingPunct="1">
      <a:defRPr sz="1200" b="0" i="0" kern="1200">
        <a:solidFill>
          <a:schemeClr val="tx1"/>
        </a:solidFill>
        <a:latin typeface="Replica Replica-Regular" charset="0"/>
        <a:ea typeface="+mn-ea"/>
        <a:cs typeface="+mn-cs"/>
      </a:defRPr>
    </a:lvl2pPr>
    <a:lvl3pPr marL="914362" algn="l" defTabSz="457181" rtl="0" eaLnBrk="1" latinLnBrk="0" hangingPunct="1">
      <a:defRPr sz="1200" b="0" i="0" kern="1200">
        <a:solidFill>
          <a:schemeClr val="tx1"/>
        </a:solidFill>
        <a:latin typeface="Replica Replica-Regular" charset="0"/>
        <a:ea typeface="+mn-ea"/>
        <a:cs typeface="+mn-cs"/>
      </a:defRPr>
    </a:lvl3pPr>
    <a:lvl4pPr marL="1371543" algn="l" defTabSz="457181" rtl="0" eaLnBrk="1" latinLnBrk="0" hangingPunct="1">
      <a:defRPr sz="1200" b="0" i="0" kern="1200">
        <a:solidFill>
          <a:schemeClr val="tx1"/>
        </a:solidFill>
        <a:latin typeface="Replica Replica-Regular" charset="0"/>
        <a:ea typeface="+mn-ea"/>
        <a:cs typeface="+mn-cs"/>
      </a:defRPr>
    </a:lvl4pPr>
    <a:lvl5pPr marL="1828724" algn="l" defTabSz="457181" rtl="0" eaLnBrk="1" latinLnBrk="0" hangingPunct="1">
      <a:defRPr sz="1200" b="0" i="0" kern="1200">
        <a:solidFill>
          <a:schemeClr val="tx1"/>
        </a:solidFill>
        <a:latin typeface="Replica Replica-Regular" charset="0"/>
        <a:ea typeface="+mn-ea"/>
        <a:cs typeface="+mn-cs"/>
      </a:defRPr>
    </a:lvl5pPr>
    <a:lvl6pPr marL="2285905" algn="l" defTabSz="4571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86" algn="l" defTabSz="4571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66" algn="l" defTabSz="4571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48" algn="l" defTabSz="4571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88775E-C451-0248-9348-B32064A282C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913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88775E-C451-0248-9348-B32064A282C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134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- Imag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86BDD1A-A27A-C345-9048-4057278884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50800" y="-35984"/>
            <a:ext cx="9245600" cy="521546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 i="1">
                <a:solidFill>
                  <a:schemeClr val="bg1">
                    <a:lumMod val="75000"/>
                  </a:schemeClr>
                </a:solidFill>
                <a:effectLst>
                  <a:glow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icon to add image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D2E062-7EF4-664F-8FF1-2776CBB246B4}"/>
              </a:ext>
            </a:extLst>
          </p:cNvPr>
          <p:cNvSpPr txBox="1"/>
          <p:nvPr userDrawn="1"/>
        </p:nvSpPr>
        <p:spPr>
          <a:xfrm flipH="1">
            <a:off x="476487" y="3856880"/>
            <a:ext cx="525195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Speaker/ Date/ 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0B0351-799D-E347-B3EC-AFD570F4E430}"/>
              </a:ext>
            </a:extLst>
          </p:cNvPr>
          <p:cNvSpPr/>
          <p:nvPr userDrawn="1"/>
        </p:nvSpPr>
        <p:spPr>
          <a:xfrm>
            <a:off x="5583644" y="4958834"/>
            <a:ext cx="3560356" cy="184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r"/>
            <a:r>
              <a:rPr lang="en-US" sz="600" dirty="0">
                <a:gradFill>
                  <a:gsLst>
                    <a:gs pos="0">
                      <a:schemeClr val="bg1"/>
                    </a:gs>
                    <a:gs pos="80000">
                      <a:schemeClr val="bg1"/>
                    </a:gs>
                  </a:gsLst>
                  <a:lin ang="5400000" scaled="1"/>
                </a:gradFill>
                <a:latin typeface="Arial"/>
                <a:cs typeface="Arial"/>
              </a:rPr>
              <a:t>Confidential information. Copyright © 2019. GoPro, Inc. All rights reserved.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DD8A073B-25A0-0F49-B589-48C54AF4F1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798" y="1745973"/>
            <a:ext cx="1511002" cy="489227"/>
          </a:xfrm>
          <a:prstGeom prst="rect">
            <a:avLst/>
          </a:prstGeom>
          <a:solidFill>
            <a:schemeClr val="tx1"/>
          </a:solidFill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3200" b="1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 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10A572A5-4A33-A942-8D85-D8D9B144B2A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500" y="2235200"/>
            <a:ext cx="3484033" cy="48922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3200" b="1" spc="-1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image background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A6197061-59F7-044E-A559-1968DA85D7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55800" y="1745973"/>
            <a:ext cx="1511002" cy="489227"/>
          </a:xfrm>
          <a:prstGeom prst="rect">
            <a:avLst/>
          </a:prstGeom>
          <a:noFill/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3200" b="1" spc="-1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page 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3674F5D-9546-0745-AFE8-46F06C87FB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8962" y="127000"/>
            <a:ext cx="808181" cy="254000"/>
          </a:xfrm>
          <a:prstGeom prst="rect">
            <a:avLst/>
          </a:prstGeom>
        </p:spPr>
      </p:pic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BEE3B43D-682C-2942-B750-9F17DD4B9E7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500" y="3450244"/>
            <a:ext cx="3484033" cy="2769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600" b="0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Date/ Speaker / Subtitle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9540BD-F717-BA43-B7C4-85D19654FBBD}"/>
              </a:ext>
            </a:extLst>
          </p:cNvPr>
          <p:cNvSpPr/>
          <p:nvPr userDrawn="1"/>
        </p:nvSpPr>
        <p:spPr>
          <a:xfrm>
            <a:off x="31619" y="4938504"/>
            <a:ext cx="3560356" cy="184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6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Confidential information. Copyright © 2019. GoPro,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94200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D2A0A1D-2205-E549-9368-707C8977F1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6857" y="127001"/>
            <a:ext cx="792944" cy="334744"/>
          </a:xfrm>
          <a:prstGeom prst="rect">
            <a:avLst/>
          </a:prstGeom>
          <a:solidFill>
            <a:schemeClr val="tx1"/>
          </a:solidFill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Table  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4A70726-E5E6-1C4B-AE76-01528CA2F32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9801" y="127000"/>
            <a:ext cx="1227666" cy="334745"/>
          </a:xfrm>
          <a:prstGeom prst="rect">
            <a:avLst/>
          </a:prstGeom>
          <a:noFill/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example</a:t>
            </a:r>
          </a:p>
        </p:txBody>
      </p:sp>
      <p:sp>
        <p:nvSpPr>
          <p:cNvPr id="13" name="Table Placeholder 12">
            <a:extLst>
              <a:ext uri="{FF2B5EF4-FFF2-40B4-BE49-F238E27FC236}">
                <a16:creationId xmlns:a16="http://schemas.microsoft.com/office/drawing/2014/main" id="{91A5E450-5E1B-1C4F-A47C-799784A10D12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1318915" y="1273214"/>
            <a:ext cx="6302557" cy="3298785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1400" i="1">
                <a:solidFill>
                  <a:srgbClr val="9292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icon to enter table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8FCBA19-75A5-6741-96A3-00C54B59D2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8962" y="127000"/>
            <a:ext cx="808182" cy="254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E7AE865-1A7A-534E-B837-4A6D23230341}"/>
              </a:ext>
            </a:extLst>
          </p:cNvPr>
          <p:cNvSpPr/>
          <p:nvPr userDrawn="1"/>
        </p:nvSpPr>
        <p:spPr>
          <a:xfrm>
            <a:off x="25975" y="4932859"/>
            <a:ext cx="3560356" cy="184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6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Confidential information. Copyright © 2019. GoPro, Inc. All rights reserved.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A6BBF83-7C71-A24A-8E09-37B18FCD36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8916" y="787629"/>
            <a:ext cx="4051731" cy="256873"/>
          </a:xfrm>
          <a:prstGeom prst="rect">
            <a:avLst/>
          </a:prstGeom>
        </p:spPr>
        <p:txBody>
          <a:bodyPr lIns="45720" rIns="45720" anchor="t"/>
          <a:lstStyle>
            <a:lvl1pPr algn="l">
              <a:lnSpc>
                <a:spcPct val="100000"/>
              </a:lnSpc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– Arial Bold, 16pts, Black</a:t>
            </a:r>
          </a:p>
        </p:txBody>
      </p:sp>
    </p:spTree>
    <p:extLst>
      <p:ext uri="{BB962C8B-B14F-4D97-AF65-F5344CB8AC3E}">
        <p14:creationId xmlns:p14="http://schemas.microsoft.com/office/powerpoint/2010/main" val="3873653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D2A0A1D-2205-E549-9368-707C8977F1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20196" y="127001"/>
            <a:ext cx="736072" cy="334744"/>
          </a:xfrm>
          <a:prstGeom prst="rect">
            <a:avLst/>
          </a:prstGeom>
          <a:solidFill>
            <a:schemeClr val="tx1"/>
          </a:solidFill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team  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EF37EF2E-6A0E-154E-9F9E-4AE5373448C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6857" y="127000"/>
            <a:ext cx="581276" cy="334745"/>
          </a:xfrm>
          <a:prstGeom prst="rect">
            <a:avLst/>
          </a:prstGeom>
          <a:noFill/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Our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A36C03A-A40E-684E-A011-0F01A61D957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1318916" y="1251979"/>
            <a:ext cx="1672067" cy="1672067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 i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</a:t>
            </a:r>
            <a:br>
              <a:rPr lang="en-US" dirty="0"/>
            </a:br>
            <a:r>
              <a:rPr lang="en-US" dirty="0"/>
              <a:t>add image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238DD5-E558-F74B-B691-F847AAFFBD8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56081" y="3020054"/>
            <a:ext cx="1801512" cy="25687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C4753A12-8089-0F44-930E-E3DD22922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54195" y="3672345"/>
            <a:ext cx="1801511" cy="871535"/>
          </a:xfrm>
          <a:prstGeom prst="rect">
            <a:avLst/>
          </a:prstGeom>
        </p:spPr>
        <p:txBody>
          <a:bodyPr lIns="45720" rIns="45720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Description</a:t>
            </a:r>
          </a:p>
          <a:p>
            <a:r>
              <a:rPr lang="en-US" dirty="0"/>
              <a:t>Arial Regular, 12pts, #595959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2E8EB2D-331A-A74F-BFAA-5705DBB9F12F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3688457" y="1251979"/>
            <a:ext cx="1672067" cy="1672067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 i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</a:t>
            </a:r>
            <a:br>
              <a:rPr lang="en-US" dirty="0"/>
            </a:br>
            <a:r>
              <a:rPr lang="en-US" dirty="0"/>
              <a:t>add image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AA4B95E1-FE4E-314A-ABD9-148F905974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25622" y="3020054"/>
            <a:ext cx="1801512" cy="25687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7156C1C4-7FBA-DF45-9F80-D7B4AA66666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23736" y="3672345"/>
            <a:ext cx="1801511" cy="871535"/>
          </a:xfrm>
          <a:prstGeom prst="rect">
            <a:avLst/>
          </a:prstGeom>
        </p:spPr>
        <p:txBody>
          <a:bodyPr lIns="45720" rIns="45720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Description</a:t>
            </a:r>
          </a:p>
          <a:p>
            <a:r>
              <a:rPr lang="en-US" dirty="0"/>
              <a:t>Arial Regular, 12pts, #595959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398DA56D-AA9F-454A-A01E-DA1C81A689C4}"/>
              </a:ext>
            </a:extLst>
          </p:cNvPr>
          <p:cNvSpPr>
            <a:spLocks noGrp="1"/>
          </p:cNvSpPr>
          <p:nvPr>
            <p:ph type="pic" idx="22" hasCustomPrompt="1"/>
          </p:nvPr>
        </p:nvSpPr>
        <p:spPr>
          <a:xfrm>
            <a:off x="6056111" y="1251979"/>
            <a:ext cx="1672067" cy="1672067"/>
          </a:xfrm>
          <a:prstGeom prst="ellipse">
            <a:avLst/>
          </a:prstGeom>
          <a:ln>
            <a:solidFill>
              <a:schemeClr val="bg1">
                <a:lumMod val="85000"/>
              </a:schemeClr>
            </a:solidFill>
          </a:ln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000" i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</a:t>
            </a:r>
            <a:br>
              <a:rPr lang="en-US" dirty="0"/>
            </a:br>
            <a:r>
              <a:rPr lang="en-US" dirty="0"/>
              <a:t>add image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703EEEB9-336E-A743-BA4B-268E506F40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93276" y="3020054"/>
            <a:ext cx="1801512" cy="25687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6" name="Text Placeholder 27">
            <a:extLst>
              <a:ext uri="{FF2B5EF4-FFF2-40B4-BE49-F238E27FC236}">
                <a16:creationId xmlns:a16="http://schemas.microsoft.com/office/drawing/2014/main" id="{2ADEC57A-3CE1-0F4D-8C03-7F6291860D6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91390" y="3672345"/>
            <a:ext cx="1801511" cy="871535"/>
          </a:xfrm>
          <a:prstGeom prst="rect">
            <a:avLst/>
          </a:prstGeom>
        </p:spPr>
        <p:txBody>
          <a:bodyPr lIns="45720" rIns="45720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Description</a:t>
            </a:r>
          </a:p>
          <a:p>
            <a:r>
              <a:rPr lang="en-US" dirty="0"/>
              <a:t>Arial Regular, 12pts, #595959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5F0EC52-5F80-1C45-89A9-CDFA35B3EA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8962" y="127000"/>
            <a:ext cx="808182" cy="254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262632-CCF0-0246-84B2-6B5EF8CF32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91225" y="3297225"/>
            <a:ext cx="1801813" cy="256873"/>
          </a:xfrm>
          <a:prstGeom prst="rect">
            <a:avLst/>
          </a:prstGeom>
        </p:spPr>
        <p:txBody>
          <a:bodyPr lIns="45720" rIns="45720" anchor="t"/>
          <a:lstStyle>
            <a:lvl1pPr marL="0" indent="0" algn="ctr">
              <a:buNone/>
              <a:defRPr sz="13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1CA17068-FF10-E646-AA1D-0BCE78C5683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626160" y="3297225"/>
            <a:ext cx="1801813" cy="256873"/>
          </a:xfrm>
          <a:prstGeom prst="rect">
            <a:avLst/>
          </a:prstGeom>
        </p:spPr>
        <p:txBody>
          <a:bodyPr lIns="45720" rIns="45720" anchor="t"/>
          <a:lstStyle>
            <a:lvl1pPr marL="0" indent="0" algn="ctr">
              <a:buNone/>
              <a:defRPr sz="13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E54693F5-A413-874B-8D8D-4FEB950B165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54221" y="3297225"/>
            <a:ext cx="1801813" cy="256873"/>
          </a:xfrm>
          <a:prstGeom prst="rect">
            <a:avLst/>
          </a:prstGeom>
        </p:spPr>
        <p:txBody>
          <a:bodyPr lIns="45720" rIns="45720" anchor="t"/>
          <a:lstStyle>
            <a:lvl1pPr marL="0" indent="0" algn="ctr">
              <a:buNone/>
              <a:defRPr sz="13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CFAA3A6-6D6E-EE4C-8E11-23CCB6688A9B}"/>
              </a:ext>
            </a:extLst>
          </p:cNvPr>
          <p:cNvSpPr/>
          <p:nvPr userDrawn="1"/>
        </p:nvSpPr>
        <p:spPr>
          <a:xfrm>
            <a:off x="25975" y="4932859"/>
            <a:ext cx="3560356" cy="184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6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Confidential information. Copyright © 2019. GoPro, Inc. All rights reserved.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3C58E6DD-45ED-3541-B075-DC72E8D2B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18916" y="787629"/>
            <a:ext cx="4051731" cy="256873"/>
          </a:xfrm>
          <a:prstGeom prst="rect">
            <a:avLst/>
          </a:prstGeom>
        </p:spPr>
        <p:txBody>
          <a:bodyPr lIns="45720" rIns="45720" anchor="t"/>
          <a:lstStyle>
            <a:lvl1pPr algn="l">
              <a:lnSpc>
                <a:spcPct val="100000"/>
              </a:lnSpc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– Arial Bold, 16pts, Black</a:t>
            </a:r>
          </a:p>
        </p:txBody>
      </p:sp>
    </p:spTree>
    <p:extLst>
      <p:ext uri="{BB962C8B-B14F-4D97-AF65-F5344CB8AC3E}">
        <p14:creationId xmlns:p14="http://schemas.microsoft.com/office/powerpoint/2010/main" val="2581806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1E3A2E7-4DBA-C34A-A516-41FE8B5CEF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50800" y="-35984"/>
            <a:ext cx="9245600" cy="521546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 i="1">
                <a:solidFill>
                  <a:schemeClr val="bg1">
                    <a:lumMod val="75000"/>
                  </a:schemeClr>
                </a:solidFill>
                <a:effectLst>
                  <a:glow>
                    <a:schemeClr val="accent1"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icon to add image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19CC9F5-54AD-264F-AD75-13806DA608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19687" y="2082522"/>
            <a:ext cx="2104626" cy="489227"/>
          </a:xfrm>
          <a:prstGeom prst="rect">
            <a:avLst/>
          </a:prstGeom>
          <a:solidFill>
            <a:schemeClr val="tx1"/>
          </a:solidFill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3200" b="1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Thank you.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4134EED-03B6-C645-B749-3E5F4940C8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8962" y="127000"/>
            <a:ext cx="808181" cy="254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551B928-8BE8-3648-B681-502E97C24E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5768" y="-601749"/>
            <a:ext cx="808181" cy="254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82E4C50-A875-2E48-845E-DDCCDED32A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8961" y="-601749"/>
            <a:ext cx="808182" cy="254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D25B825-56D4-414C-B3FA-1427C3107BC2}"/>
              </a:ext>
            </a:extLst>
          </p:cNvPr>
          <p:cNvSpPr/>
          <p:nvPr userDrawn="1"/>
        </p:nvSpPr>
        <p:spPr>
          <a:xfrm>
            <a:off x="25975" y="4932859"/>
            <a:ext cx="3560356" cy="184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6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Confidential information. Copyright © 2019. GoPro,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15733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55F0EC52-5F80-1C45-89A9-CDFA35B3EA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8962" y="127000"/>
            <a:ext cx="808182" cy="254000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75FA505-D0EF-6548-856F-80C61DD0BC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755" y="1652871"/>
            <a:ext cx="700226" cy="334744"/>
          </a:xfrm>
          <a:prstGeom prst="rect">
            <a:avLst/>
          </a:prstGeom>
          <a:solidFill>
            <a:schemeClr val="tx1"/>
          </a:solidFill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Tape  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E253B21-AC4A-FE47-9D86-6E0E4A9210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17591" y="1652870"/>
            <a:ext cx="1587577" cy="334745"/>
          </a:xfrm>
          <a:prstGeom prst="rect">
            <a:avLst/>
          </a:prstGeom>
          <a:noFill/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sample one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6F66CD0-EF6F-0E40-A0B3-414B2D1B8C1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52125" y="2875811"/>
            <a:ext cx="757327" cy="334744"/>
          </a:xfrm>
          <a:prstGeom prst="rect">
            <a:avLst/>
          </a:prstGeom>
          <a:solidFill>
            <a:schemeClr val="tx1"/>
          </a:solidFill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three  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6DC728F-F788-2740-8D9C-534BB3A9EA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1754" y="2875810"/>
            <a:ext cx="1640371" cy="334745"/>
          </a:xfrm>
          <a:prstGeom prst="rect">
            <a:avLst/>
          </a:prstGeom>
          <a:noFill/>
        </p:spPr>
        <p:txBody>
          <a:bodyPr lIns="45720" tIns="0" rIns="4572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Tape sample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3A544D9-1997-FB4A-9D01-2286321623B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98458" y="2236292"/>
            <a:ext cx="1003155" cy="334744"/>
          </a:xfrm>
          <a:prstGeom prst="rect">
            <a:avLst/>
          </a:prstGeom>
          <a:solidFill>
            <a:schemeClr val="tx1"/>
          </a:solidFill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sample 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4112E90-7BB0-A144-ABF8-6CD4D7C3A22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8233" y="2236291"/>
            <a:ext cx="700225" cy="334745"/>
          </a:xfrm>
          <a:prstGeom prst="rect">
            <a:avLst/>
          </a:prstGeom>
          <a:noFill/>
        </p:spPr>
        <p:txBody>
          <a:bodyPr lIns="45720" tIns="0" rIns="4572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Tape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8E1A3AD-2715-E94A-AFFE-BAD6E0FB38B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609227" y="2236291"/>
            <a:ext cx="700225" cy="334745"/>
          </a:xfrm>
          <a:prstGeom prst="rect">
            <a:avLst/>
          </a:prstGeom>
          <a:noFill/>
        </p:spPr>
        <p:txBody>
          <a:bodyPr lIns="45720" tIns="0" rIns="45720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two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0C3968E-833B-1648-B4D7-13143E4EB2F2}"/>
              </a:ext>
            </a:extLst>
          </p:cNvPr>
          <p:cNvSpPr/>
          <p:nvPr userDrawn="1"/>
        </p:nvSpPr>
        <p:spPr>
          <a:xfrm>
            <a:off x="25975" y="4932859"/>
            <a:ext cx="3560356" cy="184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6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Confidential information. Copyright © 2019. GoPro,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252982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55F0EC52-5F80-1C45-89A9-CDFA35B3EAE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8962" y="127000"/>
            <a:ext cx="808182" cy="254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8D23D70-8DC8-C644-A823-798C565A56E4}"/>
              </a:ext>
            </a:extLst>
          </p:cNvPr>
          <p:cNvSpPr/>
          <p:nvPr userDrawn="1"/>
        </p:nvSpPr>
        <p:spPr>
          <a:xfrm>
            <a:off x="25975" y="4932859"/>
            <a:ext cx="3560356" cy="184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6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Confidential information. Copyright © 2019. GoPro,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49647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- Solid Color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9C0BD11-0150-0540-9A7B-411640F8FB5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798" y="1745973"/>
            <a:ext cx="1511002" cy="489227"/>
          </a:xfrm>
          <a:prstGeom prst="rect">
            <a:avLst/>
          </a:prstGeom>
          <a:solidFill>
            <a:schemeClr val="bg1"/>
          </a:solidFill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3200" b="1" spc="-1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 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B0A8A7C-92AB-2848-9A4D-9C307A5A7ED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55800" y="1745973"/>
            <a:ext cx="1511002" cy="489227"/>
          </a:xfrm>
          <a:prstGeom prst="rect">
            <a:avLst/>
          </a:prstGeom>
          <a:noFill/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3200" b="1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page 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E2E07DC-88C7-454B-B8ED-62A41809AC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8962" y="127000"/>
            <a:ext cx="808181" cy="254000"/>
          </a:xfrm>
          <a:prstGeom prst="rect">
            <a:avLst/>
          </a:prstGeom>
        </p:spPr>
      </p:pic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DFC6CA6C-F51E-6843-8C6B-586E3EE7737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500" y="3450244"/>
            <a:ext cx="3484033" cy="2769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600" b="0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Date/ Speaker / Subtitle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0CD072A-5E6D-1B4A-B04F-833DA2DF11B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500" y="2235200"/>
            <a:ext cx="3484033" cy="48922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3200" b="1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black background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3ABE7F-BA7E-BE4F-B662-495ED10852AD}"/>
              </a:ext>
            </a:extLst>
          </p:cNvPr>
          <p:cNvSpPr/>
          <p:nvPr userDrawn="1"/>
        </p:nvSpPr>
        <p:spPr>
          <a:xfrm>
            <a:off x="25975" y="4932859"/>
            <a:ext cx="3560356" cy="184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6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Confidential information. Copyright © 2019. GoPro,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05842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- Solid Colo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BD2E062-7EF4-664F-8FF1-2776CBB246B4}"/>
              </a:ext>
            </a:extLst>
          </p:cNvPr>
          <p:cNvSpPr txBox="1"/>
          <p:nvPr userDrawn="1"/>
        </p:nvSpPr>
        <p:spPr>
          <a:xfrm flipH="1">
            <a:off x="476487" y="3856880"/>
            <a:ext cx="525195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Speaker/ Date/ 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0B0351-799D-E347-B3EC-AFD570F4E430}"/>
              </a:ext>
            </a:extLst>
          </p:cNvPr>
          <p:cNvSpPr/>
          <p:nvPr userDrawn="1"/>
        </p:nvSpPr>
        <p:spPr>
          <a:xfrm>
            <a:off x="5583644" y="4958834"/>
            <a:ext cx="3560356" cy="184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algn="r"/>
            <a:r>
              <a:rPr lang="en-US" sz="600" dirty="0">
                <a:gradFill>
                  <a:gsLst>
                    <a:gs pos="0">
                      <a:schemeClr val="bg1"/>
                    </a:gs>
                    <a:gs pos="80000">
                      <a:schemeClr val="bg1"/>
                    </a:gs>
                  </a:gsLst>
                  <a:lin ang="5400000" scaled="1"/>
                </a:gradFill>
                <a:latin typeface="Arial"/>
                <a:cs typeface="Arial"/>
              </a:rPr>
              <a:t>Confidential information. Copyright © 2019. GoPro, Inc. All rights reserved.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210BA8F-8A57-A946-A640-F67D83752B1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4798" y="1745973"/>
            <a:ext cx="1511002" cy="489227"/>
          </a:xfrm>
          <a:prstGeom prst="rect">
            <a:avLst/>
          </a:prstGeom>
          <a:solidFill>
            <a:schemeClr val="tx1"/>
          </a:solidFill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3200" b="1" spc="-1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Section  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09889CCB-7A59-2E44-AD9E-34FD145DF9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55800" y="1745973"/>
            <a:ext cx="1511002" cy="489227"/>
          </a:xfrm>
          <a:prstGeom prst="rect">
            <a:avLst/>
          </a:prstGeom>
          <a:noFill/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3200" b="1" spc="-1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page 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FAEE2F0-FE11-2A48-8617-74DB400E0B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8962" y="127000"/>
            <a:ext cx="808182" cy="254000"/>
          </a:xfrm>
          <a:prstGeom prst="rect">
            <a:avLst/>
          </a:prstGeom>
        </p:spPr>
      </p:pic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86398601-F2AC-0A47-9A98-06840CC0E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4500" y="3450244"/>
            <a:ext cx="3484033" cy="276999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600" b="0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Date/ Speaker / Subtitle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162D4D1-3DAC-8446-9F82-D703F6AC0F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4500" y="2235200"/>
            <a:ext cx="3484033" cy="48922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3200" b="1" spc="-15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white background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07C3647-15A4-4C4E-8983-A20536ADFE2A}"/>
              </a:ext>
            </a:extLst>
          </p:cNvPr>
          <p:cNvSpPr/>
          <p:nvPr userDrawn="1"/>
        </p:nvSpPr>
        <p:spPr>
          <a:xfrm>
            <a:off x="25975" y="4932859"/>
            <a:ext cx="3560356" cy="184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6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Confidential information. Copyright © 2019. GoPro,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84903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051048F5-0185-274A-A32E-5FBDF11A2F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8962" y="127000"/>
            <a:ext cx="808182" cy="254000"/>
          </a:xfrm>
          <a:prstGeom prst="rect">
            <a:avLst/>
          </a:prstGeom>
        </p:spPr>
      </p:pic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5FF1442A-363F-FC4D-8366-6CC83E2AAC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6856" y="127001"/>
            <a:ext cx="1097743" cy="334744"/>
          </a:xfrm>
          <a:prstGeom prst="rect">
            <a:avLst/>
          </a:prstGeom>
          <a:solidFill>
            <a:schemeClr val="tx1"/>
          </a:solidFill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Agenda 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3E073A8-295D-B940-BF95-CCFD27376509}"/>
              </a:ext>
            </a:extLst>
          </p:cNvPr>
          <p:cNvSpPr/>
          <p:nvPr userDrawn="1"/>
        </p:nvSpPr>
        <p:spPr>
          <a:xfrm>
            <a:off x="31619" y="4938504"/>
            <a:ext cx="3560356" cy="184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6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Confidential information. Copyright © 2019. GoPro, Inc. All rights reserved.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970048-78D0-3C4F-8429-91C356AF782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0339" y="1261221"/>
            <a:ext cx="3816350" cy="2621057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en-US" dirty="0"/>
              <a:t>Title – Arial Regular, 16pts, Black</a:t>
            </a:r>
          </a:p>
          <a:p>
            <a:pPr lvl="0"/>
            <a:r>
              <a:rPr lang="en-US" dirty="0"/>
              <a:t>Title – Arial Regular, 16pts, Black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/>
              <a:t>Title – Arial Regular, 16pts, Black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/>
              <a:t>Title – Arial Regular, 16pts, Black</a:t>
            </a: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dirty="0"/>
              <a:t>Title – Arial Regular, 16pts, Black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088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051048F5-0185-274A-A32E-5FBDF11A2F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8962" y="127000"/>
            <a:ext cx="808182" cy="254000"/>
          </a:xfrm>
          <a:prstGeom prst="rect">
            <a:avLst/>
          </a:prstGeom>
        </p:spPr>
      </p:pic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5FF1442A-363F-FC4D-8366-6CC83E2AAC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6856" y="127001"/>
            <a:ext cx="1097743" cy="334744"/>
          </a:xfrm>
          <a:prstGeom prst="rect">
            <a:avLst/>
          </a:prstGeom>
          <a:solidFill>
            <a:schemeClr val="tx1"/>
          </a:solidFill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Content  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74E160E1-A890-4A48-8ED2-99C2E9E8EA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44599" y="127000"/>
            <a:ext cx="3471334" cy="334745"/>
          </a:xfrm>
          <a:prstGeom prst="rect">
            <a:avLst/>
          </a:prstGeom>
          <a:noFill/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page – text only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DDF4FB-FA08-6945-9B85-4FF971043291}"/>
              </a:ext>
            </a:extLst>
          </p:cNvPr>
          <p:cNvSpPr/>
          <p:nvPr userDrawn="1"/>
        </p:nvSpPr>
        <p:spPr>
          <a:xfrm>
            <a:off x="25975" y="4932859"/>
            <a:ext cx="3560356" cy="184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6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Confidential information. Copyright © 2019. GoPro, Inc. All rights reserved.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45B5DB2-D82E-314D-A4E3-8F7C0A15FB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755" y="1327164"/>
            <a:ext cx="6888270" cy="334744"/>
          </a:xfrm>
          <a:prstGeom prst="rect">
            <a:avLst/>
          </a:prstGeom>
        </p:spPr>
        <p:txBody>
          <a:bodyPr lIns="45720" rIns="45720" anchor="t"/>
          <a:lstStyle>
            <a:lvl1pPr>
              <a:lnSpc>
                <a:spcPct val="100000"/>
              </a:lnSpc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Subhead – Arial Bold, 14-16pts, Black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DBED08EA-7FC1-7A48-A848-14BF426AB7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1225" y="1680398"/>
            <a:ext cx="6888471" cy="844771"/>
          </a:xfrm>
          <a:prstGeom prst="rect">
            <a:avLst/>
          </a:prstGeom>
        </p:spPr>
        <p:txBody>
          <a:bodyPr lIns="45720" rIns="9144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Body copy</a:t>
            </a:r>
            <a:br>
              <a:rPr lang="en-US" dirty="0"/>
            </a:br>
            <a:r>
              <a:rPr lang="en-US" dirty="0"/>
              <a:t>Arial Regular, 13-15pts, #595959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FE4EF7B0-4DE2-AD43-B73B-BD0CE3C038D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1225" y="3494663"/>
            <a:ext cx="6888471" cy="299376"/>
          </a:xfrm>
          <a:prstGeom prst="rect">
            <a:avLst/>
          </a:prstGeom>
        </p:spPr>
        <p:txBody>
          <a:bodyPr lIns="45720" rIns="4572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Caption – Arial Regular, 12pts, #595959</a:t>
            </a:r>
          </a:p>
          <a:p>
            <a:pPr lvl="0"/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83424A3-766A-AB4F-9E1F-57AFD1A3180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1225" y="3794039"/>
            <a:ext cx="6888471" cy="299376"/>
          </a:xfrm>
          <a:prstGeom prst="rect">
            <a:avLst/>
          </a:prstGeom>
        </p:spPr>
        <p:txBody>
          <a:bodyPr lIns="45720" rIns="4572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Caption – Arial Regular, 12pts, Black</a:t>
            </a:r>
          </a:p>
          <a:p>
            <a:pPr lvl="0"/>
            <a:endParaRPr lang="en-US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7AF5DC43-37D6-564C-B821-9825AEEF39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1225" y="2638688"/>
            <a:ext cx="6888471" cy="629413"/>
          </a:xfrm>
          <a:prstGeom prst="rect">
            <a:avLst/>
          </a:prstGeom>
        </p:spPr>
        <p:txBody>
          <a:bodyPr lIns="45720" rIns="91440"/>
          <a:lstStyle>
            <a:lvl1pPr marL="115888" marR="0" indent="-11588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point 1, 13-15pts, #595959</a:t>
            </a:r>
          </a:p>
          <a:p>
            <a:pPr lvl="0"/>
            <a:r>
              <a:rPr lang="en-US" dirty="0"/>
              <a:t>Bullet point 2, 13-15pts, #595959</a:t>
            </a:r>
          </a:p>
        </p:txBody>
      </p:sp>
    </p:spTree>
    <p:extLst>
      <p:ext uri="{BB962C8B-B14F-4D97-AF65-F5344CB8AC3E}">
        <p14:creationId xmlns:p14="http://schemas.microsoft.com/office/powerpoint/2010/main" val="1307911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ext +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00C390CB-C7F6-7E4F-9397-A8132D642E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37727" y="1113905"/>
            <a:ext cx="3632200" cy="3175462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i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icon to add image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CA997BFC-E96F-9D41-BB56-5D1FC2E594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6856" y="127001"/>
            <a:ext cx="1097743" cy="334744"/>
          </a:xfrm>
          <a:prstGeom prst="rect">
            <a:avLst/>
          </a:prstGeom>
          <a:solidFill>
            <a:schemeClr val="tx1"/>
          </a:solidFill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Content  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7FB8894B-23F6-514C-9D90-C0B7EC81F1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44599" y="127000"/>
            <a:ext cx="2836334" cy="334745"/>
          </a:xfrm>
          <a:prstGeom prst="rect">
            <a:avLst/>
          </a:prstGeom>
          <a:noFill/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page – text + product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F53477-0954-C445-B619-CA2A2E3B63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8962" y="127000"/>
            <a:ext cx="808182" cy="254000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2DF0325D-DD04-EF46-A08B-9F3AE5FB0B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755" y="1327164"/>
            <a:ext cx="3763853" cy="334744"/>
          </a:xfrm>
          <a:prstGeom prst="rect">
            <a:avLst/>
          </a:prstGeom>
        </p:spPr>
        <p:txBody>
          <a:bodyPr lIns="45720" rIns="45720" anchor="t"/>
          <a:lstStyle>
            <a:lvl1pPr>
              <a:lnSpc>
                <a:spcPct val="100000"/>
              </a:lnSpc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Subhead – Arial Bold, 14-16pts, Black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BB56E15-C60A-3B47-B163-08D32B49BE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1225" y="1680398"/>
            <a:ext cx="3763963" cy="844771"/>
          </a:xfrm>
          <a:prstGeom prst="rect">
            <a:avLst/>
          </a:prstGeom>
        </p:spPr>
        <p:txBody>
          <a:bodyPr lIns="45720" rIns="9144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Body copy</a:t>
            </a:r>
            <a:br>
              <a:rPr lang="en-US" dirty="0"/>
            </a:br>
            <a:r>
              <a:rPr lang="en-US" dirty="0"/>
              <a:t>Arial Regular, 13-15pts, #595959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024B137B-D912-EB4A-8D97-E4D9EBED424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1225" y="2638688"/>
            <a:ext cx="3763963" cy="629413"/>
          </a:xfrm>
          <a:prstGeom prst="rect">
            <a:avLst/>
          </a:prstGeom>
        </p:spPr>
        <p:txBody>
          <a:bodyPr lIns="45720" rIns="91440"/>
          <a:lstStyle>
            <a:lvl1pPr marL="115888" marR="0" indent="-11588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point 1, 13-15pts, #595959</a:t>
            </a:r>
          </a:p>
          <a:p>
            <a:pPr lvl="0"/>
            <a:r>
              <a:rPr lang="en-US" dirty="0"/>
              <a:t>Bullet point 2, 13-15pts, #595959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831A5A3C-6604-C043-A872-40010255B3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1225" y="3494663"/>
            <a:ext cx="3763963" cy="299376"/>
          </a:xfrm>
          <a:prstGeom prst="rect">
            <a:avLst/>
          </a:prstGeom>
        </p:spPr>
        <p:txBody>
          <a:bodyPr lIns="45720" rIns="4572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Caption – Arial Regular, 12pts, #595959</a:t>
            </a:r>
          </a:p>
          <a:p>
            <a:pPr lvl="0"/>
            <a:endParaRPr lang="en-US" dirty="0"/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EA932EF6-6982-0847-A1C4-BAF59EE494B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1225" y="3794039"/>
            <a:ext cx="3763963" cy="299376"/>
          </a:xfrm>
          <a:prstGeom prst="rect">
            <a:avLst/>
          </a:prstGeom>
        </p:spPr>
        <p:txBody>
          <a:bodyPr lIns="45720" rIns="4572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Caption – Arial Regular, 12pts, Black</a:t>
            </a:r>
          </a:p>
          <a:p>
            <a:pPr lvl="0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836490-0C58-0341-80DB-678BE8D82405}"/>
              </a:ext>
            </a:extLst>
          </p:cNvPr>
          <p:cNvSpPr/>
          <p:nvPr userDrawn="1"/>
        </p:nvSpPr>
        <p:spPr>
          <a:xfrm>
            <a:off x="25975" y="4932859"/>
            <a:ext cx="3560356" cy="184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6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Confidential information. Copyright © 2019. GoPro,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9598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00C390CB-C7F6-7E4F-9397-A8132D642E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11800" y="-59267"/>
            <a:ext cx="3632200" cy="5274734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i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Click icon to add image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CA997BFC-E96F-9D41-BB56-5D1FC2E594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6856" y="127001"/>
            <a:ext cx="1097743" cy="334744"/>
          </a:xfrm>
          <a:prstGeom prst="rect">
            <a:avLst/>
          </a:prstGeom>
          <a:solidFill>
            <a:schemeClr val="tx1"/>
          </a:solidFill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Content  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7FB8894B-23F6-514C-9D90-C0B7EC81F1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44599" y="127000"/>
            <a:ext cx="3471334" cy="334745"/>
          </a:xfrm>
          <a:prstGeom prst="rect">
            <a:avLst/>
          </a:prstGeom>
          <a:noFill/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page – text + single image  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61F3E31-3D01-C346-97B9-827DA23047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8962" y="127000"/>
            <a:ext cx="808181" cy="254000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4D5D26C5-E51D-F047-B872-133C2CD489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755" y="1327164"/>
            <a:ext cx="3763853" cy="334744"/>
          </a:xfrm>
          <a:prstGeom prst="rect">
            <a:avLst/>
          </a:prstGeom>
        </p:spPr>
        <p:txBody>
          <a:bodyPr lIns="45720" rIns="45720" anchor="t"/>
          <a:lstStyle>
            <a:lvl1pPr>
              <a:lnSpc>
                <a:spcPct val="100000"/>
              </a:lnSpc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Subhead – Arial Bold, 14-16pts, Black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3AD76D46-025C-574B-A7E7-0DE4AF159F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1225" y="1680398"/>
            <a:ext cx="3763963" cy="844771"/>
          </a:xfrm>
          <a:prstGeom prst="rect">
            <a:avLst/>
          </a:prstGeom>
        </p:spPr>
        <p:txBody>
          <a:bodyPr lIns="45720" rIns="9144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Body copy</a:t>
            </a:r>
            <a:br>
              <a:rPr lang="en-US" dirty="0"/>
            </a:br>
            <a:r>
              <a:rPr lang="en-US" dirty="0"/>
              <a:t>Arial Regular, 13-15pts, #595959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E2CFF1C-319B-D742-A60A-059BF217BF0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1225" y="2638688"/>
            <a:ext cx="3763963" cy="629413"/>
          </a:xfrm>
          <a:prstGeom prst="rect">
            <a:avLst/>
          </a:prstGeom>
        </p:spPr>
        <p:txBody>
          <a:bodyPr lIns="45720" rIns="91440"/>
          <a:lstStyle>
            <a:lvl1pPr marL="115888" marR="0" indent="-11588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point 1, 13-15pts, #595959</a:t>
            </a:r>
          </a:p>
          <a:p>
            <a:pPr lvl="0"/>
            <a:r>
              <a:rPr lang="en-US" dirty="0"/>
              <a:t>Bullet point 2, 13-15pts, #595959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CE805B57-D5BC-5A49-B664-CFB1F4FBB1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1225" y="3494663"/>
            <a:ext cx="3763963" cy="299376"/>
          </a:xfrm>
          <a:prstGeom prst="rect">
            <a:avLst/>
          </a:prstGeom>
        </p:spPr>
        <p:txBody>
          <a:bodyPr lIns="45720" rIns="4572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Caption – Arial Regular, 12pts, #595959</a:t>
            </a:r>
          </a:p>
          <a:p>
            <a:pPr lvl="0"/>
            <a:endParaRPr lang="en-US" dirty="0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8CCEF85E-485A-AC42-B861-13EDC772AF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1225" y="3794039"/>
            <a:ext cx="3763963" cy="299376"/>
          </a:xfrm>
          <a:prstGeom prst="rect">
            <a:avLst/>
          </a:prstGeom>
        </p:spPr>
        <p:txBody>
          <a:bodyPr lIns="45720" rIns="4572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Caption – Arial Regular, 12pts, Black</a:t>
            </a:r>
          </a:p>
          <a:p>
            <a:pPr lvl="0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D58D98-D49B-DA49-ABA6-68B9A761D936}"/>
              </a:ext>
            </a:extLst>
          </p:cNvPr>
          <p:cNvSpPr/>
          <p:nvPr userDrawn="1"/>
        </p:nvSpPr>
        <p:spPr>
          <a:xfrm>
            <a:off x="25975" y="4932859"/>
            <a:ext cx="3560356" cy="184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6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Confidential information. Copyright © 2019. GoPro,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32640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Text + Multipl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D2A0A1D-2205-E549-9368-707C8977F1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6856" y="127001"/>
            <a:ext cx="1097743" cy="334744"/>
          </a:xfrm>
          <a:prstGeom prst="rect">
            <a:avLst/>
          </a:prstGeom>
          <a:solidFill>
            <a:schemeClr val="tx1"/>
          </a:solidFill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Content  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4A70726-E5E6-1C4B-AE76-01528CA2F32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44599" y="127000"/>
            <a:ext cx="4402668" cy="334745"/>
          </a:xfrm>
          <a:prstGeom prst="rect">
            <a:avLst/>
          </a:prstGeom>
          <a:noFill/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page – text + multiple images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C997256-6562-B147-8B60-94E402A69B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11225" y="886539"/>
            <a:ext cx="2257284" cy="1475671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i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  <a:p>
            <a:r>
              <a:rPr lang="en-US" dirty="0"/>
              <a:t>Click icon to add image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FBAF417D-7C87-354B-9981-F6344206FF31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3505270" y="886539"/>
            <a:ext cx="2257284" cy="1475671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i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  <a:p>
            <a:r>
              <a:rPr lang="en-US" dirty="0"/>
              <a:t>Click icon to add image</a:t>
            </a:r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218409B0-1B14-304F-A6B0-17DB118EE6EF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114454" y="886539"/>
            <a:ext cx="2257284" cy="1475671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i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  <a:p>
            <a:r>
              <a:rPr lang="en-US" dirty="0"/>
              <a:t>Click icon to add image</a:t>
            </a:r>
          </a:p>
        </p:txBody>
      </p:sp>
      <p:sp>
        <p:nvSpPr>
          <p:cNvPr id="39" name="Title 1">
            <a:extLst>
              <a:ext uri="{FF2B5EF4-FFF2-40B4-BE49-F238E27FC236}">
                <a16:creationId xmlns:a16="http://schemas.microsoft.com/office/drawing/2014/main" id="{22D5DAB7-876A-504F-9854-835CF6AA11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7955" y="2469569"/>
            <a:ext cx="2261182" cy="489177"/>
          </a:xfrm>
          <a:prstGeom prst="rect">
            <a:avLst/>
          </a:prstGeom>
        </p:spPr>
        <p:txBody>
          <a:bodyPr lIns="45720" rIns="45720" anchor="t"/>
          <a:lstStyle>
            <a:lvl1pPr>
              <a:lnSpc>
                <a:spcPct val="100000"/>
              </a:lnSpc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Subhead – Arial Bold, 14pts, Black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A3724F1-DC8B-E548-A4E7-1B8FF0F095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8962" y="127000"/>
            <a:ext cx="808182" cy="254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2933C0-90FD-284A-B71D-57E04C88575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7328" y="3011104"/>
            <a:ext cx="2261182" cy="790317"/>
          </a:xfrm>
          <a:prstGeom prst="rect">
            <a:avLst/>
          </a:prstGeom>
        </p:spPr>
        <p:txBody>
          <a:bodyPr lIns="45720" rIns="45720" anchor="t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copy - Arial Regular, 12pts, #595959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94B1DF3-7008-E84E-9D8F-1A023D6EB8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7328" y="3809753"/>
            <a:ext cx="2261182" cy="629413"/>
          </a:xfrm>
          <a:prstGeom prst="rect">
            <a:avLst/>
          </a:prstGeom>
        </p:spPr>
        <p:txBody>
          <a:bodyPr lIns="45720" rIns="91440"/>
          <a:lstStyle>
            <a:lvl1pPr marL="115888" marR="0" indent="-11588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point 1 – Arial Regular, 12pts, #595959</a:t>
            </a:r>
          </a:p>
          <a:p>
            <a:pPr lvl="0"/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4B8581F-2B00-6048-B518-81E8BB3315E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12648" y="3011104"/>
            <a:ext cx="2257284" cy="790317"/>
          </a:xfrm>
          <a:prstGeom prst="rect">
            <a:avLst/>
          </a:prstGeom>
        </p:spPr>
        <p:txBody>
          <a:bodyPr lIns="45720" rIns="45720" anchor="t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copy - Arial Regular, 12pts, #595959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3A7385DD-FD00-6040-B03C-87FDE362732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12648" y="3809753"/>
            <a:ext cx="2257284" cy="629413"/>
          </a:xfrm>
          <a:prstGeom prst="rect">
            <a:avLst/>
          </a:prstGeom>
        </p:spPr>
        <p:txBody>
          <a:bodyPr lIns="45720" rIns="91440"/>
          <a:lstStyle>
            <a:lvl1pPr marL="115888" marR="0" indent="-11588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point 1 – Arial Regular, 12pts, #595959</a:t>
            </a:r>
          </a:p>
          <a:p>
            <a:pPr lvl="0"/>
            <a:endParaRPr lang="en-US" dirty="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29C25924-CD19-6D4A-BABC-2D559751926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14455" y="3011104"/>
            <a:ext cx="2257284" cy="790317"/>
          </a:xfrm>
          <a:prstGeom prst="rect">
            <a:avLst/>
          </a:prstGeom>
        </p:spPr>
        <p:txBody>
          <a:bodyPr lIns="45720" rIns="45720" anchor="t"/>
          <a:lstStyle>
            <a:lvl1pPr marL="0" indent="0">
              <a:lnSpc>
                <a:spcPct val="100000"/>
              </a:lnSpc>
              <a:buNone/>
              <a:defRPr sz="1200" b="0" i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Body copy - Arial Regular, 12pts, #595959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52A1C88B-DB5F-7847-A30B-FFC771A3A3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14455" y="3809753"/>
            <a:ext cx="2257284" cy="629413"/>
          </a:xfrm>
          <a:prstGeom prst="rect">
            <a:avLst/>
          </a:prstGeom>
        </p:spPr>
        <p:txBody>
          <a:bodyPr lIns="45720" rIns="91440"/>
          <a:lstStyle>
            <a:lvl1pPr marL="115888" marR="0" indent="-11588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point 1 – Arial Regular, 12pts, #595959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83C76D-D5A2-1F4F-AB66-E127A31E82C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505270" y="2469246"/>
            <a:ext cx="2263783" cy="488950"/>
          </a:xfrm>
          <a:prstGeom prst="rect">
            <a:avLst/>
          </a:prstGeom>
        </p:spPr>
        <p:txBody>
          <a:bodyPr lIns="45720" rIns="45720" anchor="t"/>
          <a:lstStyle>
            <a:lvl1pPr marL="0" indent="0">
              <a:lnSpc>
                <a:spcPct val="100000"/>
              </a:lnSpc>
              <a:buNone/>
              <a:defRPr sz="1400" b="1"/>
            </a:lvl1pPr>
          </a:lstStyle>
          <a:p>
            <a:pPr lvl="0"/>
            <a:r>
              <a:rPr lang="en-US" dirty="0"/>
              <a:t>Subhead – Arial Bold, 14pts, Black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6528558F-D30D-B644-BB35-537578E6C5A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107077" y="2469246"/>
            <a:ext cx="2263783" cy="488950"/>
          </a:xfrm>
          <a:prstGeom prst="rect">
            <a:avLst/>
          </a:prstGeom>
        </p:spPr>
        <p:txBody>
          <a:bodyPr lIns="45720" rIns="45720" anchor="t"/>
          <a:lstStyle>
            <a:lvl1pPr marL="0" indent="0">
              <a:lnSpc>
                <a:spcPct val="100000"/>
              </a:lnSpc>
              <a:buNone/>
              <a:defRPr sz="1400" b="1"/>
            </a:lvl1pPr>
          </a:lstStyle>
          <a:p>
            <a:pPr lvl="0"/>
            <a:r>
              <a:rPr lang="en-US" dirty="0"/>
              <a:t>Subhead – Arial Bold, 14pts, Black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EDD1A1-FAC9-0049-9D70-5B68D4050F4D}"/>
              </a:ext>
            </a:extLst>
          </p:cNvPr>
          <p:cNvSpPr/>
          <p:nvPr userDrawn="1"/>
        </p:nvSpPr>
        <p:spPr>
          <a:xfrm>
            <a:off x="25975" y="4932859"/>
            <a:ext cx="3560356" cy="184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6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Confidential information. Copyright © 2019. GoPro,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3882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/ Column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CA997BFC-E96F-9D41-BB56-5D1FC2E594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27200" y="127001"/>
            <a:ext cx="953811" cy="334744"/>
          </a:xfrm>
          <a:prstGeom prst="rect">
            <a:avLst/>
          </a:prstGeom>
          <a:solidFill>
            <a:schemeClr val="tx1"/>
          </a:solidFill>
        </p:spPr>
        <p:txBody>
          <a:bodyPr lIns="45720" tIns="0" rIns="7315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Charts  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7FB8894B-23F6-514C-9D90-C0B7EC81F1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2988" y="127000"/>
            <a:ext cx="1614212" cy="334745"/>
          </a:xfrm>
          <a:prstGeom prst="rect">
            <a:avLst/>
          </a:prstGeom>
          <a:noFill/>
        </p:spPr>
        <p:txBody>
          <a:bodyPr lIns="45720" tIns="0" rIns="27432" b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Pie / Column 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116FF192-EC1E-A642-93BA-1454F07BFC11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935538" y="660400"/>
            <a:ext cx="3844396" cy="388620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i="1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                     Click icon to add chart</a:t>
            </a:r>
          </a:p>
          <a:p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A7FCEE0-0AD8-5A4C-A3A4-3668A12337F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8962" y="127000"/>
            <a:ext cx="808182" cy="254000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C9BA382C-4694-9E46-99C2-2A1458C19B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1755" y="1327164"/>
            <a:ext cx="3763853" cy="334744"/>
          </a:xfrm>
          <a:prstGeom prst="rect">
            <a:avLst/>
          </a:prstGeom>
        </p:spPr>
        <p:txBody>
          <a:bodyPr lIns="45720" rIns="45720" anchor="t"/>
          <a:lstStyle>
            <a:lvl1pPr>
              <a:lnSpc>
                <a:spcPct val="100000"/>
              </a:lnSpc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Subhead – Arial Bold, 14-16pts, Black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4AD77DBE-C00D-CC49-8C39-EFB2A769698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11225" y="1680398"/>
            <a:ext cx="3763963" cy="844771"/>
          </a:xfrm>
          <a:prstGeom prst="rect">
            <a:avLst/>
          </a:prstGeom>
        </p:spPr>
        <p:txBody>
          <a:bodyPr lIns="45720" rIns="9144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Body copy</a:t>
            </a:r>
            <a:br>
              <a:rPr lang="en-US" dirty="0"/>
            </a:br>
            <a:r>
              <a:rPr lang="en-US" dirty="0"/>
              <a:t>Arial Regular, 13-15pts, #595959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.</a:t>
            </a:r>
          </a:p>
          <a:p>
            <a:pPr lvl="0"/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C8DE3ADC-C980-B940-8E07-5F81980AE97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11225" y="2638688"/>
            <a:ext cx="3763963" cy="629413"/>
          </a:xfrm>
          <a:prstGeom prst="rect">
            <a:avLst/>
          </a:prstGeom>
        </p:spPr>
        <p:txBody>
          <a:bodyPr lIns="45720" rIns="91440"/>
          <a:lstStyle>
            <a:lvl1pPr marL="115888" marR="0" indent="-115888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point 1, 13-15pts, #595959</a:t>
            </a:r>
          </a:p>
          <a:p>
            <a:pPr lvl="0"/>
            <a:r>
              <a:rPr lang="en-US" dirty="0"/>
              <a:t>Bullet point 2, 13-15pts, #595959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2FDCF0A-2370-FB4F-80CB-CA62DFB8DA5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1225" y="3494663"/>
            <a:ext cx="3763963" cy="299376"/>
          </a:xfrm>
          <a:prstGeom prst="rect">
            <a:avLst/>
          </a:prstGeom>
        </p:spPr>
        <p:txBody>
          <a:bodyPr lIns="45720" rIns="4572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Caption – Arial Regular, 12pts, #595959</a:t>
            </a:r>
          </a:p>
          <a:p>
            <a:pPr lvl="0"/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025FA157-B2F3-9B44-8C53-8D2C2D1BB3D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1225" y="3794039"/>
            <a:ext cx="3763963" cy="299376"/>
          </a:xfrm>
          <a:prstGeom prst="rect">
            <a:avLst/>
          </a:prstGeom>
        </p:spPr>
        <p:txBody>
          <a:bodyPr lIns="45720" rIns="4572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Caption – Arial Regular, 12pts, Black</a:t>
            </a:r>
          </a:p>
          <a:p>
            <a:pPr lvl="0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573E8AC-2766-C243-BFDE-FF8C83E7FF38}"/>
              </a:ext>
            </a:extLst>
          </p:cNvPr>
          <p:cNvSpPr/>
          <p:nvPr userDrawn="1"/>
        </p:nvSpPr>
        <p:spPr>
          <a:xfrm>
            <a:off x="25975" y="4932859"/>
            <a:ext cx="3560356" cy="184666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en-US" sz="600" dirty="0">
                <a:solidFill>
                  <a:schemeClr val="bg1">
                    <a:lumMod val="65000"/>
                  </a:schemeClr>
                </a:solidFill>
                <a:latin typeface="Arial"/>
                <a:cs typeface="Arial"/>
              </a:rPr>
              <a:t>Confidential information. Copyright © 2019. GoPro, Inc.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55771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8461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68" r:id="rId2"/>
    <p:sldLayoutId id="2147483767" r:id="rId3"/>
    <p:sldLayoutId id="2147483775" r:id="rId4"/>
    <p:sldLayoutId id="2147483769" r:id="rId5"/>
    <p:sldLayoutId id="2147483770" r:id="rId6"/>
    <p:sldLayoutId id="2147483757" r:id="rId7"/>
    <p:sldLayoutId id="2147483758" r:id="rId8"/>
    <p:sldLayoutId id="2147483772" r:id="rId9"/>
    <p:sldLayoutId id="2147483773" r:id="rId10"/>
    <p:sldLayoutId id="2147483774" r:id="rId11"/>
    <p:sldLayoutId id="2147483762" r:id="rId12"/>
    <p:sldLayoutId id="2147483776" r:id="rId13"/>
    <p:sldLayoutId id="214748377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p/CFhPfteluH2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instagram.com/p/CFhV8RLDiQ_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instagram.com/p/CFi5kPlAFXH/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hyperlink" Target="https://www.instagram.com/p/CFqlXSFhYbv/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www.instagram.com/p/CFWfMPLhELF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/CFZ3ib1huqz/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tantannews.com/travel/KQe1wQp3bJ" TargetMode="External"/><Relationship Id="rId5" Type="http://schemas.openxmlformats.org/officeDocument/2006/relationships/hyperlink" Target="https://www.facebook.com/ttntech/posts/603039883726589" TargetMode="External"/><Relationship Id="rId4" Type="http://schemas.openxmlformats.org/officeDocument/2006/relationships/hyperlink" Target="https://www.instagram.com/p/CFluQmQlnlH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6ADA925-00BE-4D5D-A805-FA67191FA1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327" r="1305"/>
          <a:stretch/>
        </p:blipFill>
        <p:spPr>
          <a:xfrm>
            <a:off x="7026234" y="523184"/>
            <a:ext cx="1665431" cy="11033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73B488-A924-492E-869A-FFE96D742E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2783" y="642185"/>
            <a:ext cx="2403451" cy="11682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1E5814C-FF29-4903-B203-4EEBEE81676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643" b="9038"/>
          <a:stretch/>
        </p:blipFill>
        <p:spPr>
          <a:xfrm>
            <a:off x="4517125" y="1661671"/>
            <a:ext cx="2403451" cy="1218393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5BE7C198-FBC1-194F-A16A-723924A8EDE0}"/>
              </a:ext>
            </a:extLst>
          </p:cNvPr>
          <p:cNvSpPr/>
          <p:nvPr/>
        </p:nvSpPr>
        <p:spPr>
          <a:xfrm>
            <a:off x="-1" y="2777620"/>
            <a:ext cx="9144001" cy="23658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2EA84-B840-F94C-895C-65EBD7159F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6856" y="127001"/>
            <a:ext cx="568761" cy="334744"/>
          </a:xfrm>
        </p:spPr>
        <p:txBody>
          <a:bodyPr/>
          <a:lstStyle/>
          <a:p>
            <a:pPr algn="ctr"/>
            <a:r>
              <a:rPr lang="en-US" dirty="0"/>
              <a:t>MY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9FC840-61CB-8A41-837E-6422FF2827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5616" y="127001"/>
            <a:ext cx="7354958" cy="334745"/>
          </a:xfrm>
        </p:spPr>
        <p:txBody>
          <a:bodyPr/>
          <a:lstStyle/>
          <a:p>
            <a:r>
              <a:rPr lang="en-US" dirty="0"/>
              <a:t>COVERAGE – GOPRO HERO9 BLACK MEDIA TRIP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89F50C-D323-A448-8909-40DC110E4A07}"/>
              </a:ext>
            </a:extLst>
          </p:cNvPr>
          <p:cNvSpPr/>
          <p:nvPr/>
        </p:nvSpPr>
        <p:spPr>
          <a:xfrm>
            <a:off x="73151" y="669413"/>
            <a:ext cx="4657875" cy="124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8">
              <a:lnSpc>
                <a:spcPct val="90000"/>
              </a:lnSpc>
              <a:spcBef>
                <a:spcPts val="1200"/>
              </a:spcBef>
            </a:pPr>
            <a:r>
              <a:rPr lang="en-US" spc="-30" dirty="0">
                <a:gradFill>
                  <a:gsLst>
                    <a:gs pos="2917">
                      <a:srgbClr val="009FDF"/>
                    </a:gs>
                    <a:gs pos="80000">
                      <a:srgbClr val="009FDF"/>
                    </a:gs>
                  </a:gsLst>
                  <a:lin ang="5400000" scaled="0"/>
                </a:gradFill>
              </a:rPr>
              <a:t>Media and KOLs published a total of </a:t>
            </a:r>
            <a:r>
              <a:rPr lang="en-US" spc="-30" dirty="0">
                <a:solidFill>
                  <a:schemeClr val="bg2">
                    <a:lumMod val="50000"/>
                  </a:schemeClr>
                </a:solidFill>
              </a:rPr>
              <a:t>314 posts </a:t>
            </a:r>
            <a:r>
              <a:rPr lang="en-US" spc="-30" dirty="0">
                <a:gradFill>
                  <a:gsLst>
                    <a:gs pos="2917">
                      <a:srgbClr val="009FDF"/>
                    </a:gs>
                    <a:gs pos="80000">
                      <a:srgbClr val="009FDF"/>
                    </a:gs>
                  </a:gsLst>
                  <a:lin ang="5400000" scaled="0"/>
                </a:gradFill>
              </a:rPr>
              <a:t>that earned </a:t>
            </a:r>
            <a:r>
              <a:rPr lang="en-US" spc="-30" dirty="0">
                <a:solidFill>
                  <a:schemeClr val="bg2">
                    <a:lumMod val="50000"/>
                  </a:schemeClr>
                </a:solidFill>
              </a:rPr>
              <a:t>33,607,021 potential impressions</a:t>
            </a:r>
            <a:r>
              <a:rPr lang="en-US" spc="-30" dirty="0">
                <a:gradFill>
                  <a:gsLst>
                    <a:gs pos="2917">
                      <a:srgbClr val="009FDF"/>
                    </a:gs>
                    <a:gs pos="80000">
                      <a:srgbClr val="009FDF"/>
                    </a:gs>
                  </a:gsLst>
                  <a:lin ang="5400000" scaled="0"/>
                </a:gradFill>
              </a:rPr>
              <a:t>.</a:t>
            </a:r>
          </a:p>
          <a:p>
            <a:pPr lvl="0" defTabSz="457208">
              <a:lnSpc>
                <a:spcPct val="90000"/>
              </a:lnSpc>
              <a:spcBef>
                <a:spcPts val="1200"/>
              </a:spcBef>
            </a:pPr>
            <a:r>
              <a:rPr lang="en-US" spc="-30" dirty="0">
                <a:gradFill>
                  <a:gsLst>
                    <a:gs pos="2917">
                      <a:srgbClr val="009FDF"/>
                    </a:gs>
                    <a:gs pos="80000">
                      <a:srgbClr val="009FDF"/>
                    </a:gs>
                  </a:gsLst>
                  <a:lin ang="5400000" scaled="0"/>
                </a:gradFill>
              </a:rPr>
              <a:t>Top-tier KOL coverage came from: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7D8DEB-BBC5-F54A-880A-19EF9242B63E}"/>
              </a:ext>
            </a:extLst>
          </p:cNvPr>
          <p:cNvSpPr/>
          <p:nvPr/>
        </p:nvSpPr>
        <p:spPr>
          <a:xfrm>
            <a:off x="1" y="2798386"/>
            <a:ext cx="9144000" cy="2342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8">
              <a:lnSpc>
                <a:spcPct val="90000"/>
              </a:lnSpc>
              <a:spcBef>
                <a:spcPts val="1200"/>
              </a:spcBef>
            </a:pPr>
            <a:r>
              <a:rPr lang="en-US" sz="2000" spc="-30" dirty="0">
                <a:gradFill>
                  <a:gsLst>
                    <a:gs pos="2917">
                      <a:srgbClr val="009FDF"/>
                    </a:gs>
                    <a:gs pos="80000">
                      <a:srgbClr val="009FDF"/>
                    </a:gs>
                  </a:gsLst>
                  <a:lin ang="5400000" scaled="0"/>
                </a:gradFill>
              </a:rPr>
              <a:t>Key Quotes:</a:t>
            </a:r>
          </a:p>
          <a:p>
            <a:pPr lvl="1" defTabSz="457208">
              <a:lnSpc>
                <a:spcPct val="90000"/>
              </a:lnSpc>
              <a:spcBef>
                <a:spcPts val="1200"/>
              </a:spcBef>
            </a:pPr>
            <a:r>
              <a:rPr lang="en-US" sz="1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en-US" sz="1400" i="1" dirty="0" err="1">
                <a:solidFill>
                  <a:schemeClr val="bg1"/>
                </a:solidFill>
              </a:rPr>
              <a:t>Hypersmooth</a:t>
            </a:r>
            <a:r>
              <a:rPr lang="en-US" sz="1400" i="1" dirty="0">
                <a:solidFill>
                  <a:schemeClr val="bg1"/>
                </a:solidFill>
              </a:rPr>
              <a:t> 3.0 is really something </a:t>
            </a:r>
            <a:r>
              <a:rPr lang="en-US" sz="1400" i="1" dirty="0" err="1">
                <a:solidFill>
                  <a:schemeClr val="bg1"/>
                </a:solidFill>
              </a:rPr>
              <a:t>mann</a:t>
            </a:r>
            <a:r>
              <a:rPr lang="en-US" sz="1400" i="1" dirty="0">
                <a:solidFill>
                  <a:schemeClr val="bg1"/>
                </a:solidFill>
              </a:rPr>
              <a:t> ! Perfect for my outdoor activities .” </a:t>
            </a:r>
            <a:r>
              <a:rPr lang="mr-IN" sz="1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en-US" sz="1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 Amir</a:t>
            </a:r>
            <a:endParaRPr lang="en-US" sz="1400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lvl="1" defTabSz="457208">
              <a:lnSpc>
                <a:spcPct val="90000"/>
              </a:lnSpc>
              <a:spcBef>
                <a:spcPts val="1200"/>
              </a:spcBef>
            </a:pPr>
            <a:r>
              <a:rPr lang="en-US" sz="1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en-US" sz="1400" i="1" dirty="0">
                <a:solidFill>
                  <a:schemeClr val="bg1"/>
                </a:solidFill>
              </a:rPr>
              <a:t>High quality footage in a pocketable size is no longer a dream.” </a:t>
            </a:r>
            <a:r>
              <a:rPr lang="mr-IN" sz="1400" i="1" dirty="0">
                <a:solidFill>
                  <a:schemeClr val="bg1"/>
                </a:solidFill>
              </a:rPr>
              <a:t>–</a:t>
            </a:r>
            <a:r>
              <a:rPr lang="en-US" sz="1400" i="1" dirty="0">
                <a:solidFill>
                  <a:schemeClr val="bg1"/>
                </a:solidFill>
              </a:rPr>
              <a:t> </a:t>
            </a:r>
            <a:r>
              <a:rPr lang="en-US" sz="1400" i="1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King Saw</a:t>
            </a:r>
            <a:endParaRPr lang="en-US" sz="1400" i="1" dirty="0">
              <a:solidFill>
                <a:schemeClr val="bg1"/>
              </a:solidFill>
            </a:endParaRPr>
          </a:p>
          <a:p>
            <a:pPr lvl="1" defTabSz="457208">
              <a:lnSpc>
                <a:spcPct val="90000"/>
              </a:lnSpc>
              <a:spcBef>
                <a:spcPts val="1200"/>
              </a:spcBef>
            </a:pPr>
            <a:r>
              <a:rPr lang="en-US" sz="1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en-US" sz="1400" i="1" dirty="0">
                <a:solidFill>
                  <a:schemeClr val="bg1"/>
                </a:solidFill>
              </a:rPr>
              <a:t>Mind you, the 23.6MP/5K upgrade from the previous 12MP/4K quality &amp; the ability to screenshot pics from your video up to 14.7MP quality also makes this one a great bang for the buck!” </a:t>
            </a:r>
            <a:r>
              <a:rPr lang="mr-IN" sz="1400" i="1" dirty="0">
                <a:solidFill>
                  <a:schemeClr val="bg1"/>
                </a:solidFill>
              </a:rPr>
              <a:t>–</a:t>
            </a:r>
            <a:r>
              <a:rPr lang="en-US" sz="1400" i="1" dirty="0">
                <a:solidFill>
                  <a:schemeClr val="bg1"/>
                </a:solidFill>
              </a:rPr>
              <a:t> </a:t>
            </a:r>
            <a:r>
              <a:rPr lang="en-US" sz="1400" i="1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Melanie Saw</a:t>
            </a:r>
            <a:endParaRPr lang="en-US" sz="1400" i="1" dirty="0">
              <a:solidFill>
                <a:schemeClr val="bg1"/>
              </a:solidFill>
            </a:endParaRPr>
          </a:p>
          <a:p>
            <a:pPr lvl="1" defTabSz="457208">
              <a:lnSpc>
                <a:spcPct val="90000"/>
              </a:lnSpc>
              <a:spcBef>
                <a:spcPts val="1200"/>
              </a:spcBef>
            </a:pPr>
            <a:r>
              <a:rPr lang="en-US" sz="1400" i="1" dirty="0">
                <a:solidFill>
                  <a:schemeClr val="bg1"/>
                </a:solidFill>
              </a:rPr>
              <a:t>“Experiencing the power of </a:t>
            </a:r>
            <a:r>
              <a:rPr lang="en-US" sz="1400" i="1" dirty="0" err="1">
                <a:solidFill>
                  <a:schemeClr val="bg1"/>
                </a:solidFill>
              </a:rPr>
              <a:t>Hypersmooth</a:t>
            </a:r>
            <a:r>
              <a:rPr lang="en-US" sz="1400" i="1" dirty="0">
                <a:solidFill>
                  <a:schemeClr val="bg1"/>
                </a:solidFill>
              </a:rPr>
              <a:t> 3.0 stabilization from the new GoPro HERO9 Black. Imagine all these crazy activities that we did in @desarucoastmalaysia and how amazing the video turned out to be!– </a:t>
            </a:r>
            <a:r>
              <a:rPr lang="en-US" sz="1400" i="1" dirty="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Sharifah </a:t>
            </a:r>
            <a:r>
              <a:rPr lang="en-US" sz="1400" i="1" dirty="0" err="1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Eleen</a:t>
            </a:r>
            <a:r>
              <a:rPr lang="en-US" sz="1400" i="1" dirty="0">
                <a:solidFill>
                  <a:schemeClr val="bg1"/>
                </a:solidFill>
              </a:rPr>
              <a:t>	</a:t>
            </a:r>
            <a:endParaRPr lang="en-US" sz="1400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E37601-1E47-F342-87A3-74957A366237}"/>
              </a:ext>
            </a:extLst>
          </p:cNvPr>
          <p:cNvSpPr/>
          <p:nvPr/>
        </p:nvSpPr>
        <p:spPr>
          <a:xfrm>
            <a:off x="73151" y="1922001"/>
            <a:ext cx="4498849" cy="855619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633394" lvl="2" indent="-176213" defTabSz="457208">
              <a:lnSpc>
                <a:spcPct val="90000"/>
              </a:lnSpc>
              <a:spcBef>
                <a:spcPct val="20000"/>
              </a:spcBef>
              <a:buClr>
                <a:srgbClr val="58595B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  <a:hlinkClick r:id="rId6"/>
              </a:rPr>
              <a:t>Ben Amir</a:t>
            </a:r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  <a:p>
            <a:pPr marL="633394" lvl="2" indent="-176213" defTabSz="457208">
              <a:lnSpc>
                <a:spcPct val="90000"/>
              </a:lnSpc>
              <a:spcBef>
                <a:spcPct val="20000"/>
              </a:spcBef>
              <a:buClr>
                <a:srgbClr val="58595B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  <a:hlinkClick r:id="rId7"/>
              </a:rPr>
              <a:t>King Saw</a:t>
            </a:r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  <a:p>
            <a:pPr marL="633394" lvl="2" indent="-176213" defTabSz="457208">
              <a:lnSpc>
                <a:spcPct val="90000"/>
              </a:lnSpc>
              <a:spcBef>
                <a:spcPct val="20000"/>
              </a:spcBef>
              <a:buClr>
                <a:srgbClr val="58595B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  <a:hlinkClick r:id="rId10"/>
              </a:rPr>
              <a:t>Sharifah </a:t>
            </a: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hlinkClick r:id="rId10"/>
              </a:rPr>
              <a:t>Eleen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hlinkClick r:id="rId10"/>
              </a:rPr>
              <a:t>       </a:t>
            </a:r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28CE94-5C1D-4281-972E-BB15A55A038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-1" r="1801" b="4523"/>
          <a:stretch/>
        </p:blipFill>
        <p:spPr>
          <a:xfrm>
            <a:off x="6842108" y="1571843"/>
            <a:ext cx="1657603" cy="118489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6F5E800-50BC-4854-A561-DBB590F7C10B}"/>
              </a:ext>
            </a:extLst>
          </p:cNvPr>
          <p:cNvSpPr/>
          <p:nvPr/>
        </p:nvSpPr>
        <p:spPr>
          <a:xfrm>
            <a:off x="1922708" y="1902093"/>
            <a:ext cx="4498849" cy="58477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633394" lvl="2" indent="-176213" defTabSz="457208">
              <a:lnSpc>
                <a:spcPct val="90000"/>
              </a:lnSpc>
              <a:spcBef>
                <a:spcPct val="20000"/>
              </a:spcBef>
              <a:buClr>
                <a:srgbClr val="58595B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  <a:hlinkClick r:id="rId8"/>
              </a:rPr>
              <a:t>Melanie Saw</a:t>
            </a:r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  <a:p>
            <a:pPr marL="633394" lvl="2" indent="-176213" defTabSz="457208">
              <a:lnSpc>
                <a:spcPct val="90000"/>
              </a:lnSpc>
              <a:spcBef>
                <a:spcPct val="20000"/>
              </a:spcBef>
              <a:buClr>
                <a:srgbClr val="58595B"/>
              </a:buClr>
              <a:buSzPct val="90000"/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5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5BE7C198-FBC1-194F-A16A-723924A8EDE0}"/>
              </a:ext>
            </a:extLst>
          </p:cNvPr>
          <p:cNvSpPr/>
          <p:nvPr/>
        </p:nvSpPr>
        <p:spPr>
          <a:xfrm>
            <a:off x="-1" y="2904450"/>
            <a:ext cx="9144001" cy="22390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2EA84-B840-F94C-895C-65EBD7159F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6856" y="127001"/>
            <a:ext cx="568761" cy="334744"/>
          </a:xfrm>
        </p:spPr>
        <p:txBody>
          <a:bodyPr/>
          <a:lstStyle/>
          <a:p>
            <a:pPr algn="ctr"/>
            <a:r>
              <a:rPr lang="en-US" dirty="0"/>
              <a:t>MY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9FC840-61CB-8A41-837E-6422FF2827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5616" y="127001"/>
            <a:ext cx="7354958" cy="334745"/>
          </a:xfrm>
        </p:spPr>
        <p:txBody>
          <a:bodyPr/>
          <a:lstStyle/>
          <a:p>
            <a:r>
              <a:rPr lang="en-US" dirty="0"/>
              <a:t>COVERAGE – GOPRO HERO9 BLACK MEDIA TRIP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589F50C-D323-A448-8909-40DC110E4A07}"/>
              </a:ext>
            </a:extLst>
          </p:cNvPr>
          <p:cNvSpPr/>
          <p:nvPr/>
        </p:nvSpPr>
        <p:spPr>
          <a:xfrm>
            <a:off x="73151" y="639596"/>
            <a:ext cx="5695675" cy="994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8">
              <a:lnSpc>
                <a:spcPct val="90000"/>
              </a:lnSpc>
              <a:spcBef>
                <a:spcPts val="1200"/>
              </a:spcBef>
            </a:pPr>
            <a:r>
              <a:rPr lang="en-US" spc="-30" dirty="0">
                <a:gradFill>
                  <a:gsLst>
                    <a:gs pos="2917">
                      <a:srgbClr val="009FDF"/>
                    </a:gs>
                    <a:gs pos="80000">
                      <a:srgbClr val="009FDF"/>
                    </a:gs>
                  </a:gsLst>
                  <a:lin ang="5400000" scaled="0"/>
                </a:gradFill>
              </a:rPr>
              <a:t>Media and KOLs published a total of </a:t>
            </a:r>
            <a:r>
              <a:rPr lang="en-US" spc="-30" dirty="0">
                <a:solidFill>
                  <a:schemeClr val="bg2">
                    <a:lumMod val="50000"/>
                  </a:schemeClr>
                </a:solidFill>
              </a:rPr>
              <a:t>314 posts </a:t>
            </a:r>
            <a:r>
              <a:rPr lang="en-US" spc="-30" dirty="0">
                <a:gradFill>
                  <a:gsLst>
                    <a:gs pos="2917">
                      <a:srgbClr val="009FDF"/>
                    </a:gs>
                    <a:gs pos="80000">
                      <a:srgbClr val="009FDF"/>
                    </a:gs>
                  </a:gsLst>
                  <a:lin ang="5400000" scaled="0"/>
                </a:gradFill>
              </a:rPr>
              <a:t>that earned </a:t>
            </a:r>
            <a:r>
              <a:rPr lang="en-US" spc="-30" dirty="0">
                <a:solidFill>
                  <a:schemeClr val="bg2">
                    <a:lumMod val="50000"/>
                  </a:schemeClr>
                </a:solidFill>
              </a:rPr>
              <a:t>33,607,021 potential impressions</a:t>
            </a:r>
            <a:r>
              <a:rPr lang="en-US" spc="-30" dirty="0">
                <a:gradFill>
                  <a:gsLst>
                    <a:gs pos="2917">
                      <a:srgbClr val="009FDF"/>
                    </a:gs>
                    <a:gs pos="80000">
                      <a:srgbClr val="009FDF"/>
                    </a:gs>
                  </a:gsLst>
                  <a:lin ang="5400000" scaled="0"/>
                </a:gradFill>
              </a:rPr>
              <a:t>.</a:t>
            </a:r>
          </a:p>
          <a:p>
            <a:pPr lvl="0" defTabSz="457208">
              <a:lnSpc>
                <a:spcPct val="90000"/>
              </a:lnSpc>
              <a:spcBef>
                <a:spcPts val="1200"/>
              </a:spcBef>
            </a:pPr>
            <a:r>
              <a:rPr lang="en-US" spc="-30" dirty="0">
                <a:gradFill>
                  <a:gsLst>
                    <a:gs pos="2917">
                      <a:srgbClr val="009FDF"/>
                    </a:gs>
                    <a:gs pos="80000">
                      <a:srgbClr val="009FDF"/>
                    </a:gs>
                  </a:gsLst>
                  <a:lin ang="5400000" scaled="0"/>
                </a:gradFill>
              </a:rPr>
              <a:t>Top-tier media coverage came </a:t>
            </a:r>
            <a:r>
              <a:rPr lang="en-US" spc="-30" dirty="0">
                <a:solidFill>
                  <a:srgbClr val="009FDF"/>
                </a:solidFill>
              </a:rPr>
              <a:t>from</a:t>
            </a:r>
            <a:r>
              <a:rPr lang="en-US" spc="-30" dirty="0">
                <a:gradFill>
                  <a:gsLst>
                    <a:gs pos="2917">
                      <a:srgbClr val="009FDF"/>
                    </a:gs>
                    <a:gs pos="80000">
                      <a:srgbClr val="009FDF"/>
                    </a:gs>
                  </a:gsLst>
                  <a:lin ang="5400000" scaled="0"/>
                </a:gradFill>
              </a:rPr>
              <a:t>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7D8DEB-BBC5-F54A-880A-19EF9242B63E}"/>
              </a:ext>
            </a:extLst>
          </p:cNvPr>
          <p:cNvSpPr/>
          <p:nvPr/>
        </p:nvSpPr>
        <p:spPr>
          <a:xfrm>
            <a:off x="73151" y="2926971"/>
            <a:ext cx="8971458" cy="1994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8">
              <a:lnSpc>
                <a:spcPct val="90000"/>
              </a:lnSpc>
              <a:spcBef>
                <a:spcPts val="1200"/>
              </a:spcBef>
            </a:pPr>
            <a:r>
              <a:rPr lang="en-US" sz="2000" spc="-30" dirty="0">
                <a:gradFill>
                  <a:gsLst>
                    <a:gs pos="2917">
                      <a:srgbClr val="009FDF"/>
                    </a:gs>
                    <a:gs pos="80000">
                      <a:srgbClr val="009FDF"/>
                    </a:gs>
                  </a:gsLst>
                  <a:lin ang="5400000" scaled="0"/>
                </a:gradFill>
              </a:rPr>
              <a:t>Key Quotes From Media Personnel:</a:t>
            </a:r>
          </a:p>
          <a:p>
            <a:pPr lvl="1" defTabSz="457208">
              <a:lnSpc>
                <a:spcPct val="90000"/>
              </a:lnSpc>
              <a:spcBef>
                <a:spcPts val="1200"/>
              </a:spcBef>
            </a:pPr>
            <a:r>
              <a:rPr lang="en-US" sz="1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“I cannot believe how stunning the visuals look! Like seriously... how? #AnAbsoluteGoProFanNow</a:t>
            </a:r>
            <a:r>
              <a:rPr lang="en-US" sz="1400" i="1" dirty="0">
                <a:solidFill>
                  <a:schemeClr val="bg1"/>
                </a:solidFill>
              </a:rPr>
              <a:t>” </a:t>
            </a:r>
            <a:r>
              <a:rPr lang="mr-IN" sz="1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en-US" sz="1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Desiree Gasper, Senior Editor from Rojak Daily</a:t>
            </a:r>
            <a:endParaRPr lang="en-US" sz="1400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lvl="1" defTabSz="457208">
              <a:lnSpc>
                <a:spcPct val="90000"/>
              </a:lnSpc>
              <a:spcBef>
                <a:spcPts val="1200"/>
              </a:spcBef>
            </a:pPr>
            <a:r>
              <a:rPr lang="en-US" sz="1400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“</a:t>
            </a:r>
            <a:r>
              <a:rPr lang="en-US" sz="1400" i="1" dirty="0">
                <a:solidFill>
                  <a:schemeClr val="bg1"/>
                </a:solidFill>
              </a:rPr>
              <a:t>I got to experience the stupendously stunning GoPro HERO9 Black myself! what can I say, I AM IN LOVE!” </a:t>
            </a:r>
            <a:r>
              <a:rPr lang="mr-IN" sz="1400" i="1" dirty="0">
                <a:solidFill>
                  <a:schemeClr val="bg1"/>
                </a:solidFill>
              </a:rPr>
              <a:t>–</a:t>
            </a:r>
            <a:r>
              <a:rPr lang="en-US" sz="1400" i="1" dirty="0">
                <a:solidFill>
                  <a:schemeClr val="bg1"/>
                </a:solidFill>
              </a:rPr>
              <a:t> </a:t>
            </a:r>
            <a:r>
              <a:rPr lang="en-US" sz="1400" i="1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Hanum Hayes, Tech Writer from New Straits Times </a:t>
            </a:r>
            <a:endParaRPr lang="en-US" sz="1400" i="1" dirty="0">
              <a:solidFill>
                <a:schemeClr val="bg1"/>
              </a:solidFill>
            </a:endParaRPr>
          </a:p>
          <a:p>
            <a:pPr lvl="1" defTabSz="457208">
              <a:lnSpc>
                <a:spcPct val="90000"/>
              </a:lnSpc>
              <a:spcBef>
                <a:spcPts val="1200"/>
              </a:spcBef>
            </a:pPr>
            <a:r>
              <a:rPr lang="en-US" sz="1400" i="1" dirty="0">
                <a:solidFill>
                  <a:schemeClr val="bg1"/>
                </a:solidFill>
              </a:rPr>
              <a:t>“Every second is exciting whenever I have the GoPro HERO9 Black on hand” – </a:t>
            </a:r>
            <a:r>
              <a:rPr lang="en-US" sz="1400" i="1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Stella Chai, Senior Editor from </a:t>
            </a:r>
            <a:r>
              <a:rPr lang="en-US" sz="1400" i="1" dirty="0" err="1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Tantan</a:t>
            </a:r>
            <a:r>
              <a:rPr lang="en-US" sz="1400" i="1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News </a:t>
            </a:r>
            <a:endParaRPr lang="en-US" sz="1400" i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E37601-1E47-F342-87A3-74957A366237}"/>
              </a:ext>
            </a:extLst>
          </p:cNvPr>
          <p:cNvSpPr/>
          <p:nvPr/>
        </p:nvSpPr>
        <p:spPr>
          <a:xfrm>
            <a:off x="73151" y="1623775"/>
            <a:ext cx="5621971" cy="535531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633394" lvl="2" indent="-176213" defTabSz="457208">
              <a:lnSpc>
                <a:spcPct val="90000"/>
              </a:lnSpc>
              <a:spcBef>
                <a:spcPct val="20000"/>
              </a:spcBef>
              <a:buClr>
                <a:srgbClr val="58595B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bg2">
                    <a:lumMod val="50000"/>
                  </a:schemeClr>
                </a:solidFill>
                <a:hlinkClick r:id="rId6"/>
              </a:rPr>
              <a:t>Tantan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hlinkClick r:id="rId6"/>
              </a:rPr>
              <a:t> News </a:t>
            </a:r>
            <a:br>
              <a:rPr lang="en-US" sz="1600" dirty="0">
                <a:solidFill>
                  <a:schemeClr val="bg2">
                    <a:lumMod val="50000"/>
                  </a:schemeClr>
                </a:solidFill>
              </a:rPr>
            </a:br>
            <a:endParaRPr lang="en-US" sz="16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B1B8DA-1C72-4836-B309-267D11C065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3086" y="580726"/>
            <a:ext cx="2764080" cy="259979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DCF5C7A-82FB-496F-8683-664512A03E24}"/>
              </a:ext>
            </a:extLst>
          </p:cNvPr>
          <p:cNvSpPr/>
          <p:nvPr/>
        </p:nvSpPr>
        <p:spPr>
          <a:xfrm>
            <a:off x="146856" y="2203238"/>
            <a:ext cx="5621970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8">
              <a:lnSpc>
                <a:spcPct val="90000"/>
              </a:lnSpc>
              <a:spcBef>
                <a:spcPts val="1200"/>
              </a:spcBef>
            </a:pPr>
            <a:r>
              <a:rPr lang="en-US" spc="-30" dirty="0">
                <a:solidFill>
                  <a:srgbClr val="009FDF"/>
                </a:solidFill>
              </a:rPr>
              <a:t>GO Communications is currently monitoring for more coverage </a:t>
            </a:r>
            <a:r>
              <a:rPr lang="en-US" spc="-30">
                <a:solidFill>
                  <a:srgbClr val="009FDF"/>
                </a:solidFill>
              </a:rPr>
              <a:t>from the </a:t>
            </a:r>
            <a:r>
              <a:rPr lang="en-US" spc="-30" dirty="0">
                <a:solidFill>
                  <a:srgbClr val="009FDF"/>
                </a:solidFill>
              </a:rPr>
              <a:t>media trip.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F3A211-F45C-4B27-AA18-C050949356F3}"/>
              </a:ext>
            </a:extLst>
          </p:cNvPr>
          <p:cNvSpPr/>
          <p:nvPr/>
        </p:nvSpPr>
        <p:spPr>
          <a:xfrm>
            <a:off x="715616" y="1879210"/>
            <a:ext cx="6313579" cy="25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8">
              <a:lnSpc>
                <a:spcPct val="90000"/>
              </a:lnSpc>
              <a:spcBef>
                <a:spcPts val="1200"/>
              </a:spcBef>
            </a:pPr>
            <a:r>
              <a:rPr lang="en-US" sz="1200" spc="-30" dirty="0">
                <a:solidFill>
                  <a:srgbClr val="595959"/>
                </a:solidFill>
              </a:rPr>
              <a:t>*</a:t>
            </a:r>
            <a:r>
              <a:rPr lang="en-US" sz="1200" spc="-30" dirty="0" err="1">
                <a:solidFill>
                  <a:srgbClr val="595959"/>
                </a:solidFill>
              </a:rPr>
              <a:t>Tantan</a:t>
            </a:r>
            <a:r>
              <a:rPr lang="en-US" sz="1200" spc="-30" dirty="0">
                <a:solidFill>
                  <a:srgbClr val="595959"/>
                </a:solidFill>
              </a:rPr>
              <a:t> News will be publishing another article solely on GoPro</a:t>
            </a:r>
          </a:p>
        </p:txBody>
      </p:sp>
    </p:spTree>
    <p:extLst>
      <p:ext uri="{BB962C8B-B14F-4D97-AF65-F5344CB8AC3E}">
        <p14:creationId xmlns:p14="http://schemas.microsoft.com/office/powerpoint/2010/main" val="406445844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3">
      <a:dk1>
        <a:srgbClr val="000000"/>
      </a:dk1>
      <a:lt1>
        <a:srgbClr val="FFFFFF"/>
      </a:lt1>
      <a:dk2>
        <a:srgbClr val="7E7F7E"/>
      </a:dk2>
      <a:lt2>
        <a:srgbClr val="7F7F7F"/>
      </a:lt2>
      <a:accent1>
        <a:srgbClr val="00ADEE"/>
      </a:accent1>
      <a:accent2>
        <a:srgbClr val="005DAC"/>
      </a:accent2>
      <a:accent3>
        <a:srgbClr val="7E7F7E"/>
      </a:accent3>
      <a:accent4>
        <a:srgbClr val="3F403F"/>
      </a:accent4>
      <a:accent5>
        <a:srgbClr val="174098"/>
      </a:accent5>
      <a:accent6>
        <a:srgbClr val="164098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27947</TotalTime>
  <Words>304</Words>
  <Application>Microsoft Office PowerPoint</Application>
  <PresentationFormat>On-screen Show (16:9)</PresentationFormat>
  <Paragraphs>26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Replica Replica-Regular</vt:lpstr>
      <vt:lpstr>Custom Design</vt:lpstr>
      <vt:lpstr>PowerPoint Presentation</vt:lpstr>
      <vt:lpstr>PowerPoint Presentation</vt:lpstr>
    </vt:vector>
  </TitlesOfParts>
  <Manager/>
  <Company>GoPro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GoPro Brand DNA</dc:title>
  <dc:subject/>
  <dc:creator>Greg Flowers</dc:creator>
  <cp:keywords/>
  <dc:description/>
  <cp:lastModifiedBy>sharon</cp:lastModifiedBy>
  <cp:revision>2590</cp:revision>
  <cp:lastPrinted>2019-04-16T21:24:43Z</cp:lastPrinted>
  <dcterms:created xsi:type="dcterms:W3CDTF">2013-10-17T16:49:18Z</dcterms:created>
  <dcterms:modified xsi:type="dcterms:W3CDTF">2020-10-06T10:35:36Z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30814812</vt:lpwstr>
  </property>
  <property fmtid="{D5CDD505-2E9C-101B-9397-08002B2CF9AE}" pid="3" name="NXPowerLiteSettings">
    <vt:lpwstr>E980073804F000</vt:lpwstr>
  </property>
  <property fmtid="{D5CDD505-2E9C-101B-9397-08002B2CF9AE}" pid="4" name="NXPowerLiteVersion">
    <vt:lpwstr>D6.2.8</vt:lpwstr>
  </property>
</Properties>
</file>