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626" r:id="rId2"/>
    <p:sldId id="723" r:id="rId3"/>
    <p:sldId id="724" r:id="rId4"/>
    <p:sldId id="725" r:id="rId5"/>
    <p:sldId id="719" r:id="rId6"/>
    <p:sldId id="735" r:id="rId7"/>
    <p:sldId id="730" r:id="rId8"/>
    <p:sldId id="731" r:id="rId9"/>
    <p:sldId id="721" r:id="rId10"/>
    <p:sldId id="732" r:id="rId11"/>
    <p:sldId id="733" r:id="rId12"/>
    <p:sldId id="734" r:id="rId13"/>
    <p:sldId id="708" r:id="rId14"/>
    <p:sldId id="722" r:id="rId15"/>
    <p:sldId id="632" r:id="rId16"/>
    <p:sldId id="713" r:id="rId17"/>
    <p:sldId id="736" r:id="rId18"/>
    <p:sldId id="637" r:id="rId19"/>
    <p:sldId id="638" r:id="rId20"/>
    <p:sldId id="714" r:id="rId21"/>
    <p:sldId id="715" r:id="rId22"/>
    <p:sldId id="259" r:id="rId23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B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28" autoAdjust="0"/>
    <p:restoredTop sz="92876"/>
  </p:normalViewPr>
  <p:slideViewPr>
    <p:cSldViewPr snapToGrid="0" snapToObjects="1">
      <p:cViewPr varScale="1">
        <p:scale>
          <a:sx n="72" d="100"/>
          <a:sy n="72" d="100"/>
        </p:scale>
        <p:origin x="16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9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42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8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8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60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1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73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38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81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58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4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70B93-E9B5-9440-94B4-773973E71629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71342-ADC1-D342-B424-A3B99B914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46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tiff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20.emf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920CC2-2726-4313-884F-2968717EE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484" y="335591"/>
            <a:ext cx="840822" cy="11892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86BC201-30B2-418A-A40F-BFEA636BE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446" y="2507721"/>
            <a:ext cx="4871108" cy="286268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3C7C3B6E-0E73-4781-A37F-1609AC675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1" y="131275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MY" sz="3200" b="1" dirty="0"/>
              <a:t>Penang International Flower, Fruit and Food </a:t>
            </a:r>
            <a:br>
              <a:rPr lang="en-MY" sz="3200" b="1" dirty="0"/>
            </a:br>
            <a:r>
              <a:rPr lang="en-MY" sz="3200" b="1" dirty="0"/>
              <a:t>Festival 2021 </a:t>
            </a:r>
            <a:r>
              <a:rPr lang="en-MY" sz="3200" b="1" dirty="0" err="1"/>
              <a:t>Bil</a:t>
            </a:r>
            <a:r>
              <a:rPr lang="en-MY" sz="3200" b="1" dirty="0"/>
              <a:t> 3/2020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E4FAC68-8B38-4BD7-9F62-2016B9A76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651" y="6207045"/>
            <a:ext cx="842060" cy="35832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9C1F0ED-8DDA-4722-A822-6773009047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891" y="6182163"/>
            <a:ext cx="327546" cy="4089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4E9598A-D923-4113-8235-C072D58EF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9998" y="6190638"/>
            <a:ext cx="572939" cy="3899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F91C2E2-9711-4C41-B5C3-53E615C04FE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504" y="6160963"/>
            <a:ext cx="442217" cy="463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92795E6-C1BD-426B-A1B8-9E498A97FE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2122" y="6112307"/>
            <a:ext cx="1039421" cy="56031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D344365-9193-4CA9-A3A2-2A422BBC3F9C}"/>
              </a:ext>
            </a:extLst>
          </p:cNvPr>
          <p:cNvSpPr txBox="1"/>
          <p:nvPr/>
        </p:nvSpPr>
        <p:spPr>
          <a:xfrm>
            <a:off x="3822450" y="5598164"/>
            <a:ext cx="230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Supported By: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9C3CC7-E293-47E8-96D5-52CA6D675A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3813" y="596608"/>
            <a:ext cx="1353972" cy="6521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D37A35F-D868-457E-81DF-C35C42F91A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441" y="480017"/>
            <a:ext cx="391386" cy="81277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CF7BA04-F81A-426D-896D-79B121854A45}"/>
              </a:ext>
            </a:extLst>
          </p:cNvPr>
          <p:cNvSpPr txBox="1"/>
          <p:nvPr/>
        </p:nvSpPr>
        <p:spPr>
          <a:xfrm>
            <a:off x="3964639" y="92186"/>
            <a:ext cx="230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Organized By: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CCF1117-E0C7-4860-B5A6-C03DEE486D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2439" y="0"/>
            <a:ext cx="1038704" cy="6924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F415E7-55E8-4893-8EE1-EB32690C08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65487" y="6121185"/>
            <a:ext cx="442217" cy="510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4E5189-FC42-4F4C-BDFA-C04452F191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96019" y="6131265"/>
            <a:ext cx="367082" cy="49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3F84D5-624A-4685-9052-7C5B63F0FB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03623" y="6160962"/>
            <a:ext cx="784941" cy="436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1B7DEB-24A7-48A5-963D-DEDE638957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58110" y="6152224"/>
            <a:ext cx="529273" cy="5292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9015E6-E821-40A5-B27D-4F513BDFBF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39288" y="6121185"/>
            <a:ext cx="510250" cy="5102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5B5BAE-907F-4126-A2E0-02E0F542495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19355" y="6056701"/>
            <a:ext cx="1208412" cy="7735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AF62B6-6C64-4822-9129-443A6170059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7565" y="5967495"/>
            <a:ext cx="665218" cy="71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1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888BA8-BD26-4F22-ABE4-4C4BB0D37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977890"/>
              </p:ext>
            </p:extLst>
          </p:nvPr>
        </p:nvGraphicFramePr>
        <p:xfrm>
          <a:off x="717543" y="1959417"/>
          <a:ext cx="7708900" cy="3755584"/>
        </p:xfrm>
        <a:graphic>
          <a:graphicData uri="http://schemas.openxmlformats.org/drawingml/2006/table">
            <a:tbl>
              <a:tblPr firstRow="1" firstCol="1" bandRow="1"/>
              <a:tblGrid>
                <a:gridCol w="289615">
                  <a:extLst>
                    <a:ext uri="{9D8B030D-6E8A-4147-A177-3AD203B41FA5}">
                      <a16:colId xmlns:a16="http://schemas.microsoft.com/office/drawing/2014/main" val="2132350477"/>
                    </a:ext>
                  </a:extLst>
                </a:gridCol>
                <a:gridCol w="4079185">
                  <a:extLst>
                    <a:ext uri="{9D8B030D-6E8A-4147-A177-3AD203B41FA5}">
                      <a16:colId xmlns:a16="http://schemas.microsoft.com/office/drawing/2014/main" val="3288108052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1787594987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225007505"/>
                    </a:ext>
                  </a:extLst>
                </a:gridCol>
              </a:tblGrid>
              <a:tr h="715932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4.4 Puan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Kamegeswari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juga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meminta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PSDKLPP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menyediakan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senarai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VIP yang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hendak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dijemput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PIFFFF 2021.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Pihak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PSDKLPP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akan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menyediakan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senarai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VVIP &amp; VIP.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PSDKLPP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63798"/>
                  </a:ext>
                </a:extLst>
              </a:tr>
              <a:tr h="919199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4.5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Jabatan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Kesihatan juga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memaklumkan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bahawa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penjual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makanan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harus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mengikuti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keselamatan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quality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makanan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mereka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harus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mengambil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suntikan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typhoid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sebelum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menjual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makanan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TLM Event/MBSP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14388"/>
                  </a:ext>
                </a:extLst>
              </a:tr>
              <a:tr h="759823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4.6 Tuan Pengerusi juga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bercadang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mengadakan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pertandingan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menghiaskan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beca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Maklumbalas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perlu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dirujuk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kepada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Jabatan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Landskap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MBPP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Jabatan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Khidmat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MasyarakatMBPP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393148"/>
                  </a:ext>
                </a:extLst>
              </a:tr>
              <a:tr h="759823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4.7 Tuan Pengerusi juga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becadang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mengadakan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lantern village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dari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kawasan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pintu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utama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stadium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ke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stadium.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peringkat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mencadang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tema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mengenal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pasti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kos.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Encik Andrew EE/   Encik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Teh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Chin Han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192890"/>
                  </a:ext>
                </a:extLst>
              </a:tr>
              <a:tr h="600807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4.8 Tuan Pengerusi juga meminta pihak Penang Global Tourism untuk mengadakan satu mesyuarat asing bagi perbincangan tema boulevard.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MY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Akan </a:t>
                      </a:r>
                      <a:r>
                        <a:rPr lang="en-MY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mengaturkan</a:t>
                      </a:r>
                      <a:r>
                        <a:rPr lang="en-MY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perbincangan</a:t>
                      </a:r>
                      <a:r>
                        <a:rPr lang="en-MY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berasingan</a:t>
                      </a:r>
                      <a:r>
                        <a:rPr lang="en-MY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PGT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647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327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888BA8-BD26-4F22-ABE4-4C4BB0D37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975431"/>
              </p:ext>
            </p:extLst>
          </p:nvPr>
        </p:nvGraphicFramePr>
        <p:xfrm>
          <a:off x="717543" y="1959417"/>
          <a:ext cx="7708900" cy="3348736"/>
        </p:xfrm>
        <a:graphic>
          <a:graphicData uri="http://schemas.openxmlformats.org/drawingml/2006/table">
            <a:tbl>
              <a:tblPr firstRow="1" firstCol="1" bandRow="1"/>
              <a:tblGrid>
                <a:gridCol w="289615">
                  <a:extLst>
                    <a:ext uri="{9D8B030D-6E8A-4147-A177-3AD203B41FA5}">
                      <a16:colId xmlns:a16="http://schemas.microsoft.com/office/drawing/2014/main" val="2132350477"/>
                    </a:ext>
                  </a:extLst>
                </a:gridCol>
                <a:gridCol w="4079185">
                  <a:extLst>
                    <a:ext uri="{9D8B030D-6E8A-4147-A177-3AD203B41FA5}">
                      <a16:colId xmlns:a16="http://schemas.microsoft.com/office/drawing/2014/main" val="3288108052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1787594987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225007505"/>
                    </a:ext>
                  </a:extLst>
                </a:gridCol>
              </a:tblGrid>
              <a:tr h="715932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4.9 Tuan Pengerusi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memaklumkan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menjemput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daripada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Jabatan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Pendidikan Negeri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Pulau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Pinang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mesyuarat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seterusnya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PSDKLPP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telah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menjemput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pihak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JPNPP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untuk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menghadiri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mesyuarat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PIFFFF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seterusnya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PSDKLPP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63798"/>
                  </a:ext>
                </a:extLst>
              </a:tr>
              <a:tr h="512351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4.10 Tuan Pengerusi juga memaklumkan untuk  meletakkan PIFFFF  2021 dalam kalender.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Telah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berkomunikasi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dengan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pegawai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Perbadanan Stadium yang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berkenaan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untuk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input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aktiviti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dalam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kalender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PSDKLPP/ PGT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14388"/>
                  </a:ext>
                </a:extLst>
              </a:tr>
              <a:tr h="759823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4.11 Tuan Pengerusi juga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bercadang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menempatkan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Hot Air Balloon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salah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satu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acara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sampingan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Telah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dapat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proposal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dari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AKA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PGT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393148"/>
                  </a:ext>
                </a:extLst>
              </a:tr>
              <a:tr h="759823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4.12 Tuan Pengerusi juga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meminta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pihak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PGT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menyediakan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poster, banner dan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promosi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laman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sosial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mengenai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PIFFFF 2021 dan juga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berkenaan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dengan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SOP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Covid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Bahan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promosi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sedang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di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dalam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proses,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akan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dikongsikan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dengan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tuan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pengerusi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setelah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diselesaikan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PGT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192890"/>
                  </a:ext>
                </a:extLst>
              </a:tr>
              <a:tr h="600807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4.13 Tuan Pengerusi juga memaklumkan bahawa semua hospital harus dimaklumkan mengenai PIFFFF 2021 tersebut supaya dapat mengambil tindakan selanjutnya.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Masih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dalam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perbincangan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belum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memaklumkan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kepada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pihak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hospital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mengenai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festival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PSDKLPP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647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542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888BA8-BD26-4F22-ABE4-4C4BB0D37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381871"/>
              </p:ext>
            </p:extLst>
          </p:nvPr>
        </p:nvGraphicFramePr>
        <p:xfrm>
          <a:off x="717542" y="1959416"/>
          <a:ext cx="8032757" cy="3933382"/>
        </p:xfrm>
        <a:graphic>
          <a:graphicData uri="http://schemas.openxmlformats.org/drawingml/2006/table">
            <a:tbl>
              <a:tblPr firstRow="1" firstCol="1" bandRow="1"/>
              <a:tblGrid>
                <a:gridCol w="301782">
                  <a:extLst>
                    <a:ext uri="{9D8B030D-6E8A-4147-A177-3AD203B41FA5}">
                      <a16:colId xmlns:a16="http://schemas.microsoft.com/office/drawing/2014/main" val="2132350477"/>
                    </a:ext>
                  </a:extLst>
                </a:gridCol>
                <a:gridCol w="4250555">
                  <a:extLst>
                    <a:ext uri="{9D8B030D-6E8A-4147-A177-3AD203B41FA5}">
                      <a16:colId xmlns:a16="http://schemas.microsoft.com/office/drawing/2014/main" val="3288108052"/>
                    </a:ext>
                  </a:extLst>
                </a:gridCol>
                <a:gridCol w="2593773">
                  <a:extLst>
                    <a:ext uri="{9D8B030D-6E8A-4147-A177-3AD203B41FA5}">
                      <a16:colId xmlns:a16="http://schemas.microsoft.com/office/drawing/2014/main" val="1787594987"/>
                    </a:ext>
                  </a:extLst>
                </a:gridCol>
                <a:gridCol w="886647">
                  <a:extLst>
                    <a:ext uri="{9D8B030D-6E8A-4147-A177-3AD203B41FA5}">
                      <a16:colId xmlns:a16="http://schemas.microsoft.com/office/drawing/2014/main" val="225007505"/>
                    </a:ext>
                  </a:extLst>
                </a:gridCol>
              </a:tblGrid>
              <a:tr h="123789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4.14 Tuan Pengerusi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memaklumkan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mendapatkan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pegawai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kesihatan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dapat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memeriksa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kebersihan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makanan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dijual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gerai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makanan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atau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  food truck yang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dicadangkan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Memohon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penganjur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memaklumkan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syarat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asas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pengendali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makanan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&amp;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senarai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pengendali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terlibat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1.Suntikan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Asas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ty2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2.Kursus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Asas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Pengendali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Makan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3.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Kebersihan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Diri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/Apron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PSDKLPP/ MBSP /JKNPP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63798"/>
                  </a:ext>
                </a:extLst>
              </a:tr>
              <a:tr h="825260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4.15 Encik Pubalan bercadang untuk mendapatkan Perbadanan Perpustakaan untuk mendapatkan peserta bagi acara pertandingan mewarna.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PSDKLPP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telah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menjemput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pihak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PPN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untuk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menghadiri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mesyuarat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PIFFFF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seterusnya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untuk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berbincang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mengenai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perkara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PSDKLPP/ PPN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14388"/>
                  </a:ext>
                </a:extLst>
              </a:tr>
              <a:tr h="935116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4.16 Prof. Dr Choong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Keok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UOW KDU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bercadang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menjemput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satu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sehari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mengunjung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PIFFFF 2021..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Masih di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dalam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perbincangan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memandangkan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kes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Covid-19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semakin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meningkat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UOW KDU/ PSDKLPP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393148"/>
                  </a:ext>
                </a:extLst>
              </a:tr>
              <a:tr h="935116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4.17 Tuan Pengerusi juga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meminta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mengadakan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satu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mesyuarat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Bersama KPKT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mengenai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peruntukan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bagi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PIFFFF 2021.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PSDKLPP/ BKT PSUK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192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0526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347B3F-6D1C-45CF-879F-7ECB5AB0A1D6}"/>
              </a:ext>
            </a:extLst>
          </p:cNvPr>
          <p:cNvCxnSpPr>
            <a:cxnSpLocks/>
          </p:cNvCxnSpPr>
          <p:nvPr/>
        </p:nvCxnSpPr>
        <p:spPr>
          <a:xfrm>
            <a:off x="2598787" y="4689493"/>
            <a:ext cx="4343551" cy="128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5A3AA3B-8C0C-40A4-96F2-6CD056ECB88B}"/>
              </a:ext>
            </a:extLst>
          </p:cNvPr>
          <p:cNvCxnSpPr>
            <a:cxnSpLocks/>
          </p:cNvCxnSpPr>
          <p:nvPr/>
        </p:nvCxnSpPr>
        <p:spPr>
          <a:xfrm>
            <a:off x="2543171" y="5211563"/>
            <a:ext cx="44601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3AE8DCD-A5C9-4D3C-96BD-2CB3395A31CA}"/>
              </a:ext>
            </a:extLst>
          </p:cNvPr>
          <p:cNvSpPr txBox="1"/>
          <p:nvPr/>
        </p:nvSpPr>
        <p:spPr>
          <a:xfrm>
            <a:off x="2797852" y="4794083"/>
            <a:ext cx="275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Jun 2021 – 4 </a:t>
            </a:r>
            <a:r>
              <a:rPr lang="en-US" dirty="0" err="1"/>
              <a:t>Julai</a:t>
            </a:r>
            <a:r>
              <a:rPr lang="en-US" dirty="0"/>
              <a:t> 2021</a:t>
            </a:r>
          </a:p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D9A619B-C36A-46BB-AB40-5C039245A8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89614"/>
            <a:ext cx="9144000" cy="2604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0974BD2-FDD9-4BDA-BBCC-245821A2F3D5}"/>
              </a:ext>
            </a:extLst>
          </p:cNvPr>
          <p:cNvSpPr txBox="1"/>
          <p:nvPr/>
        </p:nvSpPr>
        <p:spPr>
          <a:xfrm>
            <a:off x="2421238" y="6620278"/>
            <a:ext cx="43588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05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050" i="1" dirty="0"/>
          </a:p>
          <a:p>
            <a:endParaRPr lang="en-US" sz="105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0A9D93-24AE-49BF-A2C8-3CA596373376}"/>
              </a:ext>
            </a:extLst>
          </p:cNvPr>
          <p:cNvSpPr txBox="1"/>
          <p:nvPr/>
        </p:nvSpPr>
        <p:spPr>
          <a:xfrm>
            <a:off x="2809584" y="5996822"/>
            <a:ext cx="3773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Brush Script MT" panose="03060802040406070304" pitchFamily="66" charset="0"/>
              </a:rPr>
              <a:t>Think Local Act Global</a:t>
            </a:r>
            <a:endParaRPr lang="en-US" sz="3600" dirty="0">
              <a:latin typeface="Brush Script MT" panose="03060802040406070304" pitchFamily="66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1BCBA5C-1171-41EA-9F58-57F363B1F2AF}"/>
              </a:ext>
            </a:extLst>
          </p:cNvPr>
          <p:cNvSpPr/>
          <p:nvPr/>
        </p:nvSpPr>
        <p:spPr>
          <a:xfrm>
            <a:off x="4563122" y="6409676"/>
            <a:ext cx="133165" cy="1253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838A4A-D8AD-4C1F-9030-D25BCEE33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1419749"/>
            <a:ext cx="6477000" cy="2781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0079D2-6C98-4774-BB41-AB9FA3A566A6}"/>
              </a:ext>
            </a:extLst>
          </p:cNvPr>
          <p:cNvSpPr txBox="1"/>
          <p:nvPr/>
        </p:nvSpPr>
        <p:spPr>
          <a:xfrm>
            <a:off x="2214157" y="694123"/>
            <a:ext cx="4964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Logo Penang International Flower, Fruit &amp; Food Festival 2021</a:t>
            </a:r>
            <a:endParaRPr lang="en-MY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38BDA7-8500-40D3-9ABC-5AB9A93B942E}"/>
              </a:ext>
            </a:extLst>
          </p:cNvPr>
          <p:cNvSpPr txBox="1"/>
          <p:nvPr/>
        </p:nvSpPr>
        <p:spPr>
          <a:xfrm>
            <a:off x="2801705" y="5272416"/>
            <a:ext cx="4140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Perkarangan</a:t>
            </a:r>
            <a:r>
              <a:rPr lang="en-US" dirty="0"/>
              <a:t> Stadium Negeri </a:t>
            </a:r>
            <a:r>
              <a:rPr lang="en-US" dirty="0" err="1"/>
              <a:t>Pulau</a:t>
            </a:r>
            <a:r>
              <a:rPr lang="en-US" dirty="0"/>
              <a:t> Pinang</a:t>
            </a:r>
          </a:p>
          <a:p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DA79F5-1033-43D1-900F-BA1154B191FA}"/>
              </a:ext>
            </a:extLst>
          </p:cNvPr>
          <p:cNvCxnSpPr>
            <a:cxnSpLocks/>
          </p:cNvCxnSpPr>
          <p:nvPr/>
        </p:nvCxnSpPr>
        <p:spPr>
          <a:xfrm>
            <a:off x="2543171" y="5733634"/>
            <a:ext cx="439916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5C1B372-1799-4EE0-A70C-FC45021E5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787" y="4855403"/>
            <a:ext cx="252333" cy="2511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D2E9AC-C35B-4EFD-914E-BFBA86F56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7907" y="5350491"/>
            <a:ext cx="252333" cy="25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98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2" name="PIFFFF logo intro HD">
            <a:hlinkClick r:id="" action="ppaction://media"/>
            <a:extLst>
              <a:ext uri="{FF2B5EF4-FFF2-40B4-BE49-F238E27FC236}">
                <a16:creationId xmlns:a16="http://schemas.microsoft.com/office/drawing/2014/main" id="{25341010-91F4-4D18-A7B1-34C5BA6ACB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7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C3E5117C-F9DE-4F39-9525-D679F8FF1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MY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5391CB4-FEBE-4DB4-AFD4-D6341A70729F}"/>
              </a:ext>
            </a:extLst>
          </p:cNvPr>
          <p:cNvCxnSpPr>
            <a:cxnSpLocks/>
          </p:cNvCxnSpPr>
          <p:nvPr/>
        </p:nvCxnSpPr>
        <p:spPr>
          <a:xfrm flipV="1">
            <a:off x="2181643" y="1380998"/>
            <a:ext cx="4757841" cy="129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6">
            <a:extLst>
              <a:ext uri="{FF2B5EF4-FFF2-40B4-BE49-F238E27FC236}">
                <a16:creationId xmlns:a16="http://schemas.microsoft.com/office/drawing/2014/main" id="{0C5020EF-2407-4E04-89C9-81D0BDDF8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4049" y="1112894"/>
            <a:ext cx="48940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JAWATANKUASA-JAWATANKUASA KECIL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/>
              <a:t>Penang International Flower, Fruit &amp; Food Festival 2021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37C20DE-8F1B-4546-A842-85E5CCCFF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744604"/>
              </p:ext>
            </p:extLst>
          </p:nvPr>
        </p:nvGraphicFramePr>
        <p:xfrm>
          <a:off x="863940" y="1778422"/>
          <a:ext cx="7696965" cy="4429093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93526">
                  <a:extLst>
                    <a:ext uri="{9D8B030D-6E8A-4147-A177-3AD203B41FA5}">
                      <a16:colId xmlns:a16="http://schemas.microsoft.com/office/drawing/2014/main" val="3051927266"/>
                    </a:ext>
                  </a:extLst>
                </a:gridCol>
                <a:gridCol w="2055758">
                  <a:extLst>
                    <a:ext uri="{9D8B030D-6E8A-4147-A177-3AD203B41FA5}">
                      <a16:colId xmlns:a16="http://schemas.microsoft.com/office/drawing/2014/main" val="12443443"/>
                    </a:ext>
                  </a:extLst>
                </a:gridCol>
                <a:gridCol w="1935606">
                  <a:extLst>
                    <a:ext uri="{9D8B030D-6E8A-4147-A177-3AD203B41FA5}">
                      <a16:colId xmlns:a16="http://schemas.microsoft.com/office/drawing/2014/main" val="1927314269"/>
                    </a:ext>
                  </a:extLst>
                </a:gridCol>
                <a:gridCol w="1476309">
                  <a:extLst>
                    <a:ext uri="{9D8B030D-6E8A-4147-A177-3AD203B41FA5}">
                      <a16:colId xmlns:a16="http://schemas.microsoft.com/office/drawing/2014/main" val="1910705293"/>
                    </a:ext>
                  </a:extLst>
                </a:gridCol>
                <a:gridCol w="1835766">
                  <a:extLst>
                    <a:ext uri="{9D8B030D-6E8A-4147-A177-3AD203B41FA5}">
                      <a16:colId xmlns:a16="http://schemas.microsoft.com/office/drawing/2014/main" val="1711138425"/>
                    </a:ext>
                  </a:extLst>
                </a:gridCol>
              </a:tblGrid>
              <a:tr h="3924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No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Committee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Agency in Charge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Person In Charge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Contact 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0327404"/>
                  </a:ext>
                </a:extLst>
              </a:tr>
              <a:tr h="446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1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Kewangan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PSDKLPP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MY" sz="14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Teh</a:t>
                      </a:r>
                      <a:r>
                        <a:rPr lang="en-MY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Chin Han dan </a:t>
                      </a:r>
                      <a:r>
                        <a:rPr lang="en-MY" sz="14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Athirah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016-487 5507</a:t>
                      </a:r>
                    </a:p>
                    <a:p>
                      <a:pPr algn="ct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011-2640 1380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2241611"/>
                  </a:ext>
                </a:extLst>
              </a:tr>
              <a:tr h="4705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2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effectLst/>
                        </a:rPr>
                        <a:t>Penyelaras</a:t>
                      </a:r>
                      <a:r>
                        <a:rPr lang="en-MY" sz="1400" kern="1200" dirty="0">
                          <a:effectLst/>
                        </a:rPr>
                        <a:t> </a:t>
                      </a:r>
                      <a:r>
                        <a:rPr lang="en-MY" sz="1400" kern="1200" dirty="0" err="1">
                          <a:effectLst/>
                        </a:rPr>
                        <a:t>Penyertaan</a:t>
                      </a:r>
                      <a:r>
                        <a:rPr lang="en-MY" sz="1400" kern="1200" dirty="0">
                          <a:effectLst/>
                        </a:rPr>
                        <a:t> Buah-</a:t>
                      </a:r>
                      <a:r>
                        <a:rPr lang="en-MY" sz="1400" kern="1200" dirty="0" err="1">
                          <a:effectLst/>
                        </a:rPr>
                        <a:t>Buahan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FAMA/</a:t>
                      </a:r>
                      <a:r>
                        <a:rPr lang="en-MY" sz="1400" dirty="0" err="1">
                          <a:effectLst/>
                        </a:rPr>
                        <a:t>Jabatan</a:t>
                      </a:r>
                      <a:r>
                        <a:rPr lang="en-MY" sz="1400" dirty="0">
                          <a:effectLst/>
                        </a:rPr>
                        <a:t> </a:t>
                      </a:r>
                      <a:r>
                        <a:rPr lang="en-MY" sz="1400" dirty="0" err="1">
                          <a:effectLst/>
                        </a:rPr>
                        <a:t>Pertanian</a:t>
                      </a:r>
                      <a:r>
                        <a:rPr lang="en-MY" sz="1400" dirty="0">
                          <a:effectLst/>
                        </a:rPr>
                        <a:t> Negeri </a:t>
                      </a:r>
                      <a:r>
                        <a:rPr lang="en-MY" sz="1400" dirty="0" err="1">
                          <a:effectLst/>
                        </a:rPr>
                        <a:t>Pulau</a:t>
                      </a:r>
                      <a:r>
                        <a:rPr lang="en-MY" sz="1400" dirty="0">
                          <a:effectLst/>
                        </a:rPr>
                        <a:t> Pinang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 </a:t>
                      </a:r>
                      <a:r>
                        <a:rPr lang="en-MY" sz="1400" kern="1200" dirty="0" err="1">
                          <a:effectLst/>
                        </a:rPr>
                        <a:t>Nuramera</a:t>
                      </a:r>
                      <a:endParaRPr lang="en-MY" sz="1400" kern="12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017-875 4148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6857036"/>
                  </a:ext>
                </a:extLst>
              </a:tr>
              <a:tr h="4669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3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Pavilion Bunga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MALA / PSDKLPP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Tan Zi Lin dan </a:t>
                      </a:r>
                      <a:r>
                        <a:rPr lang="en-MY" sz="1400" kern="1200" dirty="0" err="1">
                          <a:effectLst/>
                        </a:rPr>
                        <a:t>Syazwani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017-407 1478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017-572 8017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4635779"/>
                  </a:ext>
                </a:extLst>
              </a:tr>
              <a:tr h="3924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4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Booth </a:t>
                      </a:r>
                      <a:r>
                        <a:rPr lang="en-MY" sz="1400" kern="1200" dirty="0" err="1">
                          <a:effectLst/>
                        </a:rPr>
                        <a:t>Tiket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PSDKLPP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 </a:t>
                      </a:r>
                      <a:r>
                        <a:rPr lang="en-MY" sz="1400" kern="1200" dirty="0" err="1">
                          <a:effectLst/>
                        </a:rPr>
                        <a:t>Nazli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017-433 1145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7703454"/>
                  </a:ext>
                </a:extLst>
              </a:tr>
              <a:tr h="4669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5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Majlis </a:t>
                      </a:r>
                      <a:r>
                        <a:rPr lang="en-MY" sz="1400" kern="1200" dirty="0" err="1">
                          <a:effectLst/>
                        </a:rPr>
                        <a:t>Perasmian</a:t>
                      </a:r>
                      <a:r>
                        <a:rPr lang="en-MY" sz="1400" kern="1200" dirty="0">
                          <a:effectLst/>
                        </a:rPr>
                        <a:t> dan </a:t>
                      </a:r>
                      <a:r>
                        <a:rPr lang="en-MY" sz="1400" kern="1200" dirty="0" err="1">
                          <a:effectLst/>
                        </a:rPr>
                        <a:t>Penutupan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PSDKLPP/JKKNPP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Teh</a:t>
                      </a:r>
                      <a:r>
                        <a:rPr lang="en-MY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Chin Han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016-487 5507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9509225"/>
                  </a:ext>
                </a:extLst>
              </a:tr>
              <a:tr h="4669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6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effectLst/>
                        </a:rPr>
                        <a:t>Keselamatan</a:t>
                      </a:r>
                      <a:r>
                        <a:rPr lang="en-MY" sz="1400" kern="1200" dirty="0">
                          <a:effectLst/>
                        </a:rPr>
                        <a:t> dan </a:t>
                      </a:r>
                      <a:r>
                        <a:rPr lang="en-MY" sz="1400" kern="1200" dirty="0" err="1">
                          <a:effectLst/>
                        </a:rPr>
                        <a:t>Kawalan</a:t>
                      </a:r>
                      <a:r>
                        <a:rPr lang="en-MY" sz="1400" kern="1200" dirty="0">
                          <a:effectLst/>
                        </a:rPr>
                        <a:t> </a:t>
                      </a:r>
                      <a:r>
                        <a:rPr lang="en-MY" sz="1400" kern="1200" dirty="0" err="1">
                          <a:effectLst/>
                        </a:rPr>
                        <a:t>Lalulintas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PDRM / RELA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MY" sz="14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Nazli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017-433 1145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MY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7581975"/>
                  </a:ext>
                </a:extLst>
              </a:tr>
              <a:tr h="4669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7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effectLst/>
                        </a:rPr>
                        <a:t>Penyelenggaran</a:t>
                      </a:r>
                      <a:r>
                        <a:rPr lang="en-MY" sz="1400" kern="1200" dirty="0">
                          <a:effectLst/>
                        </a:rPr>
                        <a:t> </a:t>
                      </a:r>
                      <a:r>
                        <a:rPr lang="en-MY" sz="1400" kern="1200" dirty="0" err="1">
                          <a:effectLst/>
                        </a:rPr>
                        <a:t>Landskap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MBSP / PSDKLPP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400" kern="1200" dirty="0">
                          <a:effectLst/>
                        </a:rPr>
                        <a:t>Tan Zi Lin dan </a:t>
                      </a:r>
                      <a:r>
                        <a:rPr lang="en-MY" sz="1400" kern="1200" dirty="0" err="1">
                          <a:effectLst/>
                        </a:rPr>
                        <a:t>Syazwani</a:t>
                      </a:r>
                      <a:r>
                        <a:rPr lang="en-MY" sz="1400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017-407 1478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017-572 8017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6780702"/>
                  </a:ext>
                </a:extLst>
              </a:tr>
              <a:tr h="4669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8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Kebersihan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MBSP / Penang Green Council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</a:rPr>
                        <a:t>Michelle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017-502 7130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2110817"/>
                  </a:ext>
                </a:extLst>
              </a:tr>
              <a:tr h="3924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9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Kebersihan</a:t>
                      </a:r>
                      <a:r>
                        <a:rPr lang="en-MY" sz="1400" kern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400" kern="12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Makanan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  <a:latin typeface="+mn-lt"/>
                        </a:rPr>
                        <a:t>MBSP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Michelle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017-502 7130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522133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1405754F-A489-4D01-961C-DDE4ECF92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7369" y="294233"/>
            <a:ext cx="1436731" cy="69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C3E5117C-F9DE-4F39-9525-D679F8FF1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MY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5391CB4-FEBE-4DB4-AFD4-D6341A70729F}"/>
              </a:ext>
            </a:extLst>
          </p:cNvPr>
          <p:cNvCxnSpPr>
            <a:cxnSpLocks/>
          </p:cNvCxnSpPr>
          <p:nvPr/>
        </p:nvCxnSpPr>
        <p:spPr>
          <a:xfrm flipV="1">
            <a:off x="2181643" y="1380998"/>
            <a:ext cx="4757841" cy="129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6">
            <a:extLst>
              <a:ext uri="{FF2B5EF4-FFF2-40B4-BE49-F238E27FC236}">
                <a16:creationId xmlns:a16="http://schemas.microsoft.com/office/drawing/2014/main" id="{0C5020EF-2407-4E04-89C9-81D0BDDF8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4049" y="1112894"/>
            <a:ext cx="48940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JAWATANKUASA-JAWATANKUASA KECIL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/>
              <a:t>Penang International Flower, Fruit &amp; Food Festival 2021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405754F-A489-4D01-961C-DDE4ECF92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7369" y="294233"/>
            <a:ext cx="1436731" cy="692059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6F9C617-3E72-4632-9222-AF8CF8DEC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447968"/>
              </p:ext>
            </p:extLst>
          </p:nvPr>
        </p:nvGraphicFramePr>
        <p:xfrm>
          <a:off x="770075" y="1677002"/>
          <a:ext cx="7763226" cy="4768747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87428">
                  <a:extLst>
                    <a:ext uri="{9D8B030D-6E8A-4147-A177-3AD203B41FA5}">
                      <a16:colId xmlns:a16="http://schemas.microsoft.com/office/drawing/2014/main" val="3051927266"/>
                    </a:ext>
                  </a:extLst>
                </a:gridCol>
                <a:gridCol w="1884839">
                  <a:extLst>
                    <a:ext uri="{9D8B030D-6E8A-4147-A177-3AD203B41FA5}">
                      <a16:colId xmlns:a16="http://schemas.microsoft.com/office/drawing/2014/main" val="12443443"/>
                    </a:ext>
                  </a:extLst>
                </a:gridCol>
                <a:gridCol w="2342575">
                  <a:extLst>
                    <a:ext uri="{9D8B030D-6E8A-4147-A177-3AD203B41FA5}">
                      <a16:colId xmlns:a16="http://schemas.microsoft.com/office/drawing/2014/main" val="1927314269"/>
                    </a:ext>
                  </a:extLst>
                </a:gridCol>
                <a:gridCol w="1889428">
                  <a:extLst>
                    <a:ext uri="{9D8B030D-6E8A-4147-A177-3AD203B41FA5}">
                      <a16:colId xmlns:a16="http://schemas.microsoft.com/office/drawing/2014/main" val="1910705293"/>
                    </a:ext>
                  </a:extLst>
                </a:gridCol>
                <a:gridCol w="1258956">
                  <a:extLst>
                    <a:ext uri="{9D8B030D-6E8A-4147-A177-3AD203B41FA5}">
                      <a16:colId xmlns:a16="http://schemas.microsoft.com/office/drawing/2014/main" val="1711138425"/>
                    </a:ext>
                  </a:extLst>
                </a:gridCol>
              </a:tblGrid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No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Committee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Agency in Charge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effectLst/>
                        </a:rPr>
                        <a:t>Person In Charge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Contact 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0327404"/>
                  </a:ext>
                </a:extLst>
              </a:tr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</a:rPr>
                        <a:t>10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Paramedik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effectLst/>
                          <a:latin typeface="+mn-lt"/>
                        </a:rPr>
                        <a:t>Jabatan</a:t>
                      </a:r>
                      <a:r>
                        <a:rPr lang="en-MY" sz="1400" kern="1200" dirty="0">
                          <a:effectLst/>
                          <a:latin typeface="+mn-lt"/>
                        </a:rPr>
                        <a:t> Kesihatan Negeri </a:t>
                      </a:r>
                      <a:r>
                        <a:rPr lang="en-MY" sz="1400" kern="1200" dirty="0" err="1">
                          <a:effectLst/>
                          <a:latin typeface="+mn-lt"/>
                        </a:rPr>
                        <a:t>Pulau</a:t>
                      </a:r>
                      <a:r>
                        <a:rPr lang="en-MY" sz="1400" kern="1200" dirty="0">
                          <a:effectLst/>
                          <a:latin typeface="+mn-lt"/>
                        </a:rPr>
                        <a:t> Pinang / Red Crescent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Leluksheni</a:t>
                      </a:r>
                      <a:endParaRPr lang="en-MY" sz="1400" b="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012-522 9753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2241611"/>
                  </a:ext>
                </a:extLst>
              </a:tr>
              <a:tr h="432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en-MY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b="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Peralatan</a:t>
                      </a:r>
                      <a:r>
                        <a:rPr lang="en-MY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MY" sz="1400" b="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Teknikal</a:t>
                      </a:r>
                      <a:endParaRPr lang="en-MY" sz="1400" b="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PSDKLPP</a:t>
                      </a:r>
                      <a:endParaRPr lang="en-MY" sz="1400" b="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Farhanah</a:t>
                      </a:r>
                      <a:r>
                        <a:rPr lang="en-MY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 Qin 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016-789 7626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012-581 8859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6857036"/>
                  </a:ext>
                </a:extLst>
              </a:tr>
              <a:tr h="432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Persiapan</a:t>
                      </a: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Tapak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PSDKLPP &amp; MBSP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Farhanah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&amp;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 Qin 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016-789 7626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012-581 8859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4635779"/>
                  </a:ext>
                </a:extLst>
              </a:tr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Promosi</a:t>
                      </a: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MY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Publisiti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PGT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Haji Akbar &amp;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Teh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Chin Han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016-451 9279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016-487 5507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7703454"/>
                  </a:ext>
                </a:extLst>
              </a:tr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Sukarelawan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PSDKLPP &amp; PYDC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Leluksheni</a:t>
                      </a:r>
                      <a:r>
                        <a:rPr lang="en-MY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&amp;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Michelle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012-522 9753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017-502 7130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9509225"/>
                  </a:ext>
                </a:extLst>
              </a:tr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Protokol</a:t>
                      </a: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MY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Jemputan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SUK Protocol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Michelle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017-502 7130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7581975"/>
                  </a:ext>
                </a:extLst>
              </a:tr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Acara-Acara </a:t>
                      </a: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Sampingan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MSNPP/PSDKLPP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Roslan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Ravichandran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017-430 0071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012-472 2807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6780702"/>
                  </a:ext>
                </a:extLst>
              </a:tr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Ramalan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Cuaca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Jabatan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Meteorologi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Negeri </a:t>
                      </a: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Pulau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Pinang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Leluksheni</a:t>
                      </a:r>
                      <a:endParaRPr lang="en-MY" sz="1400" b="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012-522 9753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2110817"/>
                  </a:ext>
                </a:extLst>
              </a:tr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Kecemasan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laluan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BOMBA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Farhanah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&amp;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 Qin 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016-789 7626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012-581 8859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522133"/>
                  </a:ext>
                </a:extLst>
              </a:tr>
              <a:tr h="37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Urusetia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PSDKLPP/MSNPP</a:t>
                      </a:r>
                      <a:endParaRPr lang="en-MY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Teh</a:t>
                      </a: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Chin Han &amp;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Cheah Boon Leong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016-487 5507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017-422 2898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6724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772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93169-BCFC-4A65-B17F-824CEE69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3" y="253889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MY" sz="3000" b="1" dirty="0"/>
              <a:t>Acara-acara </a:t>
            </a:r>
            <a:r>
              <a:rPr lang="en-MY" sz="3000" b="1" dirty="0" err="1"/>
              <a:t>sampingan</a:t>
            </a:r>
            <a:endParaRPr lang="en-MY" sz="30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37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8D1A28-2E4E-4377-8EBD-029F169C0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572042"/>
              </p:ext>
            </p:extLst>
          </p:nvPr>
        </p:nvGraphicFramePr>
        <p:xfrm>
          <a:off x="221809" y="1727751"/>
          <a:ext cx="4592193" cy="4408006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2473522">
                  <a:extLst>
                    <a:ext uri="{9D8B030D-6E8A-4147-A177-3AD203B41FA5}">
                      <a16:colId xmlns:a16="http://schemas.microsoft.com/office/drawing/2014/main" val="4203628592"/>
                    </a:ext>
                  </a:extLst>
                </a:gridCol>
                <a:gridCol w="2118671">
                  <a:extLst>
                    <a:ext uri="{9D8B030D-6E8A-4147-A177-3AD203B41FA5}">
                      <a16:colId xmlns:a16="http://schemas.microsoft.com/office/drawing/2014/main" val="310224374"/>
                    </a:ext>
                  </a:extLst>
                </a:gridCol>
              </a:tblGrid>
              <a:tr h="2101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>
                          <a:effectLst/>
                        </a:rPr>
                        <a:t>Acara-Acara Sampingan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>
                          <a:effectLst/>
                        </a:rPr>
                        <a:t>Jabatan/Perbadanan/Syarikat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3153609888"/>
                  </a:ext>
                </a:extLst>
              </a:tr>
              <a:tr h="4300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 dirty="0" err="1">
                          <a:effectLst/>
                        </a:rPr>
                        <a:t>Pertunjukan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Pentas</a:t>
                      </a:r>
                      <a:r>
                        <a:rPr lang="en-US" sz="1100" dirty="0">
                          <a:effectLst/>
                        </a:rPr>
                        <a:t> dan </a:t>
                      </a:r>
                      <a:r>
                        <a:rPr lang="en-US" sz="1100" dirty="0" err="1">
                          <a:effectLst/>
                        </a:rPr>
                        <a:t>Pancaragam</a:t>
                      </a:r>
                      <a:endParaRPr lang="en-MY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>
                          <a:effectLst/>
                        </a:rPr>
                        <a:t>Jabatan Kebudayaan dan Kesenian negara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1835592796"/>
                  </a:ext>
                </a:extLst>
              </a:tr>
              <a:tr h="3276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100">
                          <a:effectLst/>
                        </a:rPr>
                        <a:t>Pertandingan Mewarna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>
                          <a:effectLst/>
                        </a:rPr>
                        <a:t>Jabatan Khidmat Masyarakat 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1726188882"/>
                  </a:ext>
                </a:extLst>
              </a:tr>
              <a:tr h="6203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100">
                          <a:effectLst/>
                        </a:rPr>
                        <a:t>PIFFFF 2021“Treasure hunt”</a:t>
                      </a:r>
                      <a:endParaRPr lang="en-MY" sz="10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 dirty="0">
                          <a:effectLst/>
                        </a:rPr>
                        <a:t>UOW KDU Penang</a:t>
                      </a:r>
                      <a:endParaRPr lang="en-MY" sz="1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(Prof. Dr Choong </a:t>
                      </a:r>
                      <a:r>
                        <a:rPr lang="en-US" sz="1100" dirty="0" err="1">
                          <a:effectLst/>
                        </a:rPr>
                        <a:t>Beng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Keok</a:t>
                      </a:r>
                      <a:r>
                        <a:rPr lang="en-US" sz="11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MY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1804996681"/>
                  </a:ext>
                </a:extLst>
              </a:tr>
              <a:tr h="6203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100">
                          <a:effectLst/>
                        </a:rPr>
                        <a:t>Pertandingan Lukisan Mural </a:t>
                      </a:r>
                      <a:endParaRPr lang="en-MY" sz="10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 dirty="0">
                          <a:effectLst/>
                        </a:rPr>
                        <a:t>UOW KDU Penang</a:t>
                      </a:r>
                      <a:endParaRPr lang="en-MY" sz="1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(Prof. Dr Choong </a:t>
                      </a:r>
                      <a:r>
                        <a:rPr lang="en-US" sz="1100" dirty="0" err="1">
                          <a:effectLst/>
                        </a:rPr>
                        <a:t>Beng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Keok</a:t>
                      </a:r>
                      <a:r>
                        <a:rPr lang="en-US" sz="1100" dirty="0">
                          <a:effectLst/>
                        </a:rPr>
                        <a:t>)</a:t>
                      </a:r>
                      <a:endParaRPr lang="en-MY" sz="1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MY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511936802"/>
                  </a:ext>
                </a:extLst>
              </a:tr>
              <a:tr h="4044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100">
                          <a:effectLst/>
                        </a:rPr>
                        <a:t>“Longest Flower Collage”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>
                          <a:effectLst/>
                        </a:rPr>
                        <a:t>Jabatan Khidmat Masyarakat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793580349"/>
                  </a:ext>
                </a:extLst>
              </a:tr>
              <a:tr h="5293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100">
                          <a:effectLst/>
                        </a:rPr>
                        <a:t>Pertandingan Memasak</a:t>
                      </a:r>
                      <a:endParaRPr lang="en-MY" sz="10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 dirty="0">
                          <a:effectLst/>
                        </a:rPr>
                        <a:t>UOW KDU Penang</a:t>
                      </a:r>
                      <a:endParaRPr lang="en-MY" sz="1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(Prof. Dr Choong </a:t>
                      </a:r>
                      <a:r>
                        <a:rPr lang="en-US" sz="1100" dirty="0" err="1">
                          <a:effectLst/>
                        </a:rPr>
                        <a:t>Beng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Keok</a:t>
                      </a:r>
                      <a:r>
                        <a:rPr lang="en-US" sz="1100" dirty="0">
                          <a:effectLst/>
                        </a:rPr>
                        <a:t>)</a:t>
                      </a:r>
                      <a:endParaRPr lang="en-MY" sz="1000" dirty="0">
                        <a:effectLst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2913494911"/>
                  </a:ext>
                </a:extLst>
              </a:tr>
              <a:tr h="6194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100">
                          <a:effectLst/>
                        </a:rPr>
                        <a:t>Pertandingan Gubahan Bunga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 dirty="0">
                          <a:effectLst/>
                        </a:rPr>
                        <a:t>Perbadanan Pembangunan Wanita </a:t>
                      </a:r>
                      <a:r>
                        <a:rPr lang="en-US" sz="1200" dirty="0" err="1">
                          <a:effectLst/>
                        </a:rPr>
                        <a:t>Pulau</a:t>
                      </a:r>
                      <a:r>
                        <a:rPr lang="en-US" sz="1200" dirty="0">
                          <a:effectLst/>
                        </a:rPr>
                        <a:t> Pinang (PWDC)</a:t>
                      </a:r>
                      <a:endParaRPr lang="en-MY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1355699205"/>
                  </a:ext>
                </a:extLst>
              </a:tr>
              <a:tr h="6461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100">
                          <a:effectLst/>
                        </a:rPr>
                        <a:t>Pertandingan Rekabentuk Skuptur Dari Pokok-Pokok Warisan Yang Tumbang</a:t>
                      </a:r>
                      <a:endParaRPr lang="en-MY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 dirty="0" err="1">
                          <a:effectLst/>
                        </a:rPr>
                        <a:t>Jabatan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Landskap,MBPP</a:t>
                      </a:r>
                      <a:endParaRPr lang="en-MY" sz="1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100" dirty="0">
                          <a:effectLst/>
                        </a:rPr>
                        <a:t>(</a:t>
                      </a:r>
                      <a:r>
                        <a:rPr lang="en-US" sz="1100" dirty="0" err="1">
                          <a:effectLst/>
                        </a:rPr>
                        <a:t>Cik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NurAyuni</a:t>
                      </a:r>
                      <a:r>
                        <a:rPr lang="en-US" sz="1100" dirty="0">
                          <a:effectLst/>
                        </a:rPr>
                        <a:t>)</a:t>
                      </a:r>
                      <a:endParaRPr lang="en-MY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21" marR="62621" marT="0" marB="0"/>
                </a:tc>
                <a:extLst>
                  <a:ext uri="{0D108BD9-81ED-4DB2-BD59-A6C34878D82A}">
                    <a16:rowId xmlns:a16="http://schemas.microsoft.com/office/drawing/2014/main" val="285763973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DB5376-F7D5-407B-85DA-1F3FD375F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839683"/>
              </p:ext>
            </p:extLst>
          </p:nvPr>
        </p:nvGraphicFramePr>
        <p:xfrm>
          <a:off x="5018073" y="1726087"/>
          <a:ext cx="3902749" cy="4085692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1767040">
                  <a:extLst>
                    <a:ext uri="{9D8B030D-6E8A-4147-A177-3AD203B41FA5}">
                      <a16:colId xmlns:a16="http://schemas.microsoft.com/office/drawing/2014/main" val="2638517766"/>
                    </a:ext>
                  </a:extLst>
                </a:gridCol>
                <a:gridCol w="2135709">
                  <a:extLst>
                    <a:ext uri="{9D8B030D-6E8A-4147-A177-3AD203B41FA5}">
                      <a16:colId xmlns:a16="http://schemas.microsoft.com/office/drawing/2014/main" val="3318490280"/>
                    </a:ext>
                  </a:extLst>
                </a:gridCol>
              </a:tblGrid>
              <a:tr h="2882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>
                          <a:effectLst/>
                        </a:rPr>
                        <a:t>Acara-Acara Sampingan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 dirty="0" err="1">
                          <a:effectLst/>
                        </a:rPr>
                        <a:t>Jabatan</a:t>
                      </a:r>
                      <a:r>
                        <a:rPr lang="en-US" sz="1200" dirty="0">
                          <a:effectLst/>
                        </a:rPr>
                        <a:t>/Perbadanan/Syarikat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4281054"/>
                  </a:ext>
                </a:extLst>
              </a:tr>
              <a:tr h="2983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200">
                          <a:effectLst/>
                        </a:rPr>
                        <a:t>Perkebunan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>
                          <a:effectLst/>
                        </a:rPr>
                        <a:t>Jabatan Taman Botani,MBPP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1204258"/>
                  </a:ext>
                </a:extLst>
              </a:tr>
              <a:tr h="11425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200">
                          <a:effectLst/>
                        </a:rPr>
                        <a:t>FLORA Fun Run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 dirty="0">
                          <a:effectLst/>
                        </a:rPr>
                        <a:t>UOW KDU Penang</a:t>
                      </a:r>
                      <a:endParaRPr lang="en-MY" sz="11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 dirty="0">
                          <a:effectLst/>
                        </a:rPr>
                        <a:t>(Prof. Dr Choong </a:t>
                      </a:r>
                      <a:r>
                        <a:rPr lang="en-US" sz="1200" dirty="0" err="1">
                          <a:effectLst/>
                        </a:rPr>
                        <a:t>Beng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Keok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MY" sz="11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 dirty="0">
                          <a:effectLst/>
                        </a:rPr>
                        <a:t>&amp; </a:t>
                      </a:r>
                      <a:r>
                        <a:rPr lang="en-US" sz="1200" dirty="0" err="1">
                          <a:effectLst/>
                        </a:rPr>
                        <a:t>Anddrew</a:t>
                      </a:r>
                      <a:r>
                        <a:rPr lang="en-US" sz="1200" dirty="0">
                          <a:effectLst/>
                        </a:rPr>
                        <a:t> (</a:t>
                      </a:r>
                      <a:r>
                        <a:rPr lang="en-US" sz="1200" dirty="0" err="1">
                          <a:effectLst/>
                        </a:rPr>
                        <a:t>ActiveStyle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5533920"/>
                  </a:ext>
                </a:extLst>
              </a:tr>
              <a:tr h="8113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200">
                          <a:effectLst/>
                        </a:rPr>
                        <a:t>Fun Ride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>
                          <a:effectLst/>
                        </a:rPr>
                        <a:t>MSNPP (Encik Ravichandran) &amp; Persatuan Basikal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6223627"/>
                  </a:ext>
                </a:extLst>
              </a:tr>
              <a:tr h="7726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200">
                          <a:effectLst/>
                        </a:rPr>
                        <a:t>“Garden Talk”</a:t>
                      </a:r>
                      <a:endParaRPr lang="en-MY" sz="1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2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 dirty="0" err="1">
                          <a:effectLst/>
                        </a:rPr>
                        <a:t>Jabatan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Landskap,MBPP</a:t>
                      </a:r>
                      <a:endParaRPr lang="en-MY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Cik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NurAyuni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1325697"/>
                  </a:ext>
                </a:extLst>
              </a:tr>
              <a:tr h="7726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200">
                          <a:effectLst/>
                        </a:rPr>
                        <a:t>Aerobicton</a:t>
                      </a:r>
                      <a:endParaRPr lang="en-MY" sz="1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MY" sz="12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8650" algn="l"/>
                          <a:tab pos="1028700" algn="l"/>
                          <a:tab pos="1200150" algn="l"/>
                        </a:tabLst>
                      </a:pPr>
                      <a:r>
                        <a:rPr lang="en-US" sz="1200" dirty="0" err="1">
                          <a:effectLst/>
                        </a:rPr>
                        <a:t>Jabatan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Khidmat</a:t>
                      </a:r>
                      <a:r>
                        <a:rPr lang="en-US" sz="1200" dirty="0">
                          <a:effectLst/>
                        </a:rPr>
                        <a:t> Masyarakat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0116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873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CA76CDB-A85E-4E33-8D91-EB931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1866" y="26188"/>
            <a:ext cx="2620570" cy="505582"/>
          </a:xfrm>
        </p:spPr>
        <p:txBody>
          <a:bodyPr>
            <a:normAutofit/>
          </a:bodyPr>
          <a:lstStyle/>
          <a:p>
            <a:pPr algn="ctr"/>
            <a:r>
              <a:rPr lang="en-MY" sz="3000" b="1" dirty="0"/>
              <a:t>Pelan </a:t>
            </a:r>
            <a:r>
              <a:rPr lang="en-MY" sz="3000" b="1" dirty="0" err="1"/>
              <a:t>Tapak</a:t>
            </a:r>
            <a:endParaRPr lang="en-MY" sz="3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10FA94-1414-467C-A9F2-D24CA8B23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4" y="800100"/>
            <a:ext cx="9113836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78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93169-BCFC-4A65-B17F-824CEE69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3" y="253889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MY" sz="3000" b="1" dirty="0" err="1"/>
              <a:t>Perutusan</a:t>
            </a:r>
            <a:r>
              <a:rPr lang="en-MY" sz="3000" b="1" dirty="0"/>
              <a:t> Pengerusi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12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93169-BCFC-4A65-B17F-824CEE69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3" y="125739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MY" sz="3000" b="1" dirty="0"/>
              <a:t>Anggaran </a:t>
            </a:r>
            <a:r>
              <a:rPr lang="en-MY" sz="3000" b="1" dirty="0" err="1"/>
              <a:t>Perbelanjaan</a:t>
            </a:r>
            <a:endParaRPr lang="en-MY" sz="30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5C1FF6E-E192-4062-815D-1049CC0EE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625500"/>
              </p:ext>
            </p:extLst>
          </p:nvPr>
        </p:nvGraphicFramePr>
        <p:xfrm>
          <a:off x="887760" y="2298835"/>
          <a:ext cx="7368466" cy="4039346"/>
        </p:xfrm>
        <a:graphic>
          <a:graphicData uri="http://schemas.openxmlformats.org/drawingml/2006/table">
            <a:tbl>
              <a:tblPr/>
              <a:tblGrid>
                <a:gridCol w="348714">
                  <a:extLst>
                    <a:ext uri="{9D8B030D-6E8A-4147-A177-3AD203B41FA5}">
                      <a16:colId xmlns:a16="http://schemas.microsoft.com/office/drawing/2014/main" val="3368488204"/>
                    </a:ext>
                  </a:extLst>
                </a:gridCol>
                <a:gridCol w="5230701">
                  <a:extLst>
                    <a:ext uri="{9D8B030D-6E8A-4147-A177-3AD203B41FA5}">
                      <a16:colId xmlns:a16="http://schemas.microsoft.com/office/drawing/2014/main" val="3972419157"/>
                    </a:ext>
                  </a:extLst>
                </a:gridCol>
                <a:gridCol w="1789051">
                  <a:extLst>
                    <a:ext uri="{9D8B030D-6E8A-4147-A177-3AD203B41FA5}">
                      <a16:colId xmlns:a16="http://schemas.microsoft.com/office/drawing/2014/main" val="2480454482"/>
                    </a:ext>
                  </a:extLst>
                </a:gridCol>
              </a:tblGrid>
              <a:tr h="241988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Bil</a:t>
                      </a:r>
                      <a:endParaRPr lang="en-M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Perkara</a:t>
                      </a:r>
                      <a:endParaRPr lang="en-M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Jumlah</a:t>
                      </a:r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(RM)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7919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Bayaran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Pengacara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Majlis (RM1,000.00 x 2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hari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x 2 orang)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885363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Pencetakan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Tiket</a:t>
                      </a:r>
                      <a:endParaRPr lang="en-MY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361995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Majlis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Perasmian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dan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Penutupan</a:t>
                      </a:r>
                      <a:endParaRPr lang="en-MY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913211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Pakaian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seragam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untuk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semua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petugas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dan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staf</a:t>
                      </a:r>
                      <a:endParaRPr lang="en-MY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723546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Angkatan Pertahanan Awam Malaysia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471386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RELA (RM8.00 X 12HRS X 20 ORANG X 31 DAYS)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24309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Sijil untuk sukarela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068145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Hiasan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Boulevard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645756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Makanan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untuk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VIP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49016"/>
                  </a:ext>
                </a:extLst>
              </a:tr>
              <a:tr h="232681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makanan</a:t>
                      </a:r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untuk</a:t>
                      </a:r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petugas</a:t>
                      </a:r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248684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Iklan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dan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promosi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175081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Cenderahati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dan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plaq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untuk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pemenang-pemenang</a:t>
                      </a:r>
                      <a:endParaRPr lang="en-MY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531575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Penyelenggaran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landskap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dan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hiasan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dari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semasa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semasa</a:t>
                      </a:r>
                      <a:endParaRPr lang="en-MY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27681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Khemah, Booth Pameran, gerai-gerai dan booth urusetia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48378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Pembelian Bunga-Bunga Annual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625962"/>
                  </a:ext>
                </a:extLst>
              </a:tr>
              <a:tr h="223374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Kontigensi</a:t>
                      </a:r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824094"/>
                  </a:ext>
                </a:extLst>
              </a:tr>
              <a:tr h="214067"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Jumlah</a:t>
                      </a:r>
                      <a:r>
                        <a:rPr lang="en-M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Keseluruhan</a:t>
                      </a:r>
                      <a:endParaRPr lang="en-MY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1,274,400.00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262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813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93169-BCFC-4A65-B17F-824CEE69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3" y="125739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MY" sz="3000" b="1" dirty="0" err="1"/>
              <a:t>Peruntukan</a:t>
            </a:r>
            <a:endParaRPr lang="en-MY" sz="30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759D0B-D31E-43A3-BFB7-A5BD9B3FB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437546"/>
              </p:ext>
            </p:extLst>
          </p:nvPr>
        </p:nvGraphicFramePr>
        <p:xfrm>
          <a:off x="995687" y="2331720"/>
          <a:ext cx="7150093" cy="3951740"/>
        </p:xfrm>
        <a:graphic>
          <a:graphicData uri="http://schemas.openxmlformats.org/drawingml/2006/table">
            <a:tbl>
              <a:tblPr/>
              <a:tblGrid>
                <a:gridCol w="679613">
                  <a:extLst>
                    <a:ext uri="{9D8B030D-6E8A-4147-A177-3AD203B41FA5}">
                      <a16:colId xmlns:a16="http://schemas.microsoft.com/office/drawing/2014/main" val="2400497372"/>
                    </a:ext>
                  </a:extLst>
                </a:gridCol>
                <a:gridCol w="5422744">
                  <a:extLst>
                    <a:ext uri="{9D8B030D-6E8A-4147-A177-3AD203B41FA5}">
                      <a16:colId xmlns:a16="http://schemas.microsoft.com/office/drawing/2014/main" val="3270284712"/>
                    </a:ext>
                  </a:extLst>
                </a:gridCol>
                <a:gridCol w="1047736">
                  <a:extLst>
                    <a:ext uri="{9D8B030D-6E8A-4147-A177-3AD203B41FA5}">
                      <a16:colId xmlns:a16="http://schemas.microsoft.com/office/drawing/2014/main" val="2755160916"/>
                    </a:ext>
                  </a:extLst>
                </a:gridCol>
              </a:tblGrid>
              <a:tr h="270382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BIL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PERUNTUKAN YANG AKAN DITERIMA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(RM)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146928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218891"/>
                  </a:ext>
                </a:extLst>
              </a:tr>
              <a:tr h="270382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Kementerian Perumahan Dan Kerajaan Tempatan (KPKT)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800,000.00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592972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Persatuan Pihak Berkuasa Tempatan (MALA)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493310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`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367986"/>
                  </a:ext>
                </a:extLst>
              </a:tr>
              <a:tr h="270382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Peruntukan</a:t>
                      </a:r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Ketua Menteri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100,000.00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556714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2084"/>
                  </a:ext>
                </a:extLst>
              </a:tr>
              <a:tr h="270382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MMK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Pelancongan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Seni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Budaya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Dan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Warisan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300,000.00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305965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16810"/>
                  </a:ext>
                </a:extLst>
              </a:tr>
              <a:tr h="270382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MMK Kerajaan </a:t>
                      </a:r>
                      <a:r>
                        <a:rPr lang="en-MY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Tempatan</a:t>
                      </a:r>
                      <a:endParaRPr lang="en-M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100,000.00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266249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Majlis </a:t>
                      </a:r>
                      <a:r>
                        <a:rPr lang="en-MY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Bandaraya</a:t>
                      </a:r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Pulau</a:t>
                      </a:r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Pinang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100,000.00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367484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ctr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Majlis </a:t>
                      </a:r>
                      <a:r>
                        <a:rPr lang="en-MY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Bandaraya</a:t>
                      </a:r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Seberang </a:t>
                      </a:r>
                      <a:r>
                        <a:rPr lang="en-MY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Perai</a:t>
                      </a:r>
                      <a:endParaRPr lang="en-MY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100,000.00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797855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753779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JUMLAH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1,500,000.00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155928"/>
                  </a:ext>
                </a:extLst>
              </a:tr>
              <a:tr h="259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42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582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80DABF-063D-403C-A104-0F4B52329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780" y="-106680"/>
            <a:ext cx="10690860" cy="66393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162DF-247C-4276-941A-9E72D4457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806" y="3663407"/>
            <a:ext cx="7672388" cy="1790700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Autofit/>
          </a:bodyPr>
          <a:lstStyle/>
          <a:p>
            <a:br>
              <a:rPr lang="en-MY" sz="3600" dirty="0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</a:br>
            <a:br>
              <a:rPr lang="en-MY" sz="3600" dirty="0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</a:br>
            <a:br>
              <a:rPr lang="en-MY" sz="3600" dirty="0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</a:br>
            <a:br>
              <a:rPr lang="en-MY" sz="3600" dirty="0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</a:br>
            <a:r>
              <a:rPr lang="en-MY" sz="3600" dirty="0" err="1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Sekian</a:t>
            </a:r>
            <a:r>
              <a:rPr lang="en-MY" sz="3600" dirty="0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MY" sz="3600" dirty="0" err="1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Terima</a:t>
            </a:r>
            <a:r>
              <a:rPr lang="en-MY" sz="3600" dirty="0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 Kasih</a:t>
            </a:r>
            <a:br>
              <a:rPr lang="en-MY" sz="3600" dirty="0">
                <a:solidFill>
                  <a:schemeClr val="bg1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</a:br>
            <a:endParaRPr lang="en-MY" sz="3600" dirty="0">
              <a:solidFill>
                <a:schemeClr val="bg1"/>
              </a:solidFill>
              <a:latin typeface="Bahnschrift SemiLight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C23D56-17AF-4BFB-863A-2386D3040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099" y="676020"/>
            <a:ext cx="591682" cy="12287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5610E6-0B3E-4F87-AD2C-71EB3DB0DE1D}"/>
              </a:ext>
            </a:extLst>
          </p:cNvPr>
          <p:cNvSpPr txBox="1"/>
          <p:nvPr/>
        </p:nvSpPr>
        <p:spPr>
          <a:xfrm>
            <a:off x="1175874" y="5236515"/>
            <a:ext cx="6543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>
                <a:solidFill>
                  <a:srgbClr val="FFFF00"/>
                </a:solidFill>
                <a:latin typeface="Bradley Hand ITC" panose="03070402050302030203" pitchFamily="66" charset="0"/>
              </a:rPr>
              <a:t>Think Local Act Global</a:t>
            </a:r>
          </a:p>
          <a:p>
            <a:pPr algn="ctr"/>
            <a:r>
              <a:rPr lang="en-MY" sz="3200" b="1" dirty="0">
                <a:solidFill>
                  <a:srgbClr val="FFFF00"/>
                </a:solidFill>
                <a:latin typeface="Bradley Hand ITC" panose="03070402050302030203" pitchFamily="66" charset="0"/>
              </a:rPr>
              <a:t>Stadium In The Forest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2B4B1B7-3C3B-4128-8BD7-BF8474F24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45" y="975170"/>
            <a:ext cx="1444163" cy="9627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E46B84-0E59-45C6-B00E-D8C9487D68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15469" y="1035838"/>
            <a:ext cx="1618171" cy="77945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272E018-9078-4EEE-8EA9-6FAA18CFF019}"/>
              </a:ext>
            </a:extLst>
          </p:cNvPr>
          <p:cNvCxnSpPr/>
          <p:nvPr/>
        </p:nvCxnSpPr>
        <p:spPr>
          <a:xfrm>
            <a:off x="1485900" y="5765445"/>
            <a:ext cx="60350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16744EEF-E688-42FF-9D64-A0E900FF0E22}"/>
              </a:ext>
            </a:extLst>
          </p:cNvPr>
          <p:cNvSpPr txBox="1">
            <a:spLocks/>
          </p:cNvSpPr>
          <p:nvPr/>
        </p:nvSpPr>
        <p:spPr>
          <a:xfrm>
            <a:off x="735806" y="2183248"/>
            <a:ext cx="7672388" cy="774564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sz="2400" b="1" dirty="0">
                <a:solidFill>
                  <a:srgbClr val="F0B520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A Family-Focused Green and Smart State </a:t>
            </a:r>
          </a:p>
          <a:p>
            <a:r>
              <a:rPr lang="en-MY" sz="2400" b="1" dirty="0">
                <a:solidFill>
                  <a:srgbClr val="F0B520"/>
                </a:solidFill>
                <a:latin typeface="Bahnschrift SemiLight" panose="020B0502040204020203" pitchFamily="34" charset="0"/>
                <a:cs typeface="Arial" panose="020B0604020202020204" pitchFamily="34" charset="0"/>
              </a:rPr>
              <a:t>that Inspires the Nation</a:t>
            </a:r>
          </a:p>
        </p:txBody>
      </p:sp>
    </p:spTree>
    <p:extLst>
      <p:ext uri="{BB962C8B-B14F-4D97-AF65-F5344CB8AC3E}">
        <p14:creationId xmlns:p14="http://schemas.microsoft.com/office/powerpoint/2010/main" val="3533500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93169-BCFC-4A65-B17F-824CEE69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04942"/>
            <a:ext cx="7886700" cy="2515703"/>
          </a:xfrm>
        </p:spPr>
        <p:txBody>
          <a:bodyPr>
            <a:normAutofit/>
          </a:bodyPr>
          <a:lstStyle/>
          <a:p>
            <a:pPr algn="ctr"/>
            <a:r>
              <a:rPr lang="en-MY" sz="3000" b="1" dirty="0" err="1"/>
              <a:t>Pengesahan</a:t>
            </a:r>
            <a:r>
              <a:rPr lang="en-MY" sz="3000" b="1" dirty="0"/>
              <a:t> </a:t>
            </a:r>
            <a:r>
              <a:rPr lang="en-MY" sz="3000" b="1" dirty="0" err="1"/>
              <a:t>Minit</a:t>
            </a:r>
            <a:r>
              <a:rPr lang="en-MY" sz="3000" b="1" dirty="0"/>
              <a:t> </a:t>
            </a:r>
            <a:r>
              <a:rPr lang="en-MY" sz="3000" b="1" dirty="0" err="1"/>
              <a:t>Mesyuarat</a:t>
            </a:r>
            <a:r>
              <a:rPr lang="en-MY" sz="3000" b="1" dirty="0"/>
              <a:t> </a:t>
            </a:r>
            <a:r>
              <a:rPr lang="en-MY" sz="3000" b="1" dirty="0" err="1"/>
              <a:t>Bil</a:t>
            </a:r>
            <a:r>
              <a:rPr lang="en-MY" sz="3000" b="1" dirty="0"/>
              <a:t> 3/2020 yang </a:t>
            </a:r>
            <a:r>
              <a:rPr lang="en-MY" sz="3000" b="1" dirty="0" err="1"/>
              <a:t>telah</a:t>
            </a:r>
            <a:r>
              <a:rPr lang="en-MY" sz="3000" b="1" dirty="0"/>
              <a:t> </a:t>
            </a:r>
            <a:r>
              <a:rPr lang="en-MY" sz="3000" b="1" dirty="0" err="1"/>
              <a:t>diadakan</a:t>
            </a:r>
            <a:r>
              <a:rPr lang="en-MY" sz="3000" b="1" dirty="0"/>
              <a:t> pada 11 November 2020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93169-BCFC-4A65-B17F-824CEE69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16" y="252619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MY" sz="3000" b="1" dirty="0" err="1"/>
              <a:t>Maklumbalas</a:t>
            </a:r>
            <a:r>
              <a:rPr lang="en-MY" sz="3000" b="1" dirty="0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87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D24283E-3EEB-4E7A-B325-1DCD01A98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830867"/>
              </p:ext>
            </p:extLst>
          </p:nvPr>
        </p:nvGraphicFramePr>
        <p:xfrm>
          <a:off x="717543" y="1714031"/>
          <a:ext cx="7708900" cy="4507865"/>
        </p:xfrm>
        <a:graphic>
          <a:graphicData uri="http://schemas.openxmlformats.org/drawingml/2006/table">
            <a:tbl>
              <a:tblPr firstRow="1" firstCol="1" bandRow="1"/>
              <a:tblGrid>
                <a:gridCol w="312260">
                  <a:extLst>
                    <a:ext uri="{9D8B030D-6E8A-4147-A177-3AD203B41FA5}">
                      <a16:colId xmlns:a16="http://schemas.microsoft.com/office/drawing/2014/main" val="1498484963"/>
                    </a:ext>
                  </a:extLst>
                </a:gridCol>
                <a:gridCol w="4056540">
                  <a:extLst>
                    <a:ext uri="{9D8B030D-6E8A-4147-A177-3AD203B41FA5}">
                      <a16:colId xmlns:a16="http://schemas.microsoft.com/office/drawing/2014/main" val="3205196599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1356371388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239306088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Bil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Perkara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Maklum Balas </a:t>
                      </a:r>
                      <a:endParaRPr lang="en-MY" sz="11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Tindakan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6463"/>
                  </a:ext>
                </a:extLst>
              </a:tr>
              <a:tr h="470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Jawatankuasa-Jawatankuasa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Kecil PIFFFF 2021</a:t>
                      </a:r>
                      <a:b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Tuan Pengerusi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memaklumkan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mengenai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Jawatankuasa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jawatankuasa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kecil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bagi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PIFFFF dan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pengagihan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tugas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dan juga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memperkenalkan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setiap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kakitangan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PSDKLPP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kepada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jabatan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lain.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Sila merujuk kepada Minit Mesyuarat Bil.3/2020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PSDKLPP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95582"/>
                  </a:ext>
                </a:extLst>
              </a:tr>
              <a:tr h="79756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Pelan </a:t>
                      </a: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Tapak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PIFFFF 2021</a:t>
                      </a:r>
                      <a:b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Tuan Pengerusi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memaklumkan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mengenai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komponen-komponen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pelan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tapak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seperti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berikut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 Stadium:- 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Bunga Bonsai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diletakkan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kawasan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stadium dan juga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bagi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tempat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duduk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pihak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RELA, BOMBA,JPAM,PDRM dan First Aid.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MY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Lokasi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kedudukan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RELA, BOMBA, JPAM, PDRM dan First Aid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dimaklumkan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semula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setelah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pelan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bagi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keseluruhan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PIFFFF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dimuktamadkan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Puan</a:t>
                      </a:r>
                      <a:r>
                        <a:rPr lang="en-MY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Ir</a:t>
                      </a:r>
                      <a:r>
                        <a:rPr lang="en-US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Farhanah</a:t>
                      </a:r>
                      <a:r>
                        <a:rPr lang="en-US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/PSDKLPP</a:t>
                      </a: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99567"/>
                  </a:ext>
                </a:extLst>
              </a:tr>
              <a:tr h="79756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ii.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Pentas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:-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	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Acara-acara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sampingan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perasmian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penutupan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PIFFFF 2021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berlangsung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atas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pentas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iii. Flower Bedding Garden:-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Penanaman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bunga-bungaan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lokasi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ini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dikekalkan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PSDKLPP.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mencadang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satu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mesyuarat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dengan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JKKPP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mengenalpasti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aturcara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bagi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OC dan CC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Satu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lawatan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tapak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bersama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kontraktor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telah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diadakan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menunggu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cadangan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bunga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daripada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kontraktor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Encik </a:t>
                      </a:r>
                      <a:r>
                        <a:rPr lang="en-US" sz="12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Teh</a:t>
                      </a:r>
                      <a:r>
                        <a:rPr lang="en-US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Chin Han / PSDKLPP</a:t>
                      </a: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465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992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4262D87-7D36-4287-BA43-54E4A6130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330809"/>
              </p:ext>
            </p:extLst>
          </p:nvPr>
        </p:nvGraphicFramePr>
        <p:xfrm>
          <a:off x="717543" y="1763395"/>
          <a:ext cx="7708900" cy="3801746"/>
        </p:xfrm>
        <a:graphic>
          <a:graphicData uri="http://schemas.openxmlformats.org/drawingml/2006/table">
            <a:tbl>
              <a:tblPr firstRow="1" firstCol="1" bandRow="1"/>
              <a:tblGrid>
                <a:gridCol w="312260">
                  <a:extLst>
                    <a:ext uri="{9D8B030D-6E8A-4147-A177-3AD203B41FA5}">
                      <a16:colId xmlns:a16="http://schemas.microsoft.com/office/drawing/2014/main" val="1498484963"/>
                    </a:ext>
                  </a:extLst>
                </a:gridCol>
                <a:gridCol w="4056540">
                  <a:extLst>
                    <a:ext uri="{9D8B030D-6E8A-4147-A177-3AD203B41FA5}">
                      <a16:colId xmlns:a16="http://schemas.microsoft.com/office/drawing/2014/main" val="3205196599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1356371388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239306088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Bil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Perkara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Maklum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Balas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Tindakan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6463"/>
                  </a:ext>
                </a:extLst>
              </a:tr>
              <a:tr h="334403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iv. NGO PBT Garden:-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Penempatan</a:t>
                      </a:r>
                      <a:r>
                        <a:rPr lang="en-MY" sz="11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Pavillion</a:t>
                      </a:r>
                      <a:r>
                        <a:rPr lang="en-MY" sz="11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dibawah</a:t>
                      </a:r>
                      <a:r>
                        <a:rPr lang="en-MY" sz="11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Pihak</a:t>
                      </a:r>
                      <a:r>
                        <a:rPr lang="en-MY" sz="11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Berkuasa</a:t>
                      </a:r>
                      <a:r>
                        <a:rPr lang="en-MY" sz="11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Tempatan</a:t>
                      </a:r>
                      <a:r>
                        <a:rPr lang="en-MY" sz="11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(PBT).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MALA (MBPP)</a:t>
                      </a: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99567"/>
                  </a:ext>
                </a:extLst>
              </a:tr>
              <a:tr h="194385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v.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Pavillion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Sekolah-Sekolah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Universiti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:-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UOW KDU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mengkordinasi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dengan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sebanyak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15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10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universiti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Masih di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perbincangan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memandangkan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Covid-19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semakin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meningkat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UOW (KDU)</a:t>
                      </a: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563870"/>
                  </a:ext>
                </a:extLst>
              </a:tr>
              <a:tr h="334403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vi. Nursery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Swasta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:-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Sebanyak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20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peserta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bagi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nursery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swasta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diletakkan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vii.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Hiasan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Boulevard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Cadangan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meletakkan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lantern &amp; juga arch.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Satu mesyuarat bersama unit landskap psdklpp akan diadakan dari semasa ke semasa untuk perbincangan lanjut.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Perbincangan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bersama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unit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landskap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psdklpp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diadakan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berbincang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berkenaan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hiasan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boulevard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meletakkan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lantern dan arch.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Unit </a:t>
                      </a:r>
                      <a:r>
                        <a:rPr lang="en-MY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Landskap</a:t>
                      </a:r>
                      <a:r>
                        <a:rPr lang="en-MY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PSDKLPP</a:t>
                      </a: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69465"/>
                  </a:ext>
                </a:extLst>
              </a:tr>
              <a:tr h="334403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viii. Gerai Makanan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Sebanyak 20-30 gerai makanan dicadangkan dan juga foodtruck.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TLM Event</a:t>
                      </a: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737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866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3C8B3B8-03C8-4DCB-B76E-8A6E2BB1E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383286"/>
              </p:ext>
            </p:extLst>
          </p:nvPr>
        </p:nvGraphicFramePr>
        <p:xfrm>
          <a:off x="717543" y="1870379"/>
          <a:ext cx="7708900" cy="4318318"/>
        </p:xfrm>
        <a:graphic>
          <a:graphicData uri="http://schemas.openxmlformats.org/drawingml/2006/table">
            <a:tbl>
              <a:tblPr firstRow="1" firstCol="1" bandRow="1"/>
              <a:tblGrid>
                <a:gridCol w="312260">
                  <a:extLst>
                    <a:ext uri="{9D8B030D-6E8A-4147-A177-3AD203B41FA5}">
                      <a16:colId xmlns:a16="http://schemas.microsoft.com/office/drawing/2014/main" val="1264613943"/>
                    </a:ext>
                  </a:extLst>
                </a:gridCol>
                <a:gridCol w="4056540">
                  <a:extLst>
                    <a:ext uri="{9D8B030D-6E8A-4147-A177-3AD203B41FA5}">
                      <a16:colId xmlns:a16="http://schemas.microsoft.com/office/drawing/2014/main" val="2916855659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3389993440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128866459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Bil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Perkara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Maklum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Balas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Tindakan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020087"/>
                  </a:ext>
                </a:extLst>
              </a:tr>
              <a:tr h="66880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ix.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Gerai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Buah-buahan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Penjual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Buah-buahan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dikordinasikan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   oleh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FAMA.      		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1.Memandangkan program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ini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berlangsung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selama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sebulan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, FAMA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bercadang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turut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menjemput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usahawan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atau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Pusat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Operasi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FAMA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negeri lain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supaya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pelbagai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jenis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buahan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tempatan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dapat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adakan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2.Konsep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jualan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adalah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terus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ladang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(JTDL).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3.Aktiviti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promosi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galakan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pengunjung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juga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laksanakan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Jualan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produk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berasaskan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buahan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(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Agrobase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5.Keperluan FAMA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Kanopi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“haft moon” ( 40’ x 100’ ) = 1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Meja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( 3’ x 3’ ) = 50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Kerusi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plastic = 100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Bekalan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letrik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lampu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kipas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Tong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sampah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besar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“ Roro “ =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FAMA</a:t>
                      </a:r>
                      <a:endParaRPr lang="en-MY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205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73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C3A098F-0D07-4FE6-A479-A4BC7D510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27778"/>
              </p:ext>
            </p:extLst>
          </p:nvPr>
        </p:nvGraphicFramePr>
        <p:xfrm>
          <a:off x="717542" y="2025469"/>
          <a:ext cx="7867657" cy="2876731"/>
        </p:xfrm>
        <a:graphic>
          <a:graphicData uri="http://schemas.openxmlformats.org/drawingml/2006/table">
            <a:tbl>
              <a:tblPr firstRow="1" firstCol="1" bandRow="1"/>
              <a:tblGrid>
                <a:gridCol w="318691">
                  <a:extLst>
                    <a:ext uri="{9D8B030D-6E8A-4147-A177-3AD203B41FA5}">
                      <a16:colId xmlns:a16="http://schemas.microsoft.com/office/drawing/2014/main" val="1264613943"/>
                    </a:ext>
                  </a:extLst>
                </a:gridCol>
                <a:gridCol w="4140080">
                  <a:extLst>
                    <a:ext uri="{9D8B030D-6E8A-4147-A177-3AD203B41FA5}">
                      <a16:colId xmlns:a16="http://schemas.microsoft.com/office/drawing/2014/main" val="2916855659"/>
                    </a:ext>
                  </a:extLst>
                </a:gridCol>
                <a:gridCol w="2540463">
                  <a:extLst>
                    <a:ext uri="{9D8B030D-6E8A-4147-A177-3AD203B41FA5}">
                      <a16:colId xmlns:a16="http://schemas.microsoft.com/office/drawing/2014/main" val="3389993440"/>
                    </a:ext>
                  </a:extLst>
                </a:gridCol>
                <a:gridCol w="868423">
                  <a:extLst>
                    <a:ext uri="{9D8B030D-6E8A-4147-A177-3AD203B41FA5}">
                      <a16:colId xmlns:a16="http://schemas.microsoft.com/office/drawing/2014/main" val="1288664593"/>
                    </a:ext>
                  </a:extLst>
                </a:gridCol>
              </a:tblGrid>
              <a:tr h="2747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Bil</a:t>
                      </a: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Perkara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Maklum Balas </a:t>
                      </a:r>
                      <a:endParaRPr lang="en-MY" sz="11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Tindakan </a:t>
                      </a:r>
                      <a:endParaRPr lang="en-MY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020087"/>
                  </a:ext>
                </a:extLst>
              </a:tr>
              <a:tr h="26019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3.6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Anggaran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Perbelanjaan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MY" sz="1100" b="1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Peruntukan</a:t>
                      </a: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3.6.1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Beliau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juga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memaklumkan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menyurat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kepada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Kementerian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Perumahan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Kerajaan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Tempatan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(KPKT),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Pejabat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Ketua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Menteri, MMK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Pelancongan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Seni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Budaya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Warisan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dan MMK Kerajaan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Tempatan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Peruntukan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bagi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b="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menaja</a:t>
                      </a:r>
                      <a:r>
                        <a:rPr lang="en-MY" sz="1100" b="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PIFFFF 2021.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	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Surat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menyurat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telah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dihantar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masih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menunggu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maklumbalas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Encik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Teh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Chin Han/ PSDKLPP</a:t>
                      </a:r>
                      <a:endParaRPr lang="en-MY" sz="11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205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461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2E45F2-F911-114C-8639-FD53C154D5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6505230"/>
            <a:ext cx="9144000" cy="347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8B2B7E7-6DB0-9F4A-BC26-605E4A7D1CDA}"/>
              </a:ext>
            </a:extLst>
          </p:cNvPr>
          <p:cNvSpPr txBox="1"/>
          <p:nvPr/>
        </p:nvSpPr>
        <p:spPr>
          <a:xfrm>
            <a:off x="1704317" y="6546118"/>
            <a:ext cx="575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400" i="1" dirty="0">
                <a:latin typeface="Century Gothic" panose="020B0502020202020204" pitchFamily="34" charset="0"/>
              </a:rPr>
              <a:t>PERBADANAN STADIUM DAN KAWASAN LAPANG PULAU PINANG</a:t>
            </a:r>
            <a:endParaRPr lang="en-US" sz="1400" i="1" dirty="0"/>
          </a:p>
          <a:p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D67B3A-3DA2-45CE-9D1C-BC5F699760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80" y="177864"/>
            <a:ext cx="775042" cy="3418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24286B-B9AC-4A24-98AC-E83DD891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408" y="574540"/>
            <a:ext cx="2085171" cy="100440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888BA8-BD26-4F22-ABE4-4C4BB0D37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999680"/>
              </p:ext>
            </p:extLst>
          </p:nvPr>
        </p:nvGraphicFramePr>
        <p:xfrm>
          <a:off x="726617" y="1578947"/>
          <a:ext cx="7591885" cy="4918500"/>
        </p:xfrm>
        <a:graphic>
          <a:graphicData uri="http://schemas.openxmlformats.org/drawingml/2006/table">
            <a:tbl>
              <a:tblPr firstRow="1" firstCol="1" bandRow="1"/>
              <a:tblGrid>
                <a:gridCol w="285219">
                  <a:extLst>
                    <a:ext uri="{9D8B030D-6E8A-4147-A177-3AD203B41FA5}">
                      <a16:colId xmlns:a16="http://schemas.microsoft.com/office/drawing/2014/main" val="2132350477"/>
                    </a:ext>
                  </a:extLst>
                </a:gridCol>
                <a:gridCol w="4017266">
                  <a:extLst>
                    <a:ext uri="{9D8B030D-6E8A-4147-A177-3AD203B41FA5}">
                      <a16:colId xmlns:a16="http://schemas.microsoft.com/office/drawing/2014/main" val="3288108052"/>
                    </a:ext>
                  </a:extLst>
                </a:gridCol>
                <a:gridCol w="2451416">
                  <a:extLst>
                    <a:ext uri="{9D8B030D-6E8A-4147-A177-3AD203B41FA5}">
                      <a16:colId xmlns:a16="http://schemas.microsoft.com/office/drawing/2014/main" val="1787594987"/>
                    </a:ext>
                  </a:extLst>
                </a:gridCol>
                <a:gridCol w="837984">
                  <a:extLst>
                    <a:ext uri="{9D8B030D-6E8A-4147-A177-3AD203B41FA5}">
                      <a16:colId xmlns:a16="http://schemas.microsoft.com/office/drawing/2014/main" val="225007505"/>
                    </a:ext>
                  </a:extLst>
                </a:gridCol>
              </a:tblGrid>
              <a:tr h="111586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4.0 HAL-HAL LAIN</a:t>
                      </a:r>
                      <a:b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4.1Tuan Pengerusi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meminta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pihak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Jabatan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Kemasyarakatan,MBSP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menyediakan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surat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bagi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pengecualian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bayaran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pemasangan</a:t>
                      </a:r>
                      <a:r>
                        <a:rPr lang="en-MY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streamer/banner.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Bukan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MBSP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sedia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surat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kepada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MBSP.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Pihak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perbadanan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stadium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hendaklah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sedia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surat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kepada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MBSP.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Walau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bagaimana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pun,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perkara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ini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telah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dimasuk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dalam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laporan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mesyuarat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yang </a:t>
                      </a:r>
                      <a:r>
                        <a:rPr lang="en-US" sz="11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lalu</a:t>
                      </a:r>
                      <a:r>
                        <a: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oleh wakil MBSP.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22222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22222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1910"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Encik </a:t>
                      </a:r>
                      <a:r>
                        <a:rPr lang="en-US" sz="1100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S.Pubalan</a:t>
                      </a:r>
                      <a:endParaRPr lang="en-MY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63798"/>
                  </a:ext>
                </a:extLst>
              </a:tr>
              <a:tr h="559860"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4.2 Tuan Pengerusi juga bercadang untuk mengadakan opening ceremony run bagi perasmian PIFFFF 2021.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Encik Andrew </a:t>
                      </a:r>
                      <a:r>
                        <a:rPr lang="en-US" sz="1100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Loh</a:t>
                      </a:r>
                      <a:r>
                        <a:rPr lang="en-US" sz="1100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14388"/>
                  </a:ext>
                </a:extLst>
              </a:tr>
              <a:tr h="3028785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4.3 Tuan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pengerusi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juga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meminta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Protokol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SUK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membantu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penyediaan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kad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jemputan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bagi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VIP.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dirty="0" err="1"/>
                        <a:t>Kad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Jemputan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akan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dikeluarkan</a:t>
                      </a:r>
                      <a:r>
                        <a:rPr lang="en-MY" sz="1100" dirty="0"/>
                        <a:t> oleh </a:t>
                      </a:r>
                      <a:r>
                        <a:rPr lang="en-MY" sz="1100" dirty="0" err="1"/>
                        <a:t>pihak</a:t>
                      </a:r>
                      <a:r>
                        <a:rPr lang="en-MY" sz="1100" dirty="0"/>
                        <a:t> PSDKLPP </a:t>
                      </a:r>
                      <a:r>
                        <a:rPr lang="en-MY" sz="1100" dirty="0" err="1"/>
                        <a:t>dengan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aturcara</a:t>
                      </a:r>
                      <a:r>
                        <a:rPr lang="en-MY" sz="1100" dirty="0"/>
                        <a:t> yang </a:t>
                      </a:r>
                      <a:r>
                        <a:rPr lang="en-MY" sz="1100" dirty="0" err="1"/>
                        <a:t>lengkap</a:t>
                      </a:r>
                      <a:r>
                        <a:rPr lang="en-MY" sz="1100" dirty="0"/>
                        <a:t>. </a:t>
                      </a:r>
                    </a:p>
                    <a:p>
                      <a:endParaRPr lang="en-MY" sz="1100" dirty="0"/>
                    </a:p>
                    <a:p>
                      <a:r>
                        <a:rPr lang="en-MY" sz="1100" dirty="0" err="1"/>
                        <a:t>Senarai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Jemputan</a:t>
                      </a:r>
                      <a:r>
                        <a:rPr lang="en-MY" sz="1100" dirty="0"/>
                        <a:t> VVIP &amp; VIP </a:t>
                      </a:r>
                      <a:r>
                        <a:rPr lang="en-MY" sz="1100" dirty="0" err="1"/>
                        <a:t>adalah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terdiri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daripada</a:t>
                      </a:r>
                      <a:r>
                        <a:rPr lang="en-MY" sz="1100" dirty="0"/>
                        <a:t> :-</a:t>
                      </a:r>
                    </a:p>
                    <a:p>
                      <a:r>
                        <a:rPr lang="en-MY" sz="1100" dirty="0" err="1"/>
                        <a:t>Ketua</a:t>
                      </a:r>
                      <a:r>
                        <a:rPr lang="en-MY" sz="1100" dirty="0"/>
                        <a:t> Menteri, YB Dato’ Speaker, TKM I &amp; II, YB Dato SUK, Exco, </a:t>
                      </a:r>
                      <a:r>
                        <a:rPr lang="en-MY" sz="1100" dirty="0" err="1"/>
                        <a:t>Adun</a:t>
                      </a:r>
                      <a:r>
                        <a:rPr lang="en-MY" sz="1100" dirty="0"/>
                        <a:t>, Ahli </a:t>
                      </a:r>
                      <a:r>
                        <a:rPr lang="en-MY" sz="1100" dirty="0" err="1"/>
                        <a:t>Parlimen</a:t>
                      </a:r>
                      <a:r>
                        <a:rPr lang="en-MY" sz="1100" dirty="0"/>
                        <a:t> (MP), </a:t>
                      </a:r>
                      <a:r>
                        <a:rPr lang="en-MY" sz="1100" dirty="0" err="1"/>
                        <a:t>Konsul</a:t>
                      </a:r>
                      <a:r>
                        <a:rPr lang="en-MY" sz="1100" dirty="0"/>
                        <a:t>, </a:t>
                      </a:r>
                      <a:r>
                        <a:rPr lang="en-MY" sz="1100" dirty="0" err="1"/>
                        <a:t>Ketua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Jabatan</a:t>
                      </a:r>
                      <a:r>
                        <a:rPr lang="en-MY" sz="1100" dirty="0"/>
                        <a:t> (Negeri), </a:t>
                      </a:r>
                      <a:r>
                        <a:rPr lang="en-MY" sz="1100" dirty="0" err="1"/>
                        <a:t>Ketua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Jabatan</a:t>
                      </a:r>
                      <a:r>
                        <a:rPr lang="en-MY" sz="1100" dirty="0"/>
                        <a:t> (Persekutuan) yang </a:t>
                      </a:r>
                      <a:r>
                        <a:rPr lang="en-MY" sz="1100" dirty="0" err="1"/>
                        <a:t>terpilih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shj</a:t>
                      </a:r>
                      <a:r>
                        <a:rPr lang="en-MY" sz="1100" dirty="0"/>
                        <a:t>, </a:t>
                      </a:r>
                      <a:r>
                        <a:rPr lang="en-MY" sz="1100" dirty="0" err="1"/>
                        <a:t>Ketua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Penguasa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Tempatan</a:t>
                      </a:r>
                      <a:r>
                        <a:rPr lang="en-MY" sz="1100" dirty="0"/>
                        <a:t>, Badan </a:t>
                      </a:r>
                      <a:r>
                        <a:rPr lang="en-MY" sz="1100" dirty="0" err="1"/>
                        <a:t>Berkanun</a:t>
                      </a:r>
                      <a:r>
                        <a:rPr lang="en-MY" sz="1100" dirty="0"/>
                        <a:t> &amp; Syarikat Negeri. </a:t>
                      </a:r>
                    </a:p>
                    <a:p>
                      <a:endParaRPr lang="en-MY" sz="1100" dirty="0"/>
                    </a:p>
                    <a:p>
                      <a:r>
                        <a:rPr lang="en-MY" sz="1100" dirty="0" err="1"/>
                        <a:t>Peruntukan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bagi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penyediaan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Kad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Jemputan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adalah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dibawah</a:t>
                      </a:r>
                      <a:r>
                        <a:rPr lang="en-MY" sz="1100" dirty="0"/>
                        <a:t> PSDKLPP dan </a:t>
                      </a:r>
                      <a:r>
                        <a:rPr lang="en-MY" sz="1100" dirty="0" err="1"/>
                        <a:t>bantuan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percetakan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boleh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dengan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pihak</a:t>
                      </a:r>
                      <a:r>
                        <a:rPr lang="en-MY" sz="1100" dirty="0"/>
                        <a:t> SUK </a:t>
                      </a:r>
                      <a:r>
                        <a:rPr lang="en-MY" sz="1100" dirty="0" err="1"/>
                        <a:t>Protokol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jika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pihak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penganjur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bersetuju</a:t>
                      </a:r>
                      <a:r>
                        <a:rPr lang="en-MY" sz="1100" dirty="0"/>
                        <a:t>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38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464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10128</TotalTime>
  <Words>2048</Words>
  <Application>Microsoft Office PowerPoint</Application>
  <PresentationFormat>On-screen Show (4:3)</PresentationFormat>
  <Paragraphs>471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Bahnschrift SemiLight</vt:lpstr>
      <vt:lpstr>Bradley Hand ITC</vt:lpstr>
      <vt:lpstr>Brush Script MT</vt:lpstr>
      <vt:lpstr>Calibri</vt:lpstr>
      <vt:lpstr>Calibri Light</vt:lpstr>
      <vt:lpstr>Century Gothic</vt:lpstr>
      <vt:lpstr>Office Theme</vt:lpstr>
      <vt:lpstr>Penang International Flower, Fruit and Food  Festival 2021 Bil 3/2020</vt:lpstr>
      <vt:lpstr>Perutusan Pengerusi</vt:lpstr>
      <vt:lpstr>Pengesahan Minit Mesyuarat Bil 3/2020 yang telah diadakan pada 11 November 2020</vt:lpstr>
      <vt:lpstr>Maklumbalas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Acara-acara sampingan</vt:lpstr>
      <vt:lpstr>PowerPoint Presentation</vt:lpstr>
      <vt:lpstr>Pelan Tapak</vt:lpstr>
      <vt:lpstr>Anggaran Perbelanjaan</vt:lpstr>
      <vt:lpstr>Peruntukan</vt:lpstr>
      <vt:lpstr>    Sekian Terima Kasih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Perbadanan Stadium 06</cp:lastModifiedBy>
  <cp:revision>462</cp:revision>
  <cp:lastPrinted>2021-01-13T23:42:18Z</cp:lastPrinted>
  <dcterms:created xsi:type="dcterms:W3CDTF">2020-01-06T07:14:51Z</dcterms:created>
  <dcterms:modified xsi:type="dcterms:W3CDTF">2021-01-13T23:42:23Z</dcterms:modified>
</cp:coreProperties>
</file>